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474" r:id="rId2"/>
    <p:sldId id="473" r:id="rId3"/>
    <p:sldId id="489" r:id="rId4"/>
    <p:sldId id="490" r:id="rId5"/>
    <p:sldId id="495" r:id="rId6"/>
    <p:sldId id="492" r:id="rId7"/>
    <p:sldId id="493" r:id="rId8"/>
    <p:sldId id="336" r:id="rId9"/>
    <p:sldId id="337" r:id="rId10"/>
    <p:sldId id="338" r:id="rId11"/>
    <p:sldId id="486" r:id="rId12"/>
    <p:sldId id="340" r:id="rId13"/>
    <p:sldId id="341" r:id="rId14"/>
    <p:sldId id="342" r:id="rId15"/>
    <p:sldId id="348" r:id="rId16"/>
    <p:sldId id="349" r:id="rId17"/>
    <p:sldId id="351" r:id="rId18"/>
    <p:sldId id="350" r:id="rId19"/>
    <p:sldId id="352" r:id="rId20"/>
    <p:sldId id="353" r:id="rId21"/>
    <p:sldId id="354" r:id="rId22"/>
    <p:sldId id="355" r:id="rId23"/>
    <p:sldId id="508" r:id="rId24"/>
    <p:sldId id="496" r:id="rId25"/>
    <p:sldId id="497"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ingual Ed. and World Lang. - Michele Kinzel-Peles" initials="OBEWL-MKP" lastIdx="8" clrIdx="0"/>
  <p:cmAuthor id="1" name="Peter Swerdzewski" initials="PJS" lastIdx="8" clrIdx="1"/>
  <p:cmAuthor id="2" name="William Hall" initials="" lastIdx="2" clrIdx="2"/>
  <p:cmAuthor id="3" name="Meg Malone" initials="MM" lastIdx="25" clrIdx="3">
    <p:extLst/>
  </p:cmAuthor>
  <p:cmAuthor id="4" name="Anne Donovan" initials="AD" lastIdx="25" clrIdx="4">
    <p:extLst/>
  </p:cmAuthor>
  <p:cmAuthor id="5" name="Priscilla Kron" initials="PK" lastIdx="46" clrIdx="5"/>
  <p:cmAuthor id="6" name="SGH" initials="A" lastIdx="2" clrIdx="6"/>
  <p:cmAuthor id="7" name="OBEWL" initials="OBEWL" lastIdx="1" clrIdx="7">
    <p:extLst>
      <p:ext uri="{19B8F6BF-5375-455C-9EA6-DF929625EA0E}">
        <p15:presenceInfo xmlns:p15="http://schemas.microsoft.com/office/powerpoint/2012/main" userId="OBEWL" providerId="None"/>
      </p:ext>
    </p:extLst>
  </p:cmAuthor>
  <p:cmAuthor id="8" name="Donna Padula" initials="DP" lastIdx="15" clrIdx="8">
    <p:extLst>
      <p:ext uri="{19B8F6BF-5375-455C-9EA6-DF929625EA0E}">
        <p15:presenceInfo xmlns:p15="http://schemas.microsoft.com/office/powerpoint/2012/main" userId="S::Donna.Padula@nysed.gov::2f22e5f7-3ad9-4542-b6ec-0cb559a51d0b" providerId="AD"/>
      </p:ext>
    </p:extLst>
  </p:cmAuthor>
  <p:cmAuthor id="9" name="Office of State Assessment" initials="OSA" lastIdx="3" clrIdx="9">
    <p:extLst>
      <p:ext uri="{19B8F6BF-5375-455C-9EA6-DF929625EA0E}">
        <p15:presenceInfo xmlns:p15="http://schemas.microsoft.com/office/powerpoint/2012/main" userId="Office of State Assessment" providerId="None"/>
      </p:ext>
    </p:extLst>
  </p:cmAuthor>
  <p:cmAuthor id="10" name="Martha Caswell" initials="MC" lastIdx="2" clrIdx="10"/>
  <p:cmAuthor id="11" name="Carolyn Nixon" initials="CN" lastIdx="1" clrIdx="11"/>
  <p:cmAuthor id="12" name="Kelly Cronkhite" initials="KC" lastIdx="7" clrIdx="12">
    <p:extLst>
      <p:ext uri="{19B8F6BF-5375-455C-9EA6-DF929625EA0E}">
        <p15:presenceInfo xmlns:p15="http://schemas.microsoft.com/office/powerpoint/2012/main" userId="S::Kelly.Cronkhite@nysed.gov::21c718ad-421f-45d9-b285-fd2f2057c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1FF37"/>
    <a:srgbClr val="37FF91"/>
    <a:srgbClr val="00F26D"/>
    <a:srgbClr val="7A7AD4"/>
    <a:srgbClr val="00B0F0"/>
    <a:srgbClr val="E1E1E1"/>
    <a:srgbClr val="DCDCD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87814" autoAdjust="0"/>
  </p:normalViewPr>
  <p:slideViewPr>
    <p:cSldViewPr snapToGrid="0">
      <p:cViewPr varScale="1">
        <p:scale>
          <a:sx n="75" d="100"/>
          <a:sy n="75" d="100"/>
        </p:scale>
        <p:origin x="146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71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71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71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6CDEC085-9834-42D5-82F5-C2FCD94679CE}" type="slidenum">
              <a:rPr lang="en-US"/>
              <a:pPr/>
              <a:t>‹#›</a:t>
            </a:fld>
            <a:endParaRPr lang="en-US"/>
          </a:p>
        </p:txBody>
      </p:sp>
    </p:spTree>
    <p:extLst>
      <p:ext uri="{BB962C8B-B14F-4D97-AF65-F5344CB8AC3E}">
        <p14:creationId xmlns:p14="http://schemas.microsoft.com/office/powerpoint/2010/main" val="172614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04859FF2-E973-4797-94AA-8B31DCB6DC23}" type="slidenum">
              <a:rPr lang="en-US"/>
              <a:pPr/>
              <a:t>‹#›</a:t>
            </a:fld>
            <a:endParaRPr lang="en-US"/>
          </a:p>
        </p:txBody>
      </p:sp>
    </p:spTree>
    <p:extLst>
      <p:ext uri="{BB962C8B-B14F-4D97-AF65-F5344CB8AC3E}">
        <p14:creationId xmlns:p14="http://schemas.microsoft.com/office/powerpoint/2010/main" val="84451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CF304-CC54-4186-BB6C-D10DE0FE29E1}"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630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859FF2-E973-4797-94AA-8B31DCB6DC23}"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5" name="Picture 5" descr="NYSESLAT Title Nameplate"/>
          <p:cNvPicPr>
            <a:picLocks noChangeAspect="1" noChangeArrowheads="1"/>
          </p:cNvPicPr>
          <p:nvPr userDrawn="1"/>
        </p:nvPicPr>
        <p:blipFill>
          <a:blip r:embed="rId3" cstate="print"/>
          <a:srcRect/>
          <a:stretch>
            <a:fillRect/>
          </a:stretch>
        </p:blipFill>
        <p:spPr bwMode="auto">
          <a:xfrm>
            <a:off x="1547813" y="1408559"/>
            <a:ext cx="6032500" cy="1509713"/>
          </a:xfrm>
          <a:prstGeom prst="rect">
            <a:avLst/>
          </a:prstGeom>
          <a:noFill/>
        </p:spPr>
      </p:pic>
      <p:sp>
        <p:nvSpPr>
          <p:cNvPr id="10258" name="Text Box 18"/>
          <p:cNvSpPr txBox="1">
            <a:spLocks noChangeArrowheads="1"/>
          </p:cNvSpPr>
          <p:nvPr userDrawn="1"/>
        </p:nvSpPr>
        <p:spPr bwMode="auto">
          <a:xfrm>
            <a:off x="1822450" y="3530119"/>
            <a:ext cx="5500688" cy="1655838"/>
          </a:xfrm>
          <a:prstGeom prst="rect">
            <a:avLst/>
          </a:prstGeom>
          <a:noFill/>
          <a:ln w="9525">
            <a:noFill/>
            <a:miter lim="800000"/>
            <a:headEnd/>
            <a:tailEnd/>
          </a:ln>
          <a:effectLst/>
        </p:spPr>
        <p:txBody>
          <a:bodyPr>
            <a:spAutoFit/>
          </a:bodyPr>
          <a:lstStyle/>
          <a:p>
            <a:pPr algn="ctr">
              <a:spcBef>
                <a:spcPct val="30000"/>
              </a:spcBef>
            </a:pPr>
            <a:r>
              <a:rPr lang="en-US" sz="3200" b="1" dirty="0">
                <a:solidFill>
                  <a:schemeClr val="bg2"/>
                </a:solidFill>
                <a:effectLst>
                  <a:outerShdw blurRad="38100" dist="38100" dir="2700000" algn="tl">
                    <a:srgbClr val="C0C0C0"/>
                  </a:outerShdw>
                </a:effectLst>
              </a:rPr>
              <a:t>Turnkey Training</a:t>
            </a:r>
          </a:p>
          <a:p>
            <a:pPr algn="ctr">
              <a:spcBef>
                <a:spcPct val="30000"/>
              </a:spcBef>
            </a:pPr>
            <a:r>
              <a:rPr lang="en-US" sz="3200" b="1" dirty="0">
                <a:solidFill>
                  <a:schemeClr val="bg2"/>
                </a:solidFill>
                <a:effectLst>
                  <a:outerShdw blurRad="38100" dist="38100" dir="2700000" algn="tl">
                    <a:srgbClr val="C0C0C0"/>
                  </a:outerShdw>
                </a:effectLst>
              </a:rPr>
              <a:t>for</a:t>
            </a:r>
            <a:r>
              <a:rPr lang="en-US" sz="3200" b="1" baseline="0" dirty="0">
                <a:solidFill>
                  <a:schemeClr val="bg2"/>
                </a:solidFill>
                <a:effectLst>
                  <a:outerShdw blurRad="38100" dist="38100" dir="2700000" algn="tl">
                    <a:srgbClr val="C0C0C0"/>
                  </a:outerShdw>
                </a:effectLst>
              </a:rPr>
              <a:t> Writ</a:t>
            </a:r>
            <a:r>
              <a:rPr lang="en-US" sz="3200" b="1" dirty="0">
                <a:solidFill>
                  <a:schemeClr val="bg2"/>
                </a:solidFill>
                <a:effectLst>
                  <a:outerShdw blurRad="38100" dist="38100" dir="2700000" algn="tl">
                    <a:srgbClr val="C0C0C0"/>
                  </a:outerShdw>
                </a:effectLst>
              </a:rPr>
              <a:t>ing</a:t>
            </a:r>
          </a:p>
          <a:p>
            <a:pPr algn="ctr">
              <a:spcBef>
                <a:spcPts val="1200"/>
              </a:spcBef>
            </a:pPr>
            <a:r>
              <a:rPr lang="en-US" sz="1800" b="1" dirty="0">
                <a:solidFill>
                  <a:schemeClr val="bg2"/>
                </a:solidFill>
                <a:effectLst>
                  <a:outerShdw blurRad="38100" dist="38100" dir="2700000" algn="tl">
                    <a:srgbClr val="C0C0C0"/>
                  </a:outerShdw>
                </a:effectLst>
              </a:rPr>
              <a:t>Extended Constructed Responses</a:t>
            </a:r>
          </a:p>
        </p:txBody>
      </p:sp>
      <p:sp>
        <p:nvSpPr>
          <p:cNvPr id="10259" name="Line 19"/>
          <p:cNvSpPr>
            <a:spLocks noChangeShapeType="1"/>
          </p:cNvSpPr>
          <p:nvPr userDrawn="1"/>
        </p:nvSpPr>
        <p:spPr bwMode="auto">
          <a:xfrm>
            <a:off x="1924050" y="3399284"/>
            <a:ext cx="5286375" cy="0"/>
          </a:xfrm>
          <a:prstGeom prst="line">
            <a:avLst/>
          </a:prstGeom>
          <a:noFill/>
          <a:ln w="19050">
            <a:solidFill>
              <a:srgbClr val="9BB5D8"/>
            </a:solidFill>
            <a:round/>
            <a:headEnd/>
            <a:tailEnd/>
          </a:ln>
          <a:effectLst/>
        </p:spPr>
        <p:txBody>
          <a:bodyPr/>
          <a:lstStyle/>
          <a:p>
            <a:endParaRPr lang="en-US"/>
          </a:p>
        </p:txBody>
      </p:sp>
      <p:sp>
        <p:nvSpPr>
          <p:cNvPr id="10260" name="Line 20"/>
          <p:cNvSpPr>
            <a:spLocks noChangeShapeType="1"/>
          </p:cNvSpPr>
          <p:nvPr userDrawn="1"/>
        </p:nvSpPr>
        <p:spPr bwMode="auto">
          <a:xfrm>
            <a:off x="1919288" y="5372547"/>
            <a:ext cx="5286375" cy="0"/>
          </a:xfrm>
          <a:prstGeom prst="line">
            <a:avLst/>
          </a:prstGeom>
          <a:noFill/>
          <a:ln w="19050">
            <a:solidFill>
              <a:srgbClr val="9BB5D8"/>
            </a:solidFill>
            <a:round/>
            <a:headEnd/>
            <a:tailEnd/>
          </a:ln>
          <a:effectLst/>
        </p:spPr>
        <p:txBody>
          <a:bodyPr/>
          <a:lstStyle/>
          <a:p>
            <a:endParaRPr lang="en-US"/>
          </a:p>
        </p:txBody>
      </p:sp>
      <p:sp>
        <p:nvSpPr>
          <p:cNvPr id="6" name="TextBox 5"/>
          <p:cNvSpPr txBox="1"/>
          <p:nvPr userDrawn="1"/>
        </p:nvSpPr>
        <p:spPr>
          <a:xfrm>
            <a:off x="3409949" y="6639815"/>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pic>
        <p:nvPicPr>
          <p:cNvPr id="7" name="Picture 6" descr="NYSED Seal (Inner White).png"/>
          <p:cNvPicPr>
            <a:picLocks noChangeAspect="1"/>
          </p:cNvPicPr>
          <p:nvPr userDrawn="1"/>
        </p:nvPicPr>
        <p:blipFill>
          <a:blip r:embed="rId4" cstate="print"/>
          <a:stretch>
            <a:fillRect/>
          </a:stretch>
        </p:blipFill>
        <p:spPr>
          <a:xfrm>
            <a:off x="1656579" y="1946779"/>
            <a:ext cx="866927" cy="867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0A49CDF7-A94D-4882-8C78-C18C35D564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4938" y="246063"/>
            <a:ext cx="2058987" cy="5438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6388" y="246063"/>
            <a:ext cx="6026150"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D3663C32-FB49-4D58-9E0B-F2CAC09EC7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5448" y="1000125"/>
            <a:ext cx="8817102" cy="4525963"/>
          </a:xfrm>
        </p:spPr>
        <p:txBody>
          <a:bodyPr/>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622708" y="6608154"/>
            <a:ext cx="507244" cy="273050"/>
          </a:xfrm>
          <a:prstGeom prst="rect">
            <a:avLst/>
          </a:prstGeom>
        </p:spPr>
        <p:txBody>
          <a:bodyPr anchor="ctr" anchorCtr="1"/>
          <a:lstStyle>
            <a:lvl1pPr>
              <a:defRPr sz="1200" b="1">
                <a:solidFill>
                  <a:schemeClr val="bg1">
                    <a:lumMod val="85000"/>
                  </a:schemeClr>
                </a:solidFill>
                <a:latin typeface="Tahoma" pitchFamily="34" charset="0"/>
                <a:cs typeface="Tahoma" pitchFamily="34" charset="0"/>
              </a:defRPr>
            </a:lvl1pPr>
          </a:lstStyle>
          <a:p>
            <a:fld id="{C6C20FBB-DA0A-4D64-96F3-1BFC9EBDF0FB}" type="slidenum">
              <a:rPr lang="en-US" smtClean="0"/>
              <a:pPr/>
              <a:t>‹#›</a:t>
            </a:fld>
            <a:endParaRPr lang="en-US" dirty="0"/>
          </a:p>
        </p:txBody>
      </p:sp>
      <p:sp>
        <p:nvSpPr>
          <p:cNvPr id="11" name="TextBox 10"/>
          <p:cNvSpPr txBox="1"/>
          <p:nvPr userDrawn="1"/>
        </p:nvSpPr>
        <p:spPr>
          <a:xfrm>
            <a:off x="3409949" y="6618896"/>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5347D8F4-0766-423D-8026-6A4A988E71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6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7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F592B294-9573-4AB6-9B3A-BFE0994942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9188" y="6616700"/>
            <a:ext cx="365125" cy="273050"/>
          </a:xfrm>
          <a:prstGeom prst="rect">
            <a:avLst/>
          </a:prstGeom>
        </p:spPr>
        <p:txBody>
          <a:bodyPr/>
          <a:lstStyle>
            <a:lvl1pPr>
              <a:defRPr/>
            </a:lvl1pPr>
          </a:lstStyle>
          <a:p>
            <a:fld id="{5CC6772B-8247-4D08-BDBA-561D7E7061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9188" y="6616700"/>
            <a:ext cx="365125" cy="273050"/>
          </a:xfrm>
          <a:prstGeom prst="rect">
            <a:avLst/>
          </a:prstGeom>
        </p:spPr>
        <p:txBody>
          <a:bodyPr/>
          <a:lstStyle>
            <a:lvl1pPr>
              <a:defRPr/>
            </a:lvl1pPr>
          </a:lstStyle>
          <a:p>
            <a:fld id="{DB8DEA85-F0DC-4A0B-9B4A-DF133A7DAB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9188" y="6616700"/>
            <a:ext cx="365125" cy="273050"/>
          </a:xfrm>
          <a:prstGeom prst="rect">
            <a:avLst/>
          </a:prstGeom>
        </p:spPr>
        <p:txBody>
          <a:bodyPr/>
          <a:lstStyle>
            <a:lvl1pPr>
              <a:defRPr/>
            </a:lvl1pPr>
          </a:lstStyle>
          <a:p>
            <a:fld id="{7F54A91E-5B73-46C7-908C-13398DDA29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AC503A39-744D-4BCA-8B4D-4E62F92E97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427CD2B8-BE3B-4B9C-B4B5-8DEA1AECDD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5448" y="99669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6" name="Slide Number Placeholder 3"/>
          <p:cNvSpPr>
            <a:spLocks noGrp="1"/>
          </p:cNvSpPr>
          <p:nvPr>
            <p:ph type="sldNum" sz="quarter" idx="4"/>
          </p:nvPr>
        </p:nvSpPr>
        <p:spPr>
          <a:xfrm>
            <a:off x="8622708" y="6608154"/>
            <a:ext cx="507244" cy="273050"/>
          </a:xfrm>
          <a:prstGeom prst="rect">
            <a:avLst/>
          </a:prstGeom>
        </p:spPr>
        <p:txBody>
          <a:bodyPr anchor="ctr" anchorCtr="1"/>
          <a:lstStyle>
            <a:lvl1pPr>
              <a:defRPr sz="1200" b="1">
                <a:solidFill>
                  <a:schemeClr val="bg1"/>
                </a:solidFill>
                <a:latin typeface="Tahoma" pitchFamily="34" charset="0"/>
                <a:cs typeface="Tahoma" pitchFamily="34" charset="0"/>
              </a:defRPr>
            </a:lvl1pPr>
          </a:lstStyle>
          <a:p>
            <a:fld id="{C6C20FBB-DA0A-4D64-96F3-1BFC9EBDF0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Tahoma" pitchFamily="34" charset="0"/>
        </a:defRPr>
      </a:lvl2pPr>
      <a:lvl3pPr algn="l" rtl="0" fontAlgn="base">
        <a:spcBef>
          <a:spcPct val="0"/>
        </a:spcBef>
        <a:spcAft>
          <a:spcPct val="0"/>
        </a:spcAft>
        <a:defRPr sz="2800" b="1">
          <a:solidFill>
            <a:schemeClr val="bg1"/>
          </a:solidFill>
          <a:latin typeface="Tahoma" pitchFamily="34" charset="0"/>
        </a:defRPr>
      </a:lvl3pPr>
      <a:lvl4pPr algn="l" rtl="0" fontAlgn="base">
        <a:spcBef>
          <a:spcPct val="0"/>
        </a:spcBef>
        <a:spcAft>
          <a:spcPct val="0"/>
        </a:spcAft>
        <a:defRPr sz="2800" b="1">
          <a:solidFill>
            <a:schemeClr val="bg1"/>
          </a:solidFill>
          <a:latin typeface="Tahoma" pitchFamily="34" charset="0"/>
        </a:defRPr>
      </a:lvl4pPr>
      <a:lvl5pPr algn="l" rtl="0" fontAlgn="base">
        <a:spcBef>
          <a:spcPct val="0"/>
        </a:spcBef>
        <a:spcAft>
          <a:spcPct val="0"/>
        </a:spcAft>
        <a:defRPr sz="2800" b="1">
          <a:solidFill>
            <a:schemeClr val="bg1"/>
          </a:solidFill>
          <a:latin typeface="Tahoma" pitchFamily="34" charset="0"/>
        </a:defRPr>
      </a:lvl5pPr>
      <a:lvl6pPr marL="457200" algn="l" rtl="0" fontAlgn="base">
        <a:spcBef>
          <a:spcPct val="0"/>
        </a:spcBef>
        <a:spcAft>
          <a:spcPct val="0"/>
        </a:spcAft>
        <a:defRPr sz="2800" b="1">
          <a:solidFill>
            <a:schemeClr val="bg1"/>
          </a:solidFill>
          <a:latin typeface="Tahoma" pitchFamily="34" charset="0"/>
        </a:defRPr>
      </a:lvl6pPr>
      <a:lvl7pPr marL="914400" algn="l" rtl="0" fontAlgn="base">
        <a:spcBef>
          <a:spcPct val="0"/>
        </a:spcBef>
        <a:spcAft>
          <a:spcPct val="0"/>
        </a:spcAft>
        <a:defRPr sz="2800" b="1">
          <a:solidFill>
            <a:schemeClr val="bg1"/>
          </a:solidFill>
          <a:latin typeface="Tahoma" pitchFamily="34" charset="0"/>
        </a:defRPr>
      </a:lvl7pPr>
      <a:lvl8pPr marL="1371600" algn="l" rtl="0" fontAlgn="base">
        <a:spcBef>
          <a:spcPct val="0"/>
        </a:spcBef>
        <a:spcAft>
          <a:spcPct val="0"/>
        </a:spcAft>
        <a:defRPr sz="2800" b="1">
          <a:solidFill>
            <a:schemeClr val="bg1"/>
          </a:solidFill>
          <a:latin typeface="Tahoma" pitchFamily="34" charset="0"/>
        </a:defRPr>
      </a:lvl8pPr>
      <a:lvl9pPr marL="1828800" algn="l" rtl="0" fontAlgn="base">
        <a:spcBef>
          <a:spcPct val="0"/>
        </a:spcBef>
        <a:spcAft>
          <a:spcPct val="0"/>
        </a:spcAft>
        <a:defRPr sz="2800" b="1">
          <a:solidFill>
            <a:schemeClr val="bg1"/>
          </a:solidFill>
          <a:latin typeface="Tahoma" pitchFamily="34" charset="0"/>
        </a:defRPr>
      </a:lvl9pPr>
    </p:titleStyle>
    <p:bodyStyle>
      <a:lvl1pPr marL="342900" indent="-342900" algn="l" rtl="0" fontAlgn="base">
        <a:spcBef>
          <a:spcPct val="50000"/>
        </a:spcBef>
        <a:spcAft>
          <a:spcPct val="0"/>
        </a:spcAft>
        <a:buSzPct val="90000"/>
        <a:buBlip>
          <a:blip r:embed="rId14"/>
        </a:buBlip>
        <a:defRPr sz="2400">
          <a:solidFill>
            <a:schemeClr val="tx1"/>
          </a:solidFill>
          <a:latin typeface="+mn-lt"/>
          <a:ea typeface="+mn-ea"/>
          <a:cs typeface="+mn-cs"/>
        </a:defRPr>
      </a:lvl1pPr>
      <a:lvl2pPr marL="742950" indent="-285750" algn="l" rtl="0" fontAlgn="base">
        <a:spcBef>
          <a:spcPct val="50000"/>
        </a:spcBef>
        <a:spcAft>
          <a:spcPct val="0"/>
        </a:spcAft>
        <a:buSzPct val="75000"/>
        <a:buBlip>
          <a:blip r:embed="rId15"/>
        </a:buBlip>
        <a:defRPr sz="2000">
          <a:solidFill>
            <a:schemeClr val="tx1"/>
          </a:solidFill>
          <a:latin typeface="+mn-lt"/>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obewl@nysed.gov" TargetMode="External"/><Relationship Id="rId2" Type="http://schemas.openxmlformats.org/officeDocument/2006/relationships/hyperlink" Target="mailto:emscassessinfo@nysed.gov" TargetMode="External"/><Relationship Id="rId1" Type="http://schemas.openxmlformats.org/officeDocument/2006/relationships/slideLayout" Target="../slideLayouts/slideLayout2.xml"/><Relationship Id="rId4" Type="http://schemas.openxmlformats.org/officeDocument/2006/relationships/hyperlink" Target="mailto:nyseslat@metritech.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ysed.gov/bilingual-ed/regional-supportrber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p12.nysed.gov/assessment/nyseslat" TargetMode="External"/><Relationship Id="rId4" Type="http://schemas.openxmlformats.org/officeDocument/2006/relationships/hyperlink" Target="http://www.p12.nysed.gov/irs/sirs/ric-big5.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1</a:t>
            </a:r>
            <a:endParaRPr lang="en-US" sz="1100" dirty="0"/>
          </a:p>
        </p:txBody>
      </p:sp>
      <p:sp>
        <p:nvSpPr>
          <p:cNvPr id="26" name="Slide Number Placeholder 25"/>
          <p:cNvSpPr>
            <a:spLocks noGrp="1"/>
          </p:cNvSpPr>
          <p:nvPr>
            <p:ph type="sldNum" sz="quarter" idx="10"/>
          </p:nvPr>
        </p:nvSpPr>
        <p:spPr/>
        <p:txBody>
          <a:bodyPr/>
          <a:lstStyle/>
          <a:p>
            <a:r>
              <a:rPr lang="en-US" dirty="0"/>
              <a:t>10</a:t>
            </a:r>
          </a:p>
        </p:txBody>
      </p:sp>
      <p:grpSp>
        <p:nvGrpSpPr>
          <p:cNvPr id="25" name="Group 24"/>
          <p:cNvGrpSpPr/>
          <p:nvPr/>
        </p:nvGrpSpPr>
        <p:grpSpPr>
          <a:xfrm>
            <a:off x="381792" y="914400"/>
            <a:ext cx="3688088" cy="5200960"/>
            <a:chOff x="381792" y="914400"/>
            <a:chExt cx="3688088" cy="5200960"/>
          </a:xfrm>
          <a:effectLst>
            <a:outerShdw blurRad="50800" dist="38100" dir="2700000" algn="tl" rotWithShape="0">
              <a:prstClr val="black">
                <a:alpha val="40000"/>
              </a:prstClr>
            </a:outerShdw>
          </a:effectLst>
        </p:grpSpPr>
        <p:pic>
          <p:nvPicPr>
            <p:cNvPr id="16" name="Picture 15" descr="1-2 Sample 01_P1.png"/>
            <p:cNvPicPr>
              <a:picLocks noChangeAspect="1"/>
            </p:cNvPicPr>
            <p:nvPr/>
          </p:nvPicPr>
          <p:blipFill>
            <a:blip r:embed="rId2" cstate="print"/>
            <a:stretch>
              <a:fillRect/>
            </a:stretch>
          </p:blipFill>
          <p:spPr>
            <a:xfrm>
              <a:off x="381792" y="914400"/>
              <a:ext cx="3688088" cy="2610160"/>
            </a:xfrm>
            <a:prstGeom prst="rect">
              <a:avLst/>
            </a:prstGeom>
          </p:spPr>
        </p:pic>
        <p:pic>
          <p:nvPicPr>
            <p:cNvPr id="17" name="Picture 16" descr="1-2 Sample 01_P2.png"/>
            <p:cNvPicPr>
              <a:picLocks noChangeAspect="1"/>
            </p:cNvPicPr>
            <p:nvPr/>
          </p:nvPicPr>
          <p:blipFill>
            <a:blip r:embed="rId3" cstate="print"/>
            <a:stretch>
              <a:fillRect/>
            </a:stretch>
          </p:blipFill>
          <p:spPr>
            <a:xfrm>
              <a:off x="381792" y="3505200"/>
              <a:ext cx="3688088" cy="2610160"/>
            </a:xfrm>
            <a:prstGeom prst="rect">
              <a:avLst/>
            </a:prstGeom>
          </p:spPr>
        </p:pic>
      </p:grpSp>
      <p:grpSp>
        <p:nvGrpSpPr>
          <p:cNvPr id="49"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51" name="Rectangle 50"/>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52" name="Rectangle 51"/>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53" name="Rectangle 52"/>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4" name="Rectangle 53"/>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5" name="Rectangle 54"/>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6" name="Rectangle 55"/>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variety of expanded, compound, and</a:t>
              </a:r>
              <a:br>
                <a:rPr lang="en-US" sz="1000" dirty="0">
                  <a:solidFill>
                    <a:schemeClr val="tx1"/>
                  </a:solidFill>
                </a:rPr>
              </a:br>
              <a:r>
                <a:rPr lang="en-US" sz="1000" dirty="0">
                  <a:solidFill>
                    <a:schemeClr val="tx1"/>
                  </a:solidFill>
                </a:rPr>
                <a:t>complex sentences.</a:t>
              </a:r>
            </a:p>
          </p:txBody>
        </p:sp>
        <p:sp>
          <p:nvSpPr>
            <p:cNvPr id="57" name="Rectangle 56"/>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some grade-level words and phrases</a:t>
              </a:r>
              <a:br>
                <a:rPr lang="en-US" sz="1000" dirty="0">
                  <a:solidFill>
                    <a:schemeClr val="tx1"/>
                  </a:solidFill>
                </a:rPr>
              </a:br>
              <a:r>
                <a:rPr lang="en-US" sz="1000" dirty="0">
                  <a:solidFill>
                    <a:schemeClr val="tx1"/>
                  </a:solidFill>
                </a:rPr>
                <a:t>(e.g., </a:t>
              </a:r>
              <a:r>
                <a:rPr lang="en-US" sz="1000" i="1" dirty="0">
                  <a:solidFill>
                    <a:schemeClr val="tx1"/>
                  </a:solidFill>
                </a:rPr>
                <a:t>every second Friday, agreed, gave us 10 minutes</a:t>
              </a:r>
              <a:r>
                <a:rPr lang="en-US" sz="1000" dirty="0">
                  <a:solidFill>
                    <a:schemeClr val="tx1"/>
                  </a:solidFill>
                </a:rPr>
                <a:t>).</a:t>
              </a:r>
            </a:p>
          </p:txBody>
        </p:sp>
        <p:sp>
          <p:nvSpPr>
            <p:cNvPr id="58" name="Rectangle 5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descriptions with many and varied details and two or more events in sequence.</a:t>
              </a:r>
            </a:p>
          </p:txBody>
        </p:sp>
        <p:sp>
          <p:nvSpPr>
            <p:cNvPr id="59" name="Rectangle 5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minimal errors that</a:t>
              </a:r>
              <a:br>
                <a:rPr lang="en-US" sz="1000" dirty="0">
                  <a:solidFill>
                    <a:schemeClr val="tx1"/>
                  </a:solidFill>
                </a:rPr>
              </a:br>
              <a:r>
                <a:rPr lang="en-US" sz="1000" dirty="0">
                  <a:solidFill>
                    <a:schemeClr val="tx1"/>
                  </a:solidFill>
                </a:rPr>
                <a:t>obscure meaning.</a:t>
              </a:r>
            </a:p>
          </p:txBody>
        </p:sp>
        <p:sp>
          <p:nvSpPr>
            <p:cNvPr id="60" name="Rectangle 5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sentences that sufficiently introduce and complete thoughts, ideas, or both.</a:t>
              </a:r>
            </a:p>
          </p:txBody>
        </p:sp>
        <p:sp>
          <p:nvSpPr>
            <p:cNvPr id="61" name="Rectangle 6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grpSp>
        <p:nvGrpSpPr>
          <p:cNvPr id="36" name="Group 35"/>
          <p:cNvGrpSpPr/>
          <p:nvPr/>
        </p:nvGrpSpPr>
        <p:grpSpPr>
          <a:xfrm>
            <a:off x="523875" y="1028700"/>
            <a:ext cx="3524249" cy="4981575"/>
            <a:chOff x="523875" y="1028700"/>
            <a:chExt cx="3524249" cy="4981575"/>
          </a:xfrm>
        </p:grpSpPr>
        <p:sp>
          <p:nvSpPr>
            <p:cNvPr id="21" name="Rectangle 20"/>
            <p:cNvSpPr/>
            <p:nvPr/>
          </p:nvSpPr>
          <p:spPr>
            <a:xfrm>
              <a:off x="523875" y="1028700"/>
              <a:ext cx="320992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3875" y="1466850"/>
              <a:ext cx="2295524"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62250" y="4895850"/>
              <a:ext cx="1285874"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3875" y="5295900"/>
              <a:ext cx="3219449"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3875" y="5724525"/>
              <a:ext cx="771524"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95300" y="1876425"/>
            <a:ext cx="3562350" cy="2457450"/>
            <a:chOff x="495300" y="1876425"/>
            <a:chExt cx="3562350" cy="2457450"/>
          </a:xfrm>
        </p:grpSpPr>
        <p:sp>
          <p:nvSpPr>
            <p:cNvPr id="29" name="Rectangle 28"/>
            <p:cNvSpPr/>
            <p:nvPr/>
          </p:nvSpPr>
          <p:spPr>
            <a:xfrm>
              <a:off x="3152775" y="1876425"/>
              <a:ext cx="90487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95300" y="2295525"/>
              <a:ext cx="34385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5300" y="2724150"/>
              <a:ext cx="34385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95300" y="3143250"/>
              <a:ext cx="29051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5301" y="3629025"/>
              <a:ext cx="328612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04825" y="4048125"/>
              <a:ext cx="8477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5776" y="1028700"/>
            <a:ext cx="3390900" cy="4133850"/>
            <a:chOff x="485776" y="1028700"/>
            <a:chExt cx="3390900" cy="4133850"/>
          </a:xfrm>
        </p:grpSpPr>
        <p:sp>
          <p:nvSpPr>
            <p:cNvPr id="37" name="Rectangle 36"/>
            <p:cNvSpPr/>
            <p:nvPr/>
          </p:nvSpPr>
          <p:spPr>
            <a:xfrm>
              <a:off x="523875" y="1028700"/>
              <a:ext cx="3209925"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4350" y="1457325"/>
              <a:ext cx="2295525"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343026" y="4057650"/>
              <a:ext cx="253365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95300" y="4457700"/>
              <a:ext cx="3162299"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85776" y="4876800"/>
              <a:ext cx="215265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1000"/>
                                        <p:tgtEl>
                                          <p:spTgt spid="36"/>
                                        </p:tgtEl>
                                      </p:cBhvr>
                                    </p:animEffect>
                                  </p:childTnLst>
                                </p:cTn>
                              </p:par>
                              <p:par>
                                <p:cTn id="13" presetID="10" presetClass="exit" presetSubtype="0" fill="hold" nodeType="withEffect">
                                  <p:stCondLst>
                                    <p:cond delay="0"/>
                                  </p:stCondLst>
                                  <p:childTnLst>
                                    <p:animEffect transition="out" filter="fade">
                                      <p:cBhvr>
                                        <p:cTn id="14" dur="2000"/>
                                        <p:tgtEl>
                                          <p:spTgt spid="42"/>
                                        </p:tgtEl>
                                      </p:cBhvr>
                                    </p:animEffect>
                                    <p:set>
                                      <p:cBhvr>
                                        <p:cTn id="15" dur="1" fill="hold">
                                          <p:stCondLst>
                                            <p:cond delay="1999"/>
                                          </p:stCondLst>
                                        </p:cTn>
                                        <p:tgtEl>
                                          <p:spTgt spid="4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1000"/>
                                        <p:tgtEl>
                                          <p:spTgt spid="35"/>
                                        </p:tgtEl>
                                      </p:cBhvr>
                                    </p:animEffect>
                                  </p:childTnLst>
                                </p:cTn>
                              </p:par>
                              <p:par>
                                <p:cTn id="21" presetID="10" presetClass="exit" presetSubtype="0" fill="hold" nodeType="withEffect">
                                  <p:stCondLst>
                                    <p:cond delay="0"/>
                                  </p:stCondLst>
                                  <p:childTnLst>
                                    <p:animEffect transition="out" filter="fade">
                                      <p:cBhvr>
                                        <p:cTn id="22" dur="1000"/>
                                        <p:tgtEl>
                                          <p:spTgt spid="36"/>
                                        </p:tgtEl>
                                      </p:cBhvr>
                                    </p:animEffect>
                                    <p:set>
                                      <p:cBhvr>
                                        <p:cTn id="23"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2</a:t>
            </a:r>
            <a:endParaRPr lang="en-US" sz="1100" dirty="0"/>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11</a:t>
            </a:r>
          </a:p>
        </p:txBody>
      </p:sp>
      <p:grpSp>
        <p:nvGrpSpPr>
          <p:cNvPr id="3"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51" name="Rectangle 50"/>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52" name="Rectangle 51"/>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53" name="Rectangle 52"/>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4" name="Rectangle 53"/>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5" name="Rectangle 54"/>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6" name="Rectangle 55"/>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simple, expanded, compound, and complex sentences (repetitive </a:t>
              </a:r>
              <a:r>
                <a:rPr lang="en-US" sz="1000" i="1" dirty="0">
                  <a:solidFill>
                    <a:schemeClr val="tx1"/>
                  </a:solidFill>
                </a:rPr>
                <a:t>and </a:t>
              </a:r>
              <a:r>
                <a:rPr lang="en-US" sz="1000" dirty="0">
                  <a:solidFill>
                    <a:schemeClr val="tx1"/>
                  </a:solidFill>
                </a:rPr>
                <a:t>structure limits variety of sentences</a:t>
              </a:r>
              <a:r>
                <a:rPr lang="en-US" sz="1000" i="1" dirty="0">
                  <a:solidFill>
                    <a:schemeClr val="tx1"/>
                  </a:solidFill>
                </a:rPr>
                <a:t>).</a:t>
              </a:r>
              <a:endParaRPr lang="en-US" sz="1000" dirty="0">
                <a:solidFill>
                  <a:schemeClr val="tx1"/>
                </a:solidFill>
              </a:endParaRPr>
            </a:p>
          </p:txBody>
        </p:sp>
        <p:sp>
          <p:nvSpPr>
            <p:cNvPr id="57" name="Rectangle 56"/>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few grade-level words and phrases</a:t>
              </a:r>
              <a:br>
                <a:rPr lang="en-US" sz="1000" dirty="0">
                  <a:solidFill>
                    <a:schemeClr val="tx1"/>
                  </a:solidFill>
                </a:rPr>
              </a:br>
              <a:r>
                <a:rPr lang="en-US" sz="1000" dirty="0">
                  <a:solidFill>
                    <a:schemeClr val="tx1"/>
                  </a:solidFill>
                </a:rPr>
                <a:t>(e.g., </a:t>
              </a:r>
              <a:r>
                <a:rPr lang="en-US" sz="1000" i="1" dirty="0">
                  <a:solidFill>
                    <a:schemeClr val="tx1"/>
                  </a:solidFill>
                </a:rPr>
                <a:t>librarian).</a:t>
              </a:r>
              <a:endParaRPr lang="en-US" sz="1000" dirty="0">
                <a:solidFill>
                  <a:schemeClr val="tx1"/>
                </a:solidFill>
              </a:endParaRPr>
            </a:p>
          </p:txBody>
        </p:sp>
        <p:sp>
          <p:nvSpPr>
            <p:cNvPr id="58" name="Rectangle 5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descriptions with many details and two or more events in sequence (repetitive description of getting/finding a book limits variety of details).</a:t>
              </a:r>
            </a:p>
          </p:txBody>
        </p:sp>
        <p:sp>
          <p:nvSpPr>
            <p:cNvPr id="59" name="Rectangle 5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no errors that obscure meaning.</a:t>
              </a:r>
            </a:p>
          </p:txBody>
        </p:sp>
        <p:sp>
          <p:nvSpPr>
            <p:cNvPr id="60" name="Rectangle 5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introductory and concluding words and sentences that provide partial organization of thoughts, ideas, or both (has an introduction and connected ideas, but the smooth progression of ideas is at times impeded by the repetitive use of the conjunction </a:t>
              </a:r>
              <a:r>
                <a:rPr lang="en-US" sz="1000" i="1" dirty="0">
                  <a:solidFill>
                    <a:schemeClr val="tx1"/>
                  </a:solidFill>
                </a:rPr>
                <a:t>and).</a:t>
              </a:r>
              <a:endParaRPr lang="en-US" sz="1000" dirty="0">
                <a:solidFill>
                  <a:schemeClr val="tx1"/>
                </a:solidFill>
              </a:endParaRPr>
            </a:p>
          </p:txBody>
        </p:sp>
        <p:sp>
          <p:nvSpPr>
            <p:cNvPr id="61" name="Rectangle 6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Score 3: Expanding</a:t>
              </a:r>
            </a:p>
          </p:txBody>
        </p:sp>
      </p:grpSp>
      <p:grpSp>
        <p:nvGrpSpPr>
          <p:cNvPr id="19" name="Group 18"/>
          <p:cNvGrpSpPr/>
          <p:nvPr/>
        </p:nvGrpSpPr>
        <p:grpSpPr>
          <a:xfrm>
            <a:off x="384048" y="914400"/>
            <a:ext cx="3688088" cy="5197912"/>
            <a:chOff x="384048" y="914400"/>
            <a:chExt cx="3688088" cy="5197912"/>
          </a:xfrm>
          <a:effectLst>
            <a:outerShdw blurRad="50800" dist="38100" dir="2700000" algn="tl" rotWithShape="0">
              <a:prstClr val="black">
                <a:alpha val="40000"/>
              </a:prstClr>
            </a:outerShdw>
          </a:effectLst>
        </p:grpSpPr>
        <p:pic>
          <p:nvPicPr>
            <p:cNvPr id="20" name="Picture 19" descr="1-2 Sample 3 (Replacement)_P1.png"/>
            <p:cNvPicPr>
              <a:picLocks noChangeAspect="1"/>
            </p:cNvPicPr>
            <p:nvPr/>
          </p:nvPicPr>
          <p:blipFill>
            <a:blip r:embed="rId2" cstate="print"/>
            <a:stretch>
              <a:fillRect/>
            </a:stretch>
          </p:blipFill>
          <p:spPr>
            <a:xfrm>
              <a:off x="384048" y="914400"/>
              <a:ext cx="3688088" cy="2610160"/>
            </a:xfrm>
            <a:prstGeom prst="rect">
              <a:avLst/>
            </a:prstGeom>
          </p:spPr>
        </p:pic>
        <p:pic>
          <p:nvPicPr>
            <p:cNvPr id="21" name="Picture 20" descr="1-2 Sample 3 (Replacement)_P2.png"/>
            <p:cNvPicPr>
              <a:picLocks noChangeAspect="1"/>
            </p:cNvPicPr>
            <p:nvPr/>
          </p:nvPicPr>
          <p:blipFill>
            <a:blip r:embed="rId3" cstate="print"/>
            <a:stretch>
              <a:fillRect/>
            </a:stretch>
          </p:blipFill>
          <p:spPr>
            <a:xfrm>
              <a:off x="384048" y="3502152"/>
              <a:ext cx="3688088" cy="2610160"/>
            </a:xfrm>
            <a:prstGeom prst="rect">
              <a:avLst/>
            </a:prstGeom>
          </p:spPr>
        </p:pic>
      </p:grpSp>
      <p:grpSp>
        <p:nvGrpSpPr>
          <p:cNvPr id="34" name="Group 33"/>
          <p:cNvGrpSpPr/>
          <p:nvPr/>
        </p:nvGrpSpPr>
        <p:grpSpPr>
          <a:xfrm>
            <a:off x="504826" y="1038225"/>
            <a:ext cx="3486149" cy="4133850"/>
            <a:chOff x="504826" y="1038225"/>
            <a:chExt cx="3486149" cy="4133850"/>
          </a:xfrm>
        </p:grpSpPr>
        <p:sp>
          <p:nvSpPr>
            <p:cNvPr id="22" name="Rectangle 21"/>
            <p:cNvSpPr/>
            <p:nvPr/>
          </p:nvSpPr>
          <p:spPr>
            <a:xfrm>
              <a:off x="2600326" y="1038225"/>
              <a:ext cx="1295400"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43301" y="1876425"/>
              <a:ext cx="44767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4826" y="2295525"/>
              <a:ext cx="285749"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924050" y="3619500"/>
              <a:ext cx="1752599"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09676" y="4467225"/>
              <a:ext cx="229552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4826" y="4886325"/>
              <a:ext cx="44767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143000" y="2705100"/>
            <a:ext cx="2324100" cy="1619250"/>
            <a:chOff x="1143000" y="2705100"/>
            <a:chExt cx="2324100" cy="1619250"/>
          </a:xfrm>
        </p:grpSpPr>
        <p:sp>
          <p:nvSpPr>
            <p:cNvPr id="29" name="Rectangle 28"/>
            <p:cNvSpPr/>
            <p:nvPr/>
          </p:nvSpPr>
          <p:spPr>
            <a:xfrm>
              <a:off x="1333500" y="3629025"/>
              <a:ext cx="3714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3124200"/>
              <a:ext cx="4095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704975" y="2705100"/>
              <a:ext cx="4095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19425" y="4038600"/>
              <a:ext cx="4476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par>
                                <p:cTn id="13" presetID="10" presetClass="exit" presetSubtype="0" fill="hold" nodeType="withEffect">
                                  <p:stCondLst>
                                    <p:cond delay="0"/>
                                  </p:stCondLst>
                                  <p:childTnLst>
                                    <p:animEffect transition="out" filter="fade">
                                      <p:cBhvr>
                                        <p:cTn id="14" dur="2000"/>
                                        <p:tgtEl>
                                          <p:spTgt spid="33"/>
                                        </p:tgtEl>
                                      </p:cBhvr>
                                    </p:animEffect>
                                    <p:set>
                                      <p:cBhvr>
                                        <p:cTn id="15"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3</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12</a:t>
            </a:r>
          </a:p>
        </p:txBody>
      </p:sp>
      <p:pic>
        <p:nvPicPr>
          <p:cNvPr id="16" name="Picture 15" descr="1-2 Sample 03.png"/>
          <p:cNvPicPr>
            <a:picLocks noChangeAspect="1"/>
          </p:cNvPicPr>
          <p:nvPr/>
        </p:nvPicPr>
        <p:blipFill>
          <a:blip r:embed="rId2" cstate="print"/>
          <a:stretch>
            <a:fillRect/>
          </a:stretch>
        </p:blipFill>
        <p:spPr>
          <a:xfrm>
            <a:off x="201168" y="2002536"/>
            <a:ext cx="4023368" cy="2847448"/>
          </a:xfrm>
          <a:prstGeom prst="rect">
            <a:avLst/>
          </a:prstGeom>
          <a:effectLst>
            <a:outerShdw blurRad="50800" dist="38100" dir="2700000" algn="tl" rotWithShape="0">
              <a:prstClr val="black">
                <a:alpha val="40000"/>
              </a:prstClr>
            </a:outerShdw>
          </a:effectLst>
        </p:spPr>
      </p:pic>
      <p:grpSp>
        <p:nvGrpSpPr>
          <p:cNvPr id="49"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50" name="Rectangle 49"/>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51" name="Rectangle 50"/>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52" name="Rectangle 51"/>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3" name="Rectangle 52"/>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4" name="Rectangle 53"/>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5" name="Rectangle 54"/>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compound sentences. </a:t>
              </a:r>
            </a:p>
          </p:txBody>
        </p:sp>
        <p:sp>
          <p:nvSpPr>
            <p:cNvPr id="56" name="Rectangle 55"/>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few grade-level words and phrases</a:t>
              </a:r>
              <a:br>
                <a:rPr lang="en-US" sz="1000" dirty="0">
                  <a:solidFill>
                    <a:schemeClr val="tx1"/>
                  </a:solidFill>
                </a:rPr>
              </a:br>
              <a:r>
                <a:rPr lang="en-US" sz="1000" dirty="0">
                  <a:solidFill>
                    <a:schemeClr val="tx1"/>
                  </a:solidFill>
                </a:rPr>
                <a:t>(e.g., </a:t>
              </a:r>
              <a:r>
                <a:rPr lang="en-US" sz="1000" i="1" dirty="0">
                  <a:solidFill>
                    <a:schemeClr val="tx1"/>
                  </a:solidFill>
                </a:rPr>
                <a:t>hundreds</a:t>
              </a:r>
              <a:r>
                <a:rPr lang="en-US" sz="1000" dirty="0">
                  <a:solidFill>
                    <a:schemeClr val="tx1"/>
                  </a:solidFill>
                </a:rPr>
                <a:t>, </a:t>
              </a:r>
              <a:r>
                <a:rPr lang="en-US" sz="1000" i="1" dirty="0">
                  <a:solidFill>
                    <a:schemeClr val="tx1"/>
                  </a:solidFill>
                </a:rPr>
                <a:t>stamp</a:t>
              </a:r>
              <a:r>
                <a:rPr lang="en-US" sz="1000" dirty="0">
                  <a:solidFill>
                    <a:schemeClr val="tx1"/>
                  </a:solidFill>
                </a:rPr>
                <a:t>). </a:t>
              </a:r>
            </a:p>
          </p:txBody>
        </p:sp>
        <p:sp>
          <p:nvSpPr>
            <p:cNvPr id="57" name="Rectangle 56"/>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some descriptions with minimal detail and/or two or more events in sequence (some details in a brief response). </a:t>
              </a:r>
            </a:p>
          </p:txBody>
        </p:sp>
        <p:sp>
          <p:nvSpPr>
            <p:cNvPr id="58" name="Rectangle 5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(spelling errors:</a:t>
              </a:r>
              <a:r>
                <a:rPr lang="en-US" sz="1000" i="1" dirty="0">
                  <a:solidFill>
                    <a:schemeClr val="tx1"/>
                  </a:solidFill>
                </a:rPr>
                <a:t> ones </a:t>
              </a:r>
              <a:r>
                <a:rPr lang="en-US" sz="1000" dirty="0">
                  <a:solidFill>
                    <a:schemeClr val="tx1"/>
                  </a:solidFill>
                </a:rPr>
                <a:t>for</a:t>
              </a:r>
              <a:r>
                <a:rPr lang="en-US" sz="1000" i="1" dirty="0">
                  <a:solidFill>
                    <a:schemeClr val="tx1"/>
                  </a:solidFill>
                </a:rPr>
                <a:t> once</a:t>
              </a:r>
              <a:r>
                <a:rPr lang="en-US" sz="1000" dirty="0">
                  <a:solidFill>
                    <a:schemeClr val="tx1"/>
                  </a:solidFill>
                </a:rPr>
                <a:t>). </a:t>
              </a:r>
            </a:p>
          </p:txBody>
        </p:sp>
        <p:sp>
          <p:nvSpPr>
            <p:cNvPr id="59" name="Rectangle 5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introductory and/or concluding words and sentences that provide limited organization of thoughts, ideas,</a:t>
              </a:r>
              <a:br>
                <a:rPr lang="en-US" sz="1000" dirty="0">
                  <a:solidFill>
                    <a:schemeClr val="tx1"/>
                  </a:solidFill>
                </a:rPr>
              </a:br>
              <a:r>
                <a:rPr lang="en-US" sz="1000" dirty="0">
                  <a:solidFill>
                    <a:schemeClr val="tx1"/>
                  </a:solidFill>
                </a:rPr>
                <a:t>or both (has an introduction and a very brief body of</a:t>
              </a:r>
              <a:br>
                <a:rPr lang="en-US" sz="1000" dirty="0">
                  <a:solidFill>
                    <a:schemeClr val="tx1"/>
                  </a:solidFill>
                </a:rPr>
              </a:br>
              <a:r>
                <a:rPr lang="en-US" sz="1000" dirty="0">
                  <a:solidFill>
                    <a:schemeClr val="tx1"/>
                  </a:solidFill>
                </a:rPr>
                <a:t>connected ideas). </a:t>
              </a:r>
            </a:p>
          </p:txBody>
        </p:sp>
        <p:sp>
          <p:nvSpPr>
            <p:cNvPr id="60" name="Rectangle 5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sp>
        <p:nvSpPr>
          <p:cNvPr id="18" name="Rectangle 17"/>
          <p:cNvSpPr/>
          <p:nvPr/>
        </p:nvSpPr>
        <p:spPr>
          <a:xfrm>
            <a:off x="314324" y="2133600"/>
            <a:ext cx="294322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609725" y="2600325"/>
            <a:ext cx="1200150" cy="733425"/>
            <a:chOff x="1609725" y="2600325"/>
            <a:chExt cx="1200150" cy="733425"/>
          </a:xfrm>
        </p:grpSpPr>
        <p:sp>
          <p:nvSpPr>
            <p:cNvPr id="19" name="Rectangle 18"/>
            <p:cNvSpPr/>
            <p:nvPr/>
          </p:nvSpPr>
          <p:spPr>
            <a:xfrm>
              <a:off x="1609725" y="2600325"/>
              <a:ext cx="1200150" cy="285750"/>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04975" y="3048000"/>
              <a:ext cx="685800" cy="285750"/>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14325" y="2143125"/>
            <a:ext cx="3781425" cy="1657350"/>
            <a:chOff x="314325" y="2143125"/>
            <a:chExt cx="3781425" cy="1657350"/>
          </a:xfrm>
        </p:grpSpPr>
        <p:sp>
          <p:nvSpPr>
            <p:cNvPr id="22" name="Rectangle 21"/>
            <p:cNvSpPr/>
            <p:nvPr/>
          </p:nvSpPr>
          <p:spPr>
            <a:xfrm>
              <a:off x="314325" y="2143125"/>
              <a:ext cx="350520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33375" y="2600325"/>
              <a:ext cx="348615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3850" y="3048000"/>
              <a:ext cx="377190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4325" y="3514725"/>
              <a:ext cx="106680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000"/>
                                        <p:tgtEl>
                                          <p:spTgt spid="21"/>
                                        </p:tgtEl>
                                      </p:cBhvr>
                                    </p:animEffect>
                                  </p:childTnLst>
                                </p:cTn>
                              </p:par>
                              <p:par>
                                <p:cTn id="13" presetID="10" presetClass="exit" presetSubtype="0" fill="hold" nodeType="withEffect">
                                  <p:stCondLst>
                                    <p:cond delay="0"/>
                                  </p:stCondLst>
                                  <p:childTnLst>
                                    <p:animEffect transition="out" filter="fade">
                                      <p:cBhvr>
                                        <p:cTn id="14" dur="2000"/>
                                        <p:tgtEl>
                                          <p:spTgt spid="27"/>
                                        </p:tgtEl>
                                      </p:cBhvr>
                                    </p:animEffect>
                                    <p:set>
                                      <p:cBhvr>
                                        <p:cTn id="15" dur="1" fill="hold">
                                          <p:stCondLst>
                                            <p:cond delay="1999"/>
                                          </p:stCondLst>
                                        </p:cTn>
                                        <p:tgtEl>
                                          <p:spTgt spid="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par>
                                <p:cTn id="21" presetID="10" presetClass="exit" presetSubtype="0" fill="hold" nodeType="withEffect">
                                  <p:stCondLst>
                                    <p:cond delay="0"/>
                                  </p:stCondLst>
                                  <p:childTnLst>
                                    <p:animEffect transition="out" filter="fade">
                                      <p:cBhvr>
                                        <p:cTn id="22" dur="2000"/>
                                        <p:tgtEl>
                                          <p:spTgt spid="21"/>
                                        </p:tgtEl>
                                      </p:cBhvr>
                                    </p:animEffect>
                                    <p:set>
                                      <p:cBhvr>
                                        <p:cTn id="23"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4</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13</a:t>
            </a:r>
          </a:p>
        </p:txBody>
      </p:sp>
      <p:pic>
        <p:nvPicPr>
          <p:cNvPr id="16" name="Picture 15" descr="1-2 Sample 04.png"/>
          <p:cNvPicPr>
            <a:picLocks noChangeAspect="1"/>
          </p:cNvPicPr>
          <p:nvPr/>
        </p:nvPicPr>
        <p:blipFill>
          <a:blip r:embed="rId2" cstate="print"/>
          <a:stretch>
            <a:fillRect/>
          </a:stretch>
        </p:blipFill>
        <p:spPr>
          <a:xfrm>
            <a:off x="201168" y="2002536"/>
            <a:ext cx="4023368" cy="2847448"/>
          </a:xfrm>
          <a:prstGeom prst="rect">
            <a:avLst/>
          </a:prstGeom>
          <a:effectLst>
            <a:outerShdw blurRad="50800" dist="38100" dir="2700000" algn="tl" rotWithShape="0">
              <a:prstClr val="black">
                <a:alpha val="40000"/>
              </a:prstClr>
            </a:outerShdw>
          </a:effectLst>
        </p:spPr>
      </p:pic>
      <p:grpSp>
        <p:nvGrpSpPr>
          <p:cNvPr id="40"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41" name="Rectangle 40"/>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42" name="Rectangle 41"/>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49" name="Rectangle 48"/>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0" name="Rectangle 49"/>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1" name="Rectangle 50"/>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2" name="Rectangle 51"/>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sentence (the first sentence is expanded and the attempt at a second expanded sentence is impeded by errors). </a:t>
              </a:r>
            </a:p>
          </p:txBody>
        </p:sp>
        <p:sp>
          <p:nvSpPr>
            <p:cNvPr id="53" name="Rectangle 52"/>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common words and short phrases.</a:t>
              </a:r>
            </a:p>
          </p:txBody>
        </p:sp>
        <p:sp>
          <p:nvSpPr>
            <p:cNvPr id="54" name="Rectangle 53"/>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description or two events</a:t>
              </a:r>
              <a:br>
                <a:rPr lang="en-US" sz="1000" dirty="0">
                  <a:solidFill>
                    <a:schemeClr val="tx1"/>
                  </a:solidFill>
                </a:rPr>
              </a:br>
              <a:r>
                <a:rPr lang="en-US" sz="1000" dirty="0">
                  <a:solidFill>
                    <a:schemeClr val="tx1"/>
                  </a:solidFill>
                </a:rPr>
                <a:t>in sequence. </a:t>
              </a:r>
            </a:p>
          </p:txBody>
        </p:sp>
        <p:sp>
          <p:nvSpPr>
            <p:cNvPr id="55" name="Rectangle 54"/>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Meaning is evident, but response contains many errors that often obscure meaning (spelling errors obscure most of the response). </a:t>
              </a:r>
            </a:p>
          </p:txBody>
        </p:sp>
        <p:sp>
          <p:nvSpPr>
            <p:cNvPr id="56" name="Rectangle 55"/>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in an attempt to introduce or complete a thought or an idea. </a:t>
              </a:r>
            </a:p>
          </p:txBody>
        </p:sp>
        <p:sp>
          <p:nvSpPr>
            <p:cNvPr id="57" name="Rectangle 56"/>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sp>
        <p:nvSpPr>
          <p:cNvPr id="18" name="Rectangle 17"/>
          <p:cNvSpPr/>
          <p:nvPr/>
        </p:nvSpPr>
        <p:spPr>
          <a:xfrm>
            <a:off x="323850" y="2133600"/>
            <a:ext cx="2200275"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81000" y="2133600"/>
            <a:ext cx="3648075" cy="742950"/>
            <a:chOff x="381000" y="2133600"/>
            <a:chExt cx="3648075" cy="742950"/>
          </a:xfrm>
        </p:grpSpPr>
        <p:sp>
          <p:nvSpPr>
            <p:cNvPr id="19" name="Rectangle 18"/>
            <p:cNvSpPr/>
            <p:nvPr/>
          </p:nvSpPr>
          <p:spPr>
            <a:xfrm>
              <a:off x="3457576" y="2133600"/>
              <a:ext cx="571499" cy="28575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2590800"/>
              <a:ext cx="800100" cy="28575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par>
                                <p:cTn id="13" presetID="10" presetClass="exit" presetSubtype="0" fill="hold" grpId="2"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5</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14</a:t>
            </a:r>
          </a:p>
        </p:txBody>
      </p:sp>
      <p:pic>
        <p:nvPicPr>
          <p:cNvPr id="16" name="Picture 15" descr="1-2 Sample 05.png"/>
          <p:cNvPicPr>
            <a:picLocks noChangeAspect="1"/>
          </p:cNvPicPr>
          <p:nvPr/>
        </p:nvPicPr>
        <p:blipFill>
          <a:blip r:embed="rId2" cstate="print"/>
          <a:stretch>
            <a:fillRect/>
          </a:stretch>
        </p:blipFill>
        <p:spPr>
          <a:xfrm>
            <a:off x="201168" y="2002536"/>
            <a:ext cx="4023368" cy="2847448"/>
          </a:xfrm>
          <a:prstGeom prst="rect">
            <a:avLst/>
          </a:prstGeom>
          <a:effectLst>
            <a:outerShdw blurRad="50800" dist="38100" dir="2700000" algn="tl" rotWithShape="0">
              <a:prstClr val="black">
                <a:alpha val="40000"/>
              </a:prstClr>
            </a:outerShdw>
          </a:effectLst>
        </p:spPr>
      </p:pic>
      <p:grpSp>
        <p:nvGrpSpPr>
          <p:cNvPr id="39"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40" name="Rectangle 39"/>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41" name="Rectangle 40"/>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42" name="Rectangle 41"/>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49" name="Rectangle 48"/>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0" name="Rectangle 49"/>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1" name="Rectangle 50"/>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few words and short phrases (any sentence structure present is obscured by errors).</a:t>
              </a:r>
            </a:p>
          </p:txBody>
        </p:sp>
        <p:sp>
          <p:nvSpPr>
            <p:cNvPr id="52" name="Rectangle 51"/>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at most frequently used words</a:t>
              </a:r>
              <a:br>
                <a:rPr lang="en-US" sz="1000" dirty="0">
                  <a:solidFill>
                    <a:schemeClr val="tx1"/>
                  </a:solidFill>
                </a:rPr>
              </a:br>
              <a:r>
                <a:rPr lang="en-US" sz="1000" dirty="0">
                  <a:solidFill>
                    <a:schemeClr val="tx1"/>
                  </a:solidFill>
                </a:rPr>
                <a:t>(most words are obscured by errors).</a:t>
              </a:r>
            </a:p>
          </p:txBody>
        </p:sp>
        <p:sp>
          <p:nvSpPr>
            <p:cNvPr id="53" name="Rectangle 52"/>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development of descriptions or events</a:t>
              </a:r>
              <a:br>
                <a:rPr lang="en-US" sz="1000" dirty="0">
                  <a:solidFill>
                    <a:schemeClr val="tx1"/>
                  </a:solidFill>
                </a:rPr>
              </a:br>
              <a:r>
                <a:rPr lang="en-US" sz="1000" dirty="0">
                  <a:solidFill>
                    <a:schemeClr val="tx1"/>
                  </a:solidFill>
                </a:rPr>
                <a:t>in sequence.</a:t>
              </a:r>
            </a:p>
          </p:txBody>
        </p:sp>
        <p:sp>
          <p:nvSpPr>
            <p:cNvPr id="54" name="Rectangle 53"/>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numerous errors that totally obscure meaning.</a:t>
              </a:r>
            </a:p>
          </p:txBody>
        </p:sp>
        <p:sp>
          <p:nvSpPr>
            <p:cNvPr id="55" name="Rectangle 54"/>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a clear introduction or completion of a thought</a:t>
              </a:r>
              <a:br>
                <a:rPr lang="en-US" sz="1000" dirty="0">
                  <a:solidFill>
                    <a:schemeClr val="tx1"/>
                  </a:solidFill>
                </a:rPr>
              </a:br>
              <a:r>
                <a:rPr lang="en-US" sz="1000" dirty="0">
                  <a:solidFill>
                    <a:schemeClr val="tx1"/>
                  </a:solidFill>
                </a:rPr>
                <a:t>or an idea due to brevity (errors obscure meaning in most</a:t>
              </a:r>
              <a:br>
                <a:rPr lang="en-US" sz="1000" dirty="0">
                  <a:solidFill>
                    <a:schemeClr val="tx1"/>
                  </a:solidFill>
                </a:rPr>
              </a:br>
              <a:r>
                <a:rPr lang="en-US" sz="1000" dirty="0">
                  <a:solidFill>
                    <a:schemeClr val="tx1"/>
                  </a:solidFill>
                </a:rPr>
                <a:t>of response).</a:t>
              </a:r>
            </a:p>
          </p:txBody>
        </p:sp>
        <p:sp>
          <p:nvSpPr>
            <p:cNvPr id="56" name="Rectangle 55"/>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sp>
        <p:nvSpPr>
          <p:cNvPr id="18" name="Rectangle 17"/>
          <p:cNvSpPr/>
          <p:nvPr/>
        </p:nvSpPr>
        <p:spPr>
          <a:xfrm>
            <a:off x="361949" y="2133600"/>
            <a:ext cx="3495675" cy="28575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noProof="0" dirty="0">
                <a:latin typeface="+mj-lt"/>
                <a:ea typeface="+mj-ea"/>
                <a:cs typeface="+mj-cs"/>
              </a:rPr>
              <a:t>7</a:t>
            </a:r>
            <a:r>
              <a:rPr kumimoji="0" lang="en-US" sz="2800" b="1" i="0" u="none" strike="noStrike" kern="0" cap="none" spc="0" normalizeH="0" baseline="0" noProof="0" dirty="0">
                <a:ln>
                  <a:noFill/>
                </a:ln>
                <a:effectLst/>
                <a:uLnTx/>
                <a:uFillTx/>
                <a:latin typeface="+mj-lt"/>
                <a:ea typeface="+mj-ea"/>
                <a:cs typeface="+mj-cs"/>
              </a:rPr>
              <a:t>–8: </a:t>
            </a:r>
            <a:r>
              <a:rPr lang="en-US" sz="2800" b="1" kern="0" dirty="0">
                <a:latin typeface="+mj-lt"/>
                <a:ea typeface="+mj-ea"/>
                <a:cs typeface="+mj-cs"/>
              </a:rPr>
              <a:t>E</a:t>
            </a:r>
            <a:r>
              <a:rPr kumimoji="0" lang="en-US" sz="2800" b="1" i="0" strike="noStrike" kern="0" cap="none" spc="0" normalizeH="0" baseline="0" noProof="0" dirty="0">
                <a:ln>
                  <a:noFill/>
                </a:ln>
                <a:effectLst/>
                <a:uLnTx/>
                <a:uFillTx/>
                <a:latin typeface="+mj-lt"/>
                <a:ea typeface="+mj-ea"/>
                <a:cs typeface="+mj-cs"/>
              </a:rPr>
              <a:t>CR</a:t>
            </a:r>
            <a:r>
              <a:rPr kumimoji="0" lang="en-US" sz="2800" b="1" i="0" u="none" strike="noStrike" kern="0" cap="none" spc="0" normalizeH="0" baseline="0" noProof="0" dirty="0">
                <a:ln>
                  <a:noFill/>
                </a:ln>
                <a:effectLst/>
                <a:uLnTx/>
                <a:uFillTx/>
                <a:latin typeface="+mj-lt"/>
                <a:ea typeface="+mj-ea"/>
                <a:cs typeface="+mj-cs"/>
              </a:rPr>
              <a:t> </a:t>
            </a:r>
            <a:r>
              <a:rPr lang="en-US" sz="2800" b="1" kern="0" dirty="0"/>
              <a:t>Rubric (Informational)</a:t>
            </a:r>
            <a:endParaRPr kumimoji="0" lang="en-US" sz="2800" b="1" i="0" u="none" strike="noStrike" kern="0" cap="none" spc="0" normalizeH="0" baseline="0" noProof="0" dirty="0">
              <a:ln>
                <a:noFill/>
              </a:ln>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15</a:t>
            </a:r>
          </a:p>
        </p:txBody>
      </p:sp>
      <p:pic>
        <p:nvPicPr>
          <p:cNvPr id="6" name="Picture 5" descr="7-8-ECR-Informational-V2.png"/>
          <p:cNvPicPr>
            <a:picLocks noChangeAspect="1"/>
          </p:cNvPicPr>
          <p:nvPr/>
        </p:nvPicPr>
        <p:blipFill>
          <a:blip r:embed="rId2" cstate="print"/>
          <a:stretch>
            <a:fillRect/>
          </a:stretch>
        </p:blipFill>
        <p:spPr>
          <a:xfrm>
            <a:off x="941832" y="960120"/>
            <a:ext cx="7243763" cy="52823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noProof="0" dirty="0">
                <a:latin typeface="+mj-lt"/>
                <a:ea typeface="+mj-ea"/>
                <a:cs typeface="+mj-cs"/>
              </a:rPr>
              <a:t>7</a:t>
            </a:r>
            <a:r>
              <a:rPr kumimoji="0" lang="en-US" sz="2800" b="1" i="0" u="none" strike="noStrike" kern="0" cap="none" spc="0" normalizeH="0" baseline="0" noProof="0" dirty="0">
                <a:ln>
                  <a:noFill/>
                </a:ln>
                <a:effectLst/>
                <a:uLnTx/>
                <a:uFillTx/>
                <a:latin typeface="+mj-lt"/>
                <a:ea typeface="+mj-ea"/>
                <a:cs typeface="+mj-cs"/>
              </a:rPr>
              <a:t>–8:</a:t>
            </a:r>
            <a:r>
              <a:rPr lang="en-US" sz="2800" b="1" kern="0" noProof="0" dirty="0">
                <a:latin typeface="+mj-lt"/>
                <a:ea typeface="+mj-ea"/>
                <a:cs typeface="+mj-cs"/>
              </a:rPr>
              <a:t> E</a:t>
            </a:r>
            <a:r>
              <a:rPr lang="en-US" sz="2800" b="1" kern="0" dirty="0">
                <a:latin typeface="+mj-lt"/>
                <a:ea typeface="+mj-ea"/>
                <a:cs typeface="+mj-cs"/>
              </a:rPr>
              <a:t>CR Prompt</a:t>
            </a:r>
            <a:endParaRPr kumimoji="0" lang="en-US" sz="1200" b="1" i="0" u="none" strike="noStrike" kern="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16</a:t>
            </a:r>
          </a:p>
        </p:txBody>
      </p:sp>
      <p:pic>
        <p:nvPicPr>
          <p:cNvPr id="9" name="Picture 8" descr="7-8 Passage P1.png"/>
          <p:cNvPicPr>
            <a:picLocks noChangeAspect="1"/>
          </p:cNvPicPr>
          <p:nvPr/>
        </p:nvPicPr>
        <p:blipFill>
          <a:blip r:embed="rId2" cstate="print"/>
          <a:stretch>
            <a:fillRect/>
          </a:stretch>
        </p:blipFill>
        <p:spPr>
          <a:xfrm>
            <a:off x="402336"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Picture 9" descr="7-8 Passage P2.png"/>
          <p:cNvPicPr>
            <a:picLocks noChangeAspect="1"/>
          </p:cNvPicPr>
          <p:nvPr/>
        </p:nvPicPr>
        <p:blipFill>
          <a:blip r:embed="rId3" cstate="print"/>
          <a:stretch>
            <a:fillRect/>
          </a:stretch>
        </p:blipFill>
        <p:spPr>
          <a:xfrm>
            <a:off x="4754880"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2409825" y="6153150"/>
            <a:ext cx="4305300" cy="307777"/>
          </a:xfrm>
          <a:prstGeom prst="rect">
            <a:avLst/>
          </a:prstGeom>
          <a:noFill/>
        </p:spPr>
        <p:txBody>
          <a:bodyPr wrap="square" rtlCol="0">
            <a:spAutoFit/>
          </a:bodyPr>
          <a:lstStyle/>
          <a:p>
            <a:pPr algn="ctr"/>
            <a:r>
              <a:rPr lang="en-US" sz="1400" b="1" dirty="0">
                <a:solidFill>
                  <a:srgbClr val="000000"/>
                </a:solidFill>
              </a:rPr>
              <a:t>(binder page 108 for prompt and samples)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noProof="0" dirty="0">
                <a:latin typeface="+mj-lt"/>
                <a:ea typeface="+mj-ea"/>
                <a:cs typeface="+mj-cs"/>
              </a:rPr>
              <a:t>7</a:t>
            </a:r>
            <a:r>
              <a:rPr kumimoji="0" lang="en-US" sz="2800" b="1" i="0" u="none" strike="noStrike" kern="0" cap="none" spc="0" normalizeH="0" baseline="0" noProof="0" dirty="0">
                <a:ln>
                  <a:noFill/>
                </a:ln>
                <a:effectLst/>
                <a:uLnTx/>
                <a:uFillTx/>
                <a:latin typeface="+mj-lt"/>
                <a:ea typeface="+mj-ea"/>
                <a:cs typeface="+mj-cs"/>
              </a:rPr>
              <a:t>–8:</a:t>
            </a:r>
            <a:r>
              <a:rPr lang="en-US" sz="2800" b="1" kern="0" noProof="0" dirty="0">
                <a:latin typeface="+mj-lt"/>
                <a:ea typeface="+mj-ea"/>
                <a:cs typeface="+mj-cs"/>
              </a:rPr>
              <a:t> E</a:t>
            </a:r>
            <a:r>
              <a:rPr lang="en-US" sz="2800" b="1" kern="0" dirty="0">
                <a:latin typeface="+mj-lt"/>
                <a:ea typeface="+mj-ea"/>
                <a:cs typeface="+mj-cs"/>
              </a:rPr>
              <a:t>CR Prompt (Continued)</a:t>
            </a:r>
            <a:endParaRPr kumimoji="0" lang="en-US" sz="2800" b="1" i="0" u="none" strike="noStrike" kern="0" cap="none" spc="0" normalizeH="0" baseline="0" noProof="0" dirty="0">
              <a:ln>
                <a:noFill/>
              </a:ln>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17</a:t>
            </a:r>
          </a:p>
        </p:txBody>
      </p:sp>
      <p:pic>
        <p:nvPicPr>
          <p:cNvPr id="7" name="Picture 6" descr="7-8 Passage P3.png"/>
          <p:cNvPicPr>
            <a:picLocks noChangeAspect="1"/>
          </p:cNvPicPr>
          <p:nvPr/>
        </p:nvPicPr>
        <p:blipFill>
          <a:blip r:embed="rId2" cstate="print"/>
          <a:stretch>
            <a:fillRect/>
          </a:stretch>
        </p:blipFill>
        <p:spPr>
          <a:xfrm>
            <a:off x="2587752"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1</a:t>
            </a:r>
            <a:endParaRPr lang="en-US" sz="1100" dirty="0"/>
          </a:p>
        </p:txBody>
      </p:sp>
      <p:sp>
        <p:nvSpPr>
          <p:cNvPr id="26" name="Slide Number Placeholder 25"/>
          <p:cNvSpPr>
            <a:spLocks noGrp="1"/>
          </p:cNvSpPr>
          <p:nvPr>
            <p:ph type="sldNum" sz="quarter" idx="10"/>
          </p:nvPr>
        </p:nvSpPr>
        <p:spPr/>
        <p:txBody>
          <a:bodyPr/>
          <a:lstStyle/>
          <a:p>
            <a:r>
              <a:rPr lang="en-US" dirty="0"/>
              <a:t>18</a:t>
            </a:r>
          </a:p>
        </p:txBody>
      </p:sp>
      <p:grpSp>
        <p:nvGrpSpPr>
          <p:cNvPr id="39" name="Group 38"/>
          <p:cNvGrpSpPr/>
          <p:nvPr/>
        </p:nvGrpSpPr>
        <p:grpSpPr>
          <a:xfrm>
            <a:off x="226695" y="1420975"/>
            <a:ext cx="4027178" cy="4018456"/>
            <a:chOff x="274320" y="1325880"/>
            <a:chExt cx="4027178" cy="4018456"/>
          </a:xfrm>
        </p:grpSpPr>
        <p:pic>
          <p:nvPicPr>
            <p:cNvPr id="17" name="Picture 16" descr="7-8 Sample 01_P1.png"/>
            <p:cNvPicPr>
              <a:picLocks noChangeAspect="1"/>
            </p:cNvPicPr>
            <p:nvPr/>
          </p:nvPicPr>
          <p:blipFill>
            <a:blip r:embed="rId2" cstate="print"/>
            <a:stretch>
              <a:fillRect/>
            </a:stretch>
          </p:blipFill>
          <p:spPr>
            <a:xfrm>
              <a:off x="278130" y="1325880"/>
              <a:ext cx="4023368" cy="3121768"/>
            </a:xfrm>
            <a:prstGeom prst="rect">
              <a:avLst/>
            </a:prstGeom>
          </p:spPr>
        </p:pic>
        <p:pic>
          <p:nvPicPr>
            <p:cNvPr id="18" name="Picture 17" descr="7-8 Sample 01_P2.png"/>
            <p:cNvPicPr>
              <a:picLocks noChangeAspect="1"/>
            </p:cNvPicPr>
            <p:nvPr/>
          </p:nvPicPr>
          <p:blipFill>
            <a:blip r:embed="rId3" cstate="print"/>
            <a:stretch>
              <a:fillRect/>
            </a:stretch>
          </p:blipFill>
          <p:spPr>
            <a:xfrm>
              <a:off x="274320" y="4423414"/>
              <a:ext cx="4023360" cy="920922"/>
            </a:xfrm>
            <a:prstGeom prst="rect">
              <a:avLst/>
            </a:prstGeom>
          </p:spPr>
        </p:pic>
      </p:grpSp>
      <p:grpSp>
        <p:nvGrpSpPr>
          <p:cNvPr id="21" name="Group 20"/>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22" name="Rectangle 21"/>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3" name="Rectangle 22"/>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4" name="Rectangle 23"/>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5" name="Rectangle 24"/>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8" name="Rectangle 27"/>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9" name="Rectangle 28"/>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variety of simple, expanded, and</a:t>
              </a:r>
              <a:br>
                <a:rPr lang="en-US" sz="1000" dirty="0">
                  <a:solidFill>
                    <a:schemeClr val="tx1"/>
                  </a:solidFill>
                </a:rPr>
              </a:br>
              <a:r>
                <a:rPr lang="en-US" sz="1000" dirty="0">
                  <a:solidFill>
                    <a:schemeClr val="tx1"/>
                  </a:solidFill>
                </a:rPr>
                <a:t>complex sentences. </a:t>
              </a:r>
            </a:p>
          </p:txBody>
        </p:sp>
        <p:sp>
          <p:nvSpPr>
            <p:cNvPr id="30" name="Rectangle 29"/>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many Tier 2 and/or Tier 3 words and phrases used appropriately (e.g., </a:t>
              </a:r>
              <a:r>
                <a:rPr lang="en-US" sz="1000" i="1" dirty="0">
                  <a:solidFill>
                    <a:schemeClr val="tx1"/>
                  </a:solidFill>
                </a:rPr>
                <a:t>technology</a:t>
              </a:r>
              <a:r>
                <a:rPr lang="en-US" sz="1000" dirty="0">
                  <a:solidFill>
                    <a:schemeClr val="tx1"/>
                  </a:solidFill>
                </a:rPr>
                <a:t>,</a:t>
              </a:r>
              <a:r>
                <a:rPr lang="en-US" sz="1000" i="1" dirty="0">
                  <a:solidFill>
                    <a:schemeClr val="tx1"/>
                  </a:solidFill>
                </a:rPr>
                <a:t> in season</a:t>
              </a:r>
              <a:r>
                <a:rPr lang="en-US" sz="1000" dirty="0">
                  <a:solidFill>
                    <a:schemeClr val="tx1"/>
                  </a:solidFill>
                </a:rPr>
                <a:t>, </a:t>
              </a:r>
              <a:r>
                <a:rPr lang="en-US" sz="1000" i="1" dirty="0">
                  <a:solidFill>
                    <a:schemeClr val="tx1"/>
                  </a:solidFill>
                </a:rPr>
                <a:t>convenient</a:t>
              </a:r>
              <a:r>
                <a:rPr lang="en-US" sz="1000" dirty="0">
                  <a:solidFill>
                    <a:schemeClr val="tx1"/>
                  </a:solidFill>
                </a:rPr>
                <a:t>, </a:t>
              </a:r>
              <a:r>
                <a:rPr lang="en-US" sz="1000" i="1" dirty="0">
                  <a:solidFill>
                    <a:schemeClr val="tx1"/>
                  </a:solidFill>
                </a:rPr>
                <a:t>growing population and demands for food</a:t>
              </a:r>
              <a:r>
                <a:rPr lang="en-US" sz="1000" dirty="0">
                  <a:solidFill>
                    <a:schemeClr val="tx1"/>
                  </a:solidFill>
                </a:rPr>
                <a:t>, </a:t>
              </a:r>
              <a:r>
                <a:rPr lang="en-US" sz="1000" i="1" dirty="0">
                  <a:solidFill>
                    <a:schemeClr val="tx1"/>
                  </a:solidFill>
                </a:rPr>
                <a:t>lack of supply</a:t>
              </a:r>
              <a:r>
                <a:rPr lang="en-US" sz="1000" dirty="0">
                  <a:solidFill>
                    <a:schemeClr val="tx1"/>
                  </a:solidFill>
                </a:rPr>
                <a:t>). </a:t>
              </a:r>
            </a:p>
          </p:txBody>
        </p:sp>
        <p:sp>
          <p:nvSpPr>
            <p:cNvPr id="31" name="Rectangle 30"/>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and varied precisely stated and linked claims and evidence, support, and closure. </a:t>
              </a:r>
            </a:p>
          </p:txBody>
        </p:sp>
        <p:sp>
          <p:nvSpPr>
            <p:cNvPr id="32" name="Rectangle 31"/>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minimal errors that obscure meaning (e.g., spelling errors: </a:t>
              </a:r>
              <a:r>
                <a:rPr lang="en-US" sz="1000" i="1" dirty="0" err="1">
                  <a:solidFill>
                    <a:schemeClr val="tx1"/>
                  </a:solidFill>
                </a:rPr>
                <a:t>eren’t</a:t>
              </a:r>
              <a:r>
                <a:rPr lang="en-US" sz="1000" dirty="0">
                  <a:solidFill>
                    <a:schemeClr val="tx1"/>
                  </a:solidFill>
                </a:rPr>
                <a:t> for </a:t>
              </a:r>
              <a:r>
                <a:rPr lang="en-US" sz="1000" i="1" dirty="0">
                  <a:solidFill>
                    <a:schemeClr val="tx1"/>
                  </a:solidFill>
                </a:rPr>
                <a:t>aren’t</a:t>
              </a:r>
              <a:r>
                <a:rPr lang="en-US" sz="1000" dirty="0">
                  <a:solidFill>
                    <a:schemeClr val="tx1"/>
                  </a:solidFill>
                </a:rPr>
                <a:t>). </a:t>
              </a:r>
            </a:p>
          </p:txBody>
        </p:sp>
        <p:sp>
          <p:nvSpPr>
            <p:cNvPr id="33" name="Rectangle 32"/>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sufficient orientation, logically organized and connected ideas, and closure to provide clear organization. </a:t>
              </a:r>
            </a:p>
          </p:txBody>
        </p:sp>
        <p:sp>
          <p:nvSpPr>
            <p:cNvPr id="34" name="Rectangle 33"/>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grpSp>
        <p:nvGrpSpPr>
          <p:cNvPr id="40" name="Group 39"/>
          <p:cNvGrpSpPr/>
          <p:nvPr/>
        </p:nvGrpSpPr>
        <p:grpSpPr>
          <a:xfrm>
            <a:off x="304800" y="2019298"/>
            <a:ext cx="3571874" cy="2029968"/>
            <a:chOff x="304800" y="2019298"/>
            <a:chExt cx="3571874" cy="2029968"/>
          </a:xfrm>
        </p:grpSpPr>
        <p:sp>
          <p:nvSpPr>
            <p:cNvPr id="27" name="Rectangle 26"/>
            <p:cNvSpPr/>
            <p:nvPr/>
          </p:nvSpPr>
          <p:spPr>
            <a:xfrm>
              <a:off x="2619375" y="2019298"/>
              <a:ext cx="5905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43250" y="2562222"/>
              <a:ext cx="48577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47876" y="2924173"/>
              <a:ext cx="4762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81175" y="3667124"/>
              <a:ext cx="2095499"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4800" y="3848098"/>
              <a:ext cx="76200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19125" y="1457323"/>
            <a:ext cx="3543300" cy="1677542"/>
            <a:chOff x="619125" y="1457323"/>
            <a:chExt cx="3543300" cy="1677542"/>
          </a:xfrm>
        </p:grpSpPr>
        <p:sp>
          <p:nvSpPr>
            <p:cNvPr id="41" name="Rectangle 40"/>
            <p:cNvSpPr/>
            <p:nvPr/>
          </p:nvSpPr>
          <p:spPr>
            <a:xfrm>
              <a:off x="647700" y="1457323"/>
              <a:ext cx="351472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19125" y="2209798"/>
              <a:ext cx="265747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p:cNvSpPr>
            <p:nvPr/>
          </p:nvSpPr>
          <p:spPr>
            <a:xfrm>
              <a:off x="2524126" y="2933697"/>
              <a:ext cx="116205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000"/>
                                        <p:tgtEl>
                                          <p:spTgt spid="40"/>
                                        </p:tgtEl>
                                      </p:cBhvr>
                                    </p:animEffect>
                                  </p:childTnLst>
                                </p:cTn>
                              </p:par>
                              <p:par>
                                <p:cTn id="13" presetID="10" presetClass="exit" presetSubtype="0" fill="hold" nodeType="withEffect">
                                  <p:stCondLst>
                                    <p:cond delay="0"/>
                                  </p:stCondLst>
                                  <p:childTnLst>
                                    <p:animEffect transition="out" filter="fade">
                                      <p:cBhvr>
                                        <p:cTn id="14" dur="2000"/>
                                        <p:tgtEl>
                                          <p:spTgt spid="44"/>
                                        </p:tgtEl>
                                      </p:cBhvr>
                                    </p:animEffect>
                                    <p:set>
                                      <p:cBhvr>
                                        <p:cTn id="15"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2</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19</a:t>
            </a:r>
          </a:p>
        </p:txBody>
      </p:sp>
      <p:pic>
        <p:nvPicPr>
          <p:cNvPr id="18" name="Picture 17" descr="7-8 Sample 02.png"/>
          <p:cNvPicPr>
            <a:picLocks noChangeAspect="1"/>
          </p:cNvPicPr>
          <p:nvPr/>
        </p:nvPicPr>
        <p:blipFill>
          <a:blip r:embed="rId2" cstate="print"/>
          <a:stretch>
            <a:fillRect/>
          </a:stretch>
        </p:blipFill>
        <p:spPr>
          <a:xfrm>
            <a:off x="221155" y="1864956"/>
            <a:ext cx="4023368" cy="3121768"/>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expanded and complex sentences. </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many Tier 2 and/or Tier 3 </a:t>
              </a:r>
              <a:r>
                <a:rPr lang="en-US" sz="1000">
                  <a:solidFill>
                    <a:schemeClr val="tx1"/>
                  </a:solidFill>
                </a:rPr>
                <a:t>words and </a:t>
              </a:r>
              <a:r>
                <a:rPr lang="en-US" sz="1000" dirty="0">
                  <a:solidFill>
                    <a:schemeClr val="tx1"/>
                  </a:solidFill>
                </a:rPr>
                <a:t>phrases used appropriately (e.g., </a:t>
              </a:r>
              <a:r>
                <a:rPr lang="en-US" sz="1000" i="1" dirty="0">
                  <a:solidFill>
                    <a:schemeClr val="tx1"/>
                  </a:solidFill>
                </a:rPr>
                <a:t>flip side of the coin</a:t>
              </a:r>
              <a:r>
                <a:rPr lang="en-US" sz="1000" dirty="0">
                  <a:solidFill>
                    <a:schemeClr val="tx1"/>
                  </a:solidFill>
                </a:rPr>
                <a:t>, </a:t>
              </a:r>
              <a:r>
                <a:rPr lang="en-US" sz="1000" i="1" dirty="0">
                  <a:solidFill>
                    <a:schemeClr val="tx1"/>
                  </a:solidFill>
                </a:rPr>
                <a:t>extremely</a:t>
              </a:r>
              <a:r>
                <a:rPr lang="en-US" sz="1000" dirty="0">
                  <a:solidFill>
                    <a:schemeClr val="tx1"/>
                  </a:solidFill>
                </a:rPr>
                <a:t> </a:t>
              </a:r>
              <a:r>
                <a:rPr lang="en-US" sz="1000" i="1" dirty="0">
                  <a:solidFill>
                    <a:schemeClr val="tx1"/>
                  </a:solidFill>
                </a:rPr>
                <a:t>well connected</a:t>
              </a:r>
              <a:r>
                <a:rPr lang="en-US" sz="1000" dirty="0">
                  <a:solidFill>
                    <a:schemeClr val="tx1"/>
                  </a:solidFill>
                </a:rPr>
                <a:t>, </a:t>
              </a:r>
              <a:r>
                <a:rPr lang="en-US" sz="1000" i="1" dirty="0">
                  <a:solidFill>
                    <a:schemeClr val="tx1"/>
                  </a:solidFill>
                </a:rPr>
                <a:t>in a single visit</a:t>
              </a:r>
              <a:r>
                <a:rPr lang="en-US" sz="1000" dirty="0">
                  <a:solidFill>
                    <a:schemeClr val="tx1"/>
                  </a:solidFill>
                </a:rPr>
                <a:t>, </a:t>
              </a:r>
              <a:r>
                <a:rPr lang="en-US" sz="1000" i="1" dirty="0">
                  <a:solidFill>
                    <a:schemeClr val="tx1"/>
                  </a:solidFill>
                </a:rPr>
                <a:t>unimaginable</a:t>
              </a:r>
              <a:r>
                <a:rPr lang="en-US" sz="1000" dirty="0">
                  <a:solidFill>
                    <a:schemeClr val="tx1"/>
                  </a:solidFill>
                </a:rPr>
                <a:t> </a:t>
              </a:r>
              <a:r>
                <a:rPr lang="en-US" sz="1000" i="1" dirty="0">
                  <a:solidFill>
                    <a:schemeClr val="tx1"/>
                  </a:solidFill>
                </a:rPr>
                <a:t>in the past</a:t>
              </a:r>
              <a:r>
                <a:rPr lang="en-US" sz="1000" dirty="0">
                  <a:solidFill>
                    <a:schemeClr val="tx1"/>
                  </a:solidFill>
                </a:rPr>
                <a:t>). </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stated and linked claims and evidence, support, and closure (some supported claims are present, but they lack sufficient elaboration). </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no errors that obscure meaning. </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words and sentences that provide partial orientation, logically organized and/or connected ideas, transitions, and closure (has an introduction and connected ideas, but response lacks closure and at times lacks a smooth and clear progression of ideas). </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3: Expanding</a:t>
              </a:r>
            </a:p>
          </p:txBody>
        </p:sp>
      </p:grpSp>
      <p:grpSp>
        <p:nvGrpSpPr>
          <p:cNvPr id="33" name="Group 32"/>
          <p:cNvGrpSpPr/>
          <p:nvPr/>
        </p:nvGrpSpPr>
        <p:grpSpPr>
          <a:xfrm>
            <a:off x="342900" y="3200398"/>
            <a:ext cx="3590926" cy="401194"/>
            <a:chOff x="342900" y="3200398"/>
            <a:chExt cx="3590926" cy="401194"/>
          </a:xfrm>
        </p:grpSpPr>
        <p:sp>
          <p:nvSpPr>
            <p:cNvPr id="27" name="Rectangle 26"/>
            <p:cNvSpPr/>
            <p:nvPr/>
          </p:nvSpPr>
          <p:spPr>
            <a:xfrm>
              <a:off x="1943100" y="3200398"/>
              <a:ext cx="1990726"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2900" y="3400424"/>
              <a:ext cx="3076576"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4325" y="1895472"/>
            <a:ext cx="3838575" cy="1506091"/>
            <a:chOff x="314325" y="1895472"/>
            <a:chExt cx="3838575" cy="1506091"/>
          </a:xfrm>
        </p:grpSpPr>
        <p:sp>
          <p:nvSpPr>
            <p:cNvPr id="35" name="Rectangle 34"/>
            <p:cNvSpPr/>
            <p:nvPr/>
          </p:nvSpPr>
          <p:spPr>
            <a:xfrm>
              <a:off x="533401" y="1895472"/>
              <a:ext cx="342900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3851" y="2095498"/>
              <a:ext cx="213359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826" y="2838446"/>
              <a:ext cx="364807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23850" y="3019420"/>
              <a:ext cx="382905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4325" y="3200395"/>
              <a:ext cx="160972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1000"/>
                                        <p:tgtEl>
                                          <p:spTgt spid="33"/>
                                        </p:tgtEl>
                                      </p:cBhvr>
                                    </p:animEffect>
                                  </p:childTnLst>
                                </p:cTn>
                              </p:par>
                              <p:par>
                                <p:cTn id="13" presetID="10" presetClass="exit" presetSubtype="0" fill="hold" nodeType="withEffect">
                                  <p:stCondLst>
                                    <p:cond delay="0"/>
                                  </p:stCondLst>
                                  <p:childTnLst>
                                    <p:animEffect transition="out" filter="fade">
                                      <p:cBhvr>
                                        <p:cTn id="14" dur="2000"/>
                                        <p:tgtEl>
                                          <p:spTgt spid="40"/>
                                        </p:tgtEl>
                                      </p:cBhvr>
                                    </p:animEffect>
                                    <p:set>
                                      <p:cBhvr>
                                        <p:cTn id="15"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Constructed Response (ECR)</a:t>
            </a:r>
          </a:p>
        </p:txBody>
      </p:sp>
      <p:sp>
        <p:nvSpPr>
          <p:cNvPr id="3" name="Content Placeholder 2"/>
          <p:cNvSpPr>
            <a:spLocks noGrp="1"/>
          </p:cNvSpPr>
          <p:nvPr>
            <p:ph idx="1"/>
          </p:nvPr>
        </p:nvSpPr>
        <p:spPr/>
        <p:txBody>
          <a:bodyPr/>
          <a:lstStyle/>
          <a:p>
            <a:r>
              <a:rPr lang="en-US" dirty="0"/>
              <a:t>Extended Constructed-Response Training</a:t>
            </a:r>
          </a:p>
          <a:p>
            <a:pPr lvl="1"/>
            <a:r>
              <a:rPr lang="en-US" dirty="0"/>
              <a:t>Grades 1–2 and 7–8</a:t>
            </a:r>
          </a:p>
          <a:p>
            <a:pPr lvl="1"/>
            <a:r>
              <a:rPr lang="en-US" dirty="0"/>
              <a:t>Sample student responses</a:t>
            </a:r>
            <a:endParaRPr lang="en-US" dirty="0">
              <a:highlight>
                <a:srgbClr val="FFFF00"/>
              </a:highlight>
            </a:endParaRPr>
          </a:p>
          <a:p>
            <a:r>
              <a:rPr lang="en-US" dirty="0"/>
              <a:t>ECR Task Type</a:t>
            </a:r>
          </a:p>
          <a:p>
            <a:pPr lvl="1"/>
            <a:r>
              <a:rPr lang="en-US" dirty="0"/>
              <a:t>Two-or-more-paragraph response</a:t>
            </a:r>
          </a:p>
          <a:p>
            <a:pPr lvl="1"/>
            <a:r>
              <a:rPr lang="en-US" dirty="0"/>
              <a:t>Narrative: Characters, sequenced events, details</a:t>
            </a:r>
          </a:p>
          <a:p>
            <a:pPr lvl="1"/>
            <a:r>
              <a:rPr lang="en-US" dirty="0"/>
              <a:t>Informational: Ideas, claims, evidence</a:t>
            </a:r>
          </a:p>
        </p:txBody>
      </p:sp>
      <p:sp>
        <p:nvSpPr>
          <p:cNvPr id="4" name="Slide Number Placeholder 3"/>
          <p:cNvSpPr>
            <a:spLocks noGrp="1"/>
          </p:cNvSpPr>
          <p:nvPr>
            <p:ph type="sldNum" sz="quarter" idx="10"/>
          </p:nvPr>
        </p:nvSpPr>
        <p:spPr/>
        <p:txBody>
          <a:bodyPr/>
          <a:lstStyle/>
          <a:p>
            <a:r>
              <a:rPr lang="en-US"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3</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20</a:t>
            </a:r>
          </a:p>
        </p:txBody>
      </p:sp>
      <p:pic>
        <p:nvPicPr>
          <p:cNvPr id="18" name="Picture 17" descr="7-8 Sample 03.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expanded and complex sentences.</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a few Tier 2 and/or Tier 3 words and phrases (e.g., </a:t>
              </a:r>
              <a:r>
                <a:rPr lang="en-US" sz="1000" i="1" dirty="0">
                  <a:solidFill>
                    <a:schemeClr val="tx1"/>
                  </a:solidFill>
                </a:rPr>
                <a:t>beneficial, variety of foods</a:t>
              </a:r>
              <a:r>
                <a:rPr lang="en-US" sz="1000" dirty="0">
                  <a:solidFill>
                    <a:schemeClr val="tx1"/>
                  </a:solidFill>
                </a:rPr>
                <a:t>).</a:t>
              </a:r>
            </a:p>
          </p:txBody>
        </p:sp>
        <p:sp>
          <p:nvSpPr>
            <p:cNvPr id="27" name="Rectangle 26"/>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some linked claims and evidence (brief response with few claims and minimal support).</a:t>
              </a:r>
            </a:p>
          </p:txBody>
        </p:sp>
        <p:sp>
          <p:nvSpPr>
            <p:cNvPr id="28" name="Rectangle 2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(awkward phrases: </a:t>
              </a:r>
              <a:r>
                <a:rPr lang="en-US" sz="1000" i="1" dirty="0">
                  <a:solidFill>
                    <a:schemeClr val="tx1"/>
                  </a:solidFill>
                </a:rPr>
                <a:t>there is a huge variety of fruits according to the time before Globalization</a:t>
              </a:r>
              <a:r>
                <a:rPr lang="en-US" sz="1000" dirty="0">
                  <a:solidFill>
                    <a:schemeClr val="tx1"/>
                  </a:solidFill>
                </a:rPr>
                <a:t>, </a:t>
              </a:r>
              <a:r>
                <a:rPr lang="en-US" sz="1000" i="1" dirty="0">
                  <a:solidFill>
                    <a:schemeClr val="tx1"/>
                  </a:solidFill>
                </a:rPr>
                <a:t>the prices change are affecting the countries</a:t>
              </a:r>
              <a:r>
                <a:rPr lang="en-US" sz="1000" dirty="0">
                  <a:solidFill>
                    <a:schemeClr val="tx1"/>
                  </a:solidFill>
                </a:rPr>
                <a:t>).</a:t>
              </a:r>
            </a:p>
          </p:txBody>
        </p:sp>
        <p:sp>
          <p:nvSpPr>
            <p:cNvPr id="29" name="Rectangle 2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sentences that provide limited orientation, organized or connected ideas, transitions, and/or closure (has an introductory statement, a very brief body of connected ideas, and an abrupt ending).</a:t>
              </a:r>
            </a:p>
          </p:txBody>
        </p:sp>
        <p:sp>
          <p:nvSpPr>
            <p:cNvPr id="30" name="Rectangle 2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grpSp>
        <p:nvGrpSpPr>
          <p:cNvPr id="37" name="Group 36"/>
          <p:cNvGrpSpPr/>
          <p:nvPr/>
        </p:nvGrpSpPr>
        <p:grpSpPr>
          <a:xfrm>
            <a:off x="304800" y="2276474"/>
            <a:ext cx="3524250" cy="201168"/>
            <a:chOff x="304800" y="2276474"/>
            <a:chExt cx="3524250" cy="201168"/>
          </a:xfrm>
        </p:grpSpPr>
        <p:sp>
          <p:nvSpPr>
            <p:cNvPr id="33" name="Rectangle 32"/>
            <p:cNvSpPr/>
            <p:nvPr/>
          </p:nvSpPr>
          <p:spPr>
            <a:xfrm>
              <a:off x="2695575" y="2276474"/>
              <a:ext cx="113347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4800" y="2276474"/>
              <a:ext cx="50482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04799" y="2085975"/>
            <a:ext cx="3695700" cy="1315592"/>
            <a:chOff x="304799" y="2085975"/>
            <a:chExt cx="3695700" cy="1315592"/>
          </a:xfrm>
        </p:grpSpPr>
        <p:sp>
          <p:nvSpPr>
            <p:cNvPr id="31" name="Rectangle 30"/>
            <p:cNvSpPr/>
            <p:nvPr/>
          </p:nvSpPr>
          <p:spPr>
            <a:xfrm>
              <a:off x="514350" y="2085975"/>
              <a:ext cx="2638426"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28624" y="3009899"/>
              <a:ext cx="3571875"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04799" y="3200399"/>
              <a:ext cx="781051"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95276" y="2095494"/>
            <a:ext cx="3743325" cy="601219"/>
            <a:chOff x="295276" y="2095494"/>
            <a:chExt cx="3743325" cy="601219"/>
          </a:xfrm>
        </p:grpSpPr>
        <p:sp>
          <p:nvSpPr>
            <p:cNvPr id="32" name="Rectangle 31"/>
            <p:cNvSpPr/>
            <p:nvPr/>
          </p:nvSpPr>
          <p:spPr>
            <a:xfrm>
              <a:off x="495300" y="2095494"/>
              <a:ext cx="351472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5277" y="2295518"/>
              <a:ext cx="374332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5276" y="2495545"/>
              <a:ext cx="559128"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par>
                                <p:cTn id="13" presetID="10" presetClass="exit" presetSubtype="0" fill="hold" nodeType="withEffect">
                                  <p:stCondLst>
                                    <p:cond delay="0"/>
                                  </p:stCondLst>
                                  <p:childTnLst>
                                    <p:animEffect transition="out" filter="fade">
                                      <p:cBhvr>
                                        <p:cTn id="14" dur="2000"/>
                                        <p:tgtEl>
                                          <p:spTgt spid="41"/>
                                        </p:tgtEl>
                                      </p:cBhvr>
                                    </p:animEffect>
                                    <p:set>
                                      <p:cBhvr>
                                        <p:cTn id="15" dur="1" fill="hold">
                                          <p:stCondLst>
                                            <p:cond delay="1999"/>
                                          </p:stCondLst>
                                        </p:cTn>
                                        <p:tgtEl>
                                          <p:spTgt spid="4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000"/>
                                        <p:tgtEl>
                                          <p:spTgt spid="38"/>
                                        </p:tgtEl>
                                      </p:cBhvr>
                                    </p:animEffect>
                                  </p:childTnLst>
                                </p:cTn>
                              </p:par>
                              <p:par>
                                <p:cTn id="21" presetID="10" presetClass="exit" presetSubtype="0" fill="hold" nodeType="withEffect">
                                  <p:stCondLst>
                                    <p:cond delay="0"/>
                                  </p:stCondLst>
                                  <p:childTnLst>
                                    <p:animEffect transition="out" filter="fade">
                                      <p:cBhvr>
                                        <p:cTn id="22" dur="2000"/>
                                        <p:tgtEl>
                                          <p:spTgt spid="37"/>
                                        </p:tgtEl>
                                      </p:cBhvr>
                                    </p:animEffect>
                                    <p:set>
                                      <p:cBhvr>
                                        <p:cTn id="23"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4</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21</a:t>
            </a:r>
          </a:p>
        </p:txBody>
      </p:sp>
      <p:pic>
        <p:nvPicPr>
          <p:cNvPr id="18" name="Picture 17" descr="7-8 Sample 04.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sentence (the first sentence is original while the following two paragraphs are completely copied from the passage).</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Tier 1 and common Tier 2 words and phrases.</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development of claims and evidence or support (support is found only in copied text).</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Meaning is evident, but response contains many errors that often obscure meaning (original sentence is impeded by spelling and word choice errors: </a:t>
              </a:r>
              <a:r>
                <a:rPr lang="en-US" sz="1000" i="1" dirty="0">
                  <a:solidFill>
                    <a:schemeClr val="tx1"/>
                  </a:solidFill>
                </a:rPr>
                <a:t>In this </a:t>
              </a:r>
              <a:r>
                <a:rPr lang="en-US" sz="1000" i="1" dirty="0" err="1">
                  <a:solidFill>
                    <a:schemeClr val="tx1"/>
                  </a:solidFill>
                </a:rPr>
                <a:t>asamen</a:t>
              </a:r>
              <a:r>
                <a:rPr lang="en-US" sz="1000" i="1" dirty="0">
                  <a:solidFill>
                    <a:schemeClr val="tx1"/>
                  </a:solidFill>
                </a:rPr>
                <a:t> and </a:t>
              </a:r>
              <a:r>
                <a:rPr lang="en-US" sz="1000" i="1" dirty="0" err="1">
                  <a:solidFill>
                    <a:schemeClr val="tx1"/>
                  </a:solidFill>
                </a:rPr>
                <a:t>goin</a:t>
              </a:r>
              <a:r>
                <a:rPr lang="en-US" sz="1000" i="1" dirty="0">
                  <a:solidFill>
                    <a:schemeClr val="tx1"/>
                  </a:solidFill>
                </a:rPr>
                <a:t> to </a:t>
              </a:r>
              <a:r>
                <a:rPr lang="en-US" sz="1000" i="1" dirty="0" err="1">
                  <a:solidFill>
                    <a:schemeClr val="tx1"/>
                  </a:solidFill>
                </a:rPr>
                <a:t>toc</a:t>
              </a:r>
              <a:r>
                <a:rPr lang="en-US" sz="1000" i="1" dirty="0">
                  <a:solidFill>
                    <a:schemeClr val="tx1"/>
                  </a:solidFill>
                </a:rPr>
                <a:t> about food prices like egg and </a:t>
              </a:r>
              <a:r>
                <a:rPr lang="en-US" sz="1000" i="1" dirty="0" err="1">
                  <a:solidFill>
                    <a:schemeClr val="tx1"/>
                  </a:solidFill>
                </a:rPr>
                <a:t>milke</a:t>
              </a:r>
              <a:r>
                <a:rPr lang="en-US" sz="1000" i="1" dirty="0">
                  <a:solidFill>
                    <a:schemeClr val="tx1"/>
                  </a:solidFill>
                </a:rPr>
                <a:t>  </a:t>
              </a:r>
              <a:r>
                <a:rPr lang="en-US" sz="1000" dirty="0">
                  <a:solidFill>
                    <a:schemeClr val="tx1"/>
                  </a:solidFill>
                </a:rPr>
                <a:t>for</a:t>
              </a:r>
              <a:r>
                <a:rPr lang="en-US" sz="1000" i="1" dirty="0">
                  <a:solidFill>
                    <a:schemeClr val="tx1"/>
                  </a:solidFill>
                </a:rPr>
                <a:t> In this assignment I’m going to talk about food prices like eggs and milk</a:t>
              </a:r>
              <a:r>
                <a:rPr lang="en-US" sz="1000" dirty="0">
                  <a:solidFill>
                    <a:schemeClr val="tx1"/>
                  </a:solidFill>
                </a:rPr>
                <a:t>).</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that provides an orientation (has an introductory statement that provides an orientation, but the rest of the response is copied from</a:t>
              </a:r>
              <a:br>
                <a:rPr lang="en-US" sz="1000" dirty="0">
                  <a:solidFill>
                    <a:schemeClr val="tx1"/>
                  </a:solidFill>
                </a:rPr>
              </a:br>
              <a:r>
                <a:rPr lang="en-US" sz="1000" dirty="0">
                  <a:solidFill>
                    <a:schemeClr val="tx1"/>
                  </a:solidFill>
                </a:rPr>
                <a:t>the passage).</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grpSp>
        <p:nvGrpSpPr>
          <p:cNvPr id="33" name="Group 32"/>
          <p:cNvGrpSpPr/>
          <p:nvPr/>
        </p:nvGrpSpPr>
        <p:grpSpPr>
          <a:xfrm>
            <a:off x="342901" y="1885949"/>
            <a:ext cx="3390898" cy="402336"/>
            <a:chOff x="342901" y="1885949"/>
            <a:chExt cx="3390898" cy="419101"/>
          </a:xfrm>
        </p:grpSpPr>
        <p:sp>
          <p:nvSpPr>
            <p:cNvPr id="27" name="Rectangle 26"/>
            <p:cNvSpPr/>
            <p:nvPr/>
          </p:nvSpPr>
          <p:spPr>
            <a:xfrm>
              <a:off x="381000" y="1885949"/>
              <a:ext cx="3352799" cy="200025"/>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2901" y="2085974"/>
              <a:ext cx="2762250" cy="21907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5</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22</a:t>
            </a:r>
          </a:p>
        </p:txBody>
      </p:sp>
      <p:pic>
        <p:nvPicPr>
          <p:cNvPr id="35" name="Picture 34" descr="7-8 Sample 05.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27" name="Group 2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36" name="Rectangle 35"/>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37" name="Rectangle 36"/>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38" name="Rectangle 37"/>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43" name="Rectangle 42"/>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44" name="Rectangle 43"/>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45" name="Rectangle 44"/>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(has a complete independent clause that expresses a complete thought).</a:t>
              </a:r>
            </a:p>
          </p:txBody>
        </p:sp>
        <p:sp>
          <p:nvSpPr>
            <p:cNvPr id="46" name="Rectangle 45"/>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at most commonly used Tier 1 words or short phrases (the usage of </a:t>
              </a:r>
              <a:r>
                <a:rPr lang="en-US" sz="1000" i="1" dirty="0">
                  <a:solidFill>
                    <a:schemeClr val="tx1"/>
                  </a:solidFill>
                </a:rPr>
                <a:t>globalization</a:t>
              </a:r>
              <a:r>
                <a:rPr lang="en-US" sz="1000" dirty="0">
                  <a:solidFill>
                    <a:schemeClr val="tx1"/>
                  </a:solidFill>
                </a:rPr>
                <a:t> does not clearly demonstrate knowledge of its meaning).</a:t>
              </a:r>
            </a:p>
          </p:txBody>
        </p:sp>
        <p:sp>
          <p:nvSpPr>
            <p:cNvPr id="47" name="Rectangle 46"/>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development of claims and evidence or support (has a claim, but no support or evidence is provided).</a:t>
              </a:r>
            </a:p>
          </p:txBody>
        </p:sp>
        <p:sp>
          <p:nvSpPr>
            <p:cNvPr id="48" name="Rectangle 4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but lacks sufficient original language to</a:t>
              </a:r>
              <a:br>
                <a:rPr lang="en-US" sz="1000" dirty="0">
                  <a:solidFill>
                    <a:schemeClr val="tx1"/>
                  </a:solidFill>
                </a:rPr>
              </a:br>
              <a:r>
                <a:rPr lang="en-US" sz="1000" dirty="0">
                  <a:solidFill>
                    <a:schemeClr val="tx1"/>
                  </a:solidFill>
                </a:rPr>
                <a:t>rate Mechanics.</a:t>
              </a:r>
            </a:p>
          </p:txBody>
        </p:sp>
        <p:sp>
          <p:nvSpPr>
            <p:cNvPr id="49" name="Rectangle 4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a clear orientation, or organized or connected ideas, or closure due to brevity.</a:t>
              </a:r>
            </a:p>
          </p:txBody>
        </p:sp>
        <p:sp>
          <p:nvSpPr>
            <p:cNvPr id="50" name="Rectangle 4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sp>
        <p:nvSpPr>
          <p:cNvPr id="18" name="Rectangle 17"/>
          <p:cNvSpPr/>
          <p:nvPr/>
        </p:nvSpPr>
        <p:spPr>
          <a:xfrm>
            <a:off x="609601" y="1885950"/>
            <a:ext cx="173355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Practice Items</a:t>
            </a:r>
          </a:p>
        </p:txBody>
      </p:sp>
      <p:sp>
        <p:nvSpPr>
          <p:cNvPr id="3" name="Content Placeholder 2"/>
          <p:cNvSpPr>
            <a:spLocks noGrp="1"/>
          </p:cNvSpPr>
          <p:nvPr>
            <p:ph idx="1"/>
          </p:nvPr>
        </p:nvSpPr>
        <p:spPr>
          <a:xfrm>
            <a:off x="155448" y="1072043"/>
            <a:ext cx="8817102" cy="4991100"/>
          </a:xfrm>
        </p:spPr>
        <p:txBody>
          <a:bodyPr/>
          <a:lstStyle/>
          <a:p>
            <a:r>
              <a:rPr lang="en-US" dirty="0"/>
              <a:t>ECR practice items, including scores and justifications, can be found in the Turnkey materials</a:t>
            </a:r>
          </a:p>
          <a:p>
            <a:r>
              <a:rPr lang="en-US" dirty="0"/>
              <a:t>Grades 1–2 start on page 99</a:t>
            </a:r>
          </a:p>
          <a:p>
            <a:r>
              <a:rPr lang="en-US" dirty="0"/>
              <a:t>Grades 7–8 start on page 119</a:t>
            </a:r>
          </a:p>
          <a:p>
            <a:pPr>
              <a:buNone/>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NYSESLAT Resources</a:t>
            </a:r>
          </a:p>
        </p:txBody>
      </p:sp>
      <p:sp>
        <p:nvSpPr>
          <p:cNvPr id="6" name="Rounded Rectangle 5"/>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p:cNvGraphicFramePr>
            <a:graphicFrameLocks noGrp="1"/>
          </p:cNvGraphicFramePr>
          <p:nvPr/>
        </p:nvGraphicFramePr>
        <p:xfrm>
          <a:off x="451201" y="1836047"/>
          <a:ext cx="8229600" cy="3243072"/>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Questions regarding testing policies, accommodations, security breaches and</a:t>
                      </a:r>
                      <a:br>
                        <a:rPr lang="en-US" sz="1400" kern="1200" dirty="0">
                          <a:solidFill>
                            <a:schemeClr val="dk1"/>
                          </a:solidFill>
                          <a:latin typeface="+mn-lt"/>
                          <a:ea typeface="+mn-ea"/>
                          <a:cs typeface="+mn-cs"/>
                        </a:rPr>
                      </a:br>
                      <a:r>
                        <a:rPr lang="en-US" sz="1400" kern="1200" dirty="0">
                          <a:solidFill>
                            <a:schemeClr val="dk1"/>
                          </a:solidFill>
                          <a:latin typeface="+mn-lt"/>
                          <a:ea typeface="+mn-ea"/>
                          <a:cs typeface="+mn-cs"/>
                        </a:rPr>
                        <a:t>sensitive student responses</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Office of State Assessment </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2"/>
                        </a:rPr>
                        <a:t>emscassessinfo@nysed.gov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Call:   518-474-5902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14400">
                <a:tc>
                  <a:txBody>
                    <a:bodyPr/>
                    <a:lstStyle/>
                    <a:p>
                      <a:pPr algn="l"/>
                      <a:r>
                        <a:rPr lang="en-US" sz="1400" kern="1200" spc="0" baseline="0" dirty="0">
                          <a:solidFill>
                            <a:schemeClr val="dk1"/>
                          </a:solidFill>
                          <a:latin typeface="+mn-lt"/>
                          <a:ea typeface="+mn-ea"/>
                          <a:cs typeface="+mn-cs"/>
                        </a:rPr>
                        <a:t>Questions regarding the provisions of ELL/MLL services in Bilingual Education and English as a New Language programs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Office of Bilingual Education and World Languages</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3"/>
                        </a:rPr>
                        <a:t>obewl@nysed.gov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518-474-8775 (Albany office) </a:t>
                      </a:r>
                    </a:p>
                    <a:p>
                      <a:r>
                        <a:rPr lang="en-US" sz="1400" kern="1200" dirty="0">
                          <a:solidFill>
                            <a:schemeClr val="dk1"/>
                          </a:solidFill>
                          <a:latin typeface="+mn-lt"/>
                          <a:ea typeface="+mn-ea"/>
                          <a:cs typeface="+mn-cs"/>
                        </a:rPr>
                        <a:t>Phone:  718-722-2445 (NYC office)</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14400">
                <a:tc>
                  <a:txBody>
                    <a:bodyPr/>
                    <a:lstStyle/>
                    <a:p>
                      <a:pPr algn="l"/>
                      <a:r>
                        <a:rPr lang="en-US" sz="1400" kern="1200" dirty="0">
                          <a:solidFill>
                            <a:schemeClr val="dk1"/>
                          </a:solidFill>
                          <a:latin typeface="+mn-lt"/>
                          <a:ea typeface="+mn-ea"/>
                          <a:cs typeface="+mn-cs"/>
                        </a:rPr>
                        <a:t>Questions regarding scoring of Speaking and Writing constructed-response questions or shipment of materials </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err="1">
                          <a:solidFill>
                            <a:schemeClr val="dk1"/>
                          </a:solidFill>
                          <a:latin typeface="+mn-lt"/>
                          <a:ea typeface="+mn-ea"/>
                          <a:cs typeface="+mn-cs"/>
                        </a:rPr>
                        <a:t>MetriTech</a:t>
                      </a:r>
                      <a:r>
                        <a:rPr lang="en-US" sz="1400" kern="1200" dirty="0">
                          <a:solidFill>
                            <a:schemeClr val="dk1"/>
                          </a:solidFill>
                          <a:latin typeface="+mn-lt"/>
                          <a:ea typeface="+mn-ea"/>
                          <a:cs typeface="+mn-cs"/>
                        </a:rPr>
                        <a:t>, Inc. Customer Service</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4"/>
                        </a:rPr>
                        <a:t>nyseslat@metritech.com</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800-747-4868</a:t>
                      </a:r>
                    </a:p>
                    <a:p>
                      <a:r>
                        <a:rPr lang="en-US" sz="1400" kern="1200" dirty="0">
                          <a:solidFill>
                            <a:schemeClr val="dk1"/>
                          </a:solidFill>
                          <a:latin typeface="+mn-lt"/>
                          <a:ea typeface="+mn-ea"/>
                          <a:cs typeface="+mn-cs"/>
                        </a:rPr>
                        <a:t>Fax:  217-398-5798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9" name="Slide Number Placeholder 3"/>
          <p:cNvSpPr>
            <a:spLocks noGrp="1"/>
          </p:cNvSpPr>
          <p:nvPr>
            <p:ph type="sldNum" sz="quarter" idx="10"/>
          </p:nvPr>
        </p:nvSpPr>
        <p:spPr>
          <a:xfrm>
            <a:off x="8622708" y="6608154"/>
            <a:ext cx="507244" cy="273050"/>
          </a:xfrm>
        </p:spPr>
        <p:txBody>
          <a:bodyPr/>
          <a:lstStyle/>
          <a:p>
            <a:r>
              <a:rPr lang="en-US" dirty="0"/>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Table 13"/>
          <p:cNvGraphicFramePr>
            <a:graphicFrameLocks noGrp="1"/>
          </p:cNvGraphicFramePr>
          <p:nvPr/>
        </p:nvGraphicFramePr>
        <p:xfrm>
          <a:off x="451201" y="1836047"/>
          <a:ext cx="8229600" cy="3236976"/>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For regulatory or</a:t>
                      </a:r>
                      <a:r>
                        <a:rPr lang="en-US" sz="1400" kern="1200" baseline="0" dirty="0">
                          <a:solidFill>
                            <a:schemeClr val="dk1"/>
                          </a:solidFill>
                          <a:latin typeface="+mn-lt"/>
                          <a:ea typeface="+mn-ea"/>
                          <a:cs typeface="+mn-cs"/>
                        </a:rPr>
                        <a:t> </a:t>
                      </a:r>
                      <a:r>
                        <a:rPr lang="en-US" sz="1400" kern="1200" dirty="0">
                          <a:solidFill>
                            <a:schemeClr val="dk1"/>
                          </a:solidFill>
                          <a:latin typeface="+mn-lt"/>
                          <a:ea typeface="+mn-ea"/>
                          <a:cs typeface="+mn-cs"/>
                        </a:rPr>
                        <a:t>training assistance:</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Regional Bilingual Education Resource Networks</a:t>
                      </a:r>
                    </a:p>
                    <a:p>
                      <a:r>
                        <a:rPr lang="en-US" sz="1400" u="sng" kern="1200" dirty="0">
                          <a:solidFill>
                            <a:schemeClr val="dk1"/>
                          </a:solidFill>
                          <a:latin typeface="+mn-lt"/>
                          <a:ea typeface="+mn-ea"/>
                          <a:cs typeface="+mn-cs"/>
                          <a:hlinkClick r:id="rId3"/>
                        </a:rPr>
                        <a:t>http://www.nysed.gov/bilingual-ed/regional-supportrberns</a:t>
                      </a:r>
                      <a:r>
                        <a:rPr lang="en-US" sz="1400" kern="1200" baseline="30000" dirty="0">
                          <a:solidFill>
                            <a:schemeClr val="dk1"/>
                          </a:solidFill>
                          <a:latin typeface="+mn-lt"/>
                          <a:ea typeface="+mn-ea"/>
                          <a:cs typeface="+mn-cs"/>
                        </a:rPr>
                        <a:t> </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41832">
                <a:tc>
                  <a:txBody>
                    <a:bodyPr/>
                    <a:lstStyle/>
                    <a:p>
                      <a:pPr algn="l"/>
                      <a:r>
                        <a:rPr lang="en-US" sz="1400" kern="1200" spc="0" baseline="0" dirty="0">
                          <a:solidFill>
                            <a:schemeClr val="dk1"/>
                          </a:solidFill>
                          <a:latin typeface="+mn-lt"/>
                          <a:ea typeface="+mn-ea"/>
                          <a:cs typeface="+mn-cs"/>
                        </a:rPr>
                        <a:t>Machine-</a:t>
                      </a:r>
                      <a:r>
                        <a:rPr lang="en-US" sz="1400" kern="1200" spc="0" baseline="0" dirty="0" err="1">
                          <a:solidFill>
                            <a:schemeClr val="dk1"/>
                          </a:solidFill>
                          <a:latin typeface="+mn-lt"/>
                          <a:ea typeface="+mn-ea"/>
                          <a:cs typeface="+mn-cs"/>
                        </a:rPr>
                        <a:t>scannable</a:t>
                      </a:r>
                      <a:r>
                        <a:rPr lang="en-US" sz="1400" kern="1200" spc="0" baseline="0" dirty="0">
                          <a:solidFill>
                            <a:schemeClr val="dk1"/>
                          </a:solidFill>
                          <a:latin typeface="+mn-lt"/>
                          <a:ea typeface="+mn-ea"/>
                          <a:cs typeface="+mn-cs"/>
                        </a:rPr>
                        <a:t> answer sheets and local scanning services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RIC or Large-City Scanning Center</a:t>
                      </a:r>
                    </a:p>
                    <a:p>
                      <a:r>
                        <a:rPr lang="en-US" sz="1400" u="sng" kern="1200" dirty="0">
                          <a:solidFill>
                            <a:schemeClr val="dk1"/>
                          </a:solidFill>
                          <a:latin typeface="+mn-lt"/>
                          <a:ea typeface="+mn-ea"/>
                          <a:cs typeface="+mn-cs"/>
                          <a:hlinkClick r:id="rId4"/>
                        </a:rPr>
                        <a:t>http://www.p12.nysed.gov/irs/sirs/ric-big5.html</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41832">
                <a:tc>
                  <a:txBody>
                    <a:bodyPr/>
                    <a:lstStyle/>
                    <a:p>
                      <a:pPr algn="l"/>
                      <a:r>
                        <a:rPr lang="en-US" sz="1400" kern="1200" dirty="0">
                          <a:solidFill>
                            <a:schemeClr val="dk1"/>
                          </a:solidFill>
                          <a:latin typeface="+mn-lt"/>
                          <a:ea typeface="+mn-ea"/>
                          <a:cs typeface="+mn-cs"/>
                        </a:rPr>
                        <a:t>Information about the NYSESLAT and regular updates including the turnkey training materials and School Administrators Manual (SAM)</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NYSESLAT Homepage</a:t>
                      </a:r>
                    </a:p>
                    <a:p>
                      <a:r>
                        <a:rPr lang="en-US" sz="1400" u="sng" kern="1200" dirty="0">
                          <a:solidFill>
                            <a:schemeClr val="dk1"/>
                          </a:solidFill>
                          <a:latin typeface="+mn-lt"/>
                          <a:ea typeface="+mn-ea"/>
                          <a:cs typeface="+mn-cs"/>
                          <a:hlinkClick r:id="rId5"/>
                        </a:rPr>
                        <a:t>http://www.p12.nysed.gov/assessment/nyseslat</a:t>
                      </a:r>
                      <a:endParaRPr lang="en-US" sz="1400" kern="120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2019 NYSESLAT Resources (Continued)</a:t>
            </a:r>
          </a:p>
        </p:txBody>
      </p:sp>
      <p:sp>
        <p:nvSpPr>
          <p:cNvPr id="9" name="Slide Number Placeholder 3"/>
          <p:cNvSpPr>
            <a:spLocks noGrp="1"/>
          </p:cNvSpPr>
          <p:nvPr>
            <p:ph type="sldNum" sz="quarter" idx="10"/>
          </p:nvPr>
        </p:nvSpPr>
        <p:spPr>
          <a:xfrm>
            <a:off x="8622708" y="6608154"/>
            <a:ext cx="507244" cy="273050"/>
          </a:xfrm>
        </p:spPr>
        <p:txBody>
          <a:bodyPr/>
          <a:lstStyle/>
          <a:p>
            <a:r>
              <a:rPr lang="en-US" dirty="0"/>
              <a:t>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Rubric Overview</a:t>
            </a:r>
          </a:p>
        </p:txBody>
      </p:sp>
      <p:sp>
        <p:nvSpPr>
          <p:cNvPr id="3" name="Content Placeholder 2"/>
          <p:cNvSpPr>
            <a:spLocks noGrp="1"/>
          </p:cNvSpPr>
          <p:nvPr>
            <p:ph idx="1"/>
          </p:nvPr>
        </p:nvSpPr>
        <p:spPr>
          <a:xfrm>
            <a:off x="155448" y="1000125"/>
            <a:ext cx="8988552" cy="5067300"/>
          </a:xfrm>
        </p:spPr>
        <p:txBody>
          <a:bodyPr/>
          <a:lstStyle/>
          <a:p>
            <a:pPr>
              <a:spcBef>
                <a:spcPts val="1000"/>
              </a:spcBef>
            </a:pPr>
            <a:r>
              <a:rPr lang="en-US" dirty="0"/>
              <a:t>Five dimensions of the rubric in the first column</a:t>
            </a:r>
          </a:p>
          <a:p>
            <a:pPr>
              <a:spcBef>
                <a:spcPts val="1000"/>
              </a:spcBef>
            </a:pPr>
            <a:r>
              <a:rPr lang="en-US" dirty="0"/>
              <a:t>Five performance levels across the top</a:t>
            </a:r>
          </a:p>
          <a:p>
            <a:pPr>
              <a:spcBef>
                <a:spcPts val="1000"/>
              </a:spcBef>
            </a:pPr>
            <a:r>
              <a:rPr lang="en-US" dirty="0"/>
              <a:t>Score the response based on the best performance level for the majority of the dimensions</a:t>
            </a:r>
          </a:p>
          <a:p>
            <a:pPr>
              <a:spcBef>
                <a:spcPts val="1000"/>
              </a:spcBef>
            </a:pPr>
            <a:r>
              <a:rPr lang="en-US" dirty="0"/>
              <a:t>Responses that are completely irrelevant to the prompt can score no higher than a 1</a:t>
            </a:r>
          </a:p>
          <a:p>
            <a:pPr>
              <a:spcBef>
                <a:spcPts val="1000"/>
              </a:spcBef>
            </a:pPr>
            <a:r>
              <a:rPr lang="en-US" dirty="0"/>
              <a:t>Degree of Response is split into SCR, ECR Narrative, and ECR Informational</a:t>
            </a:r>
          </a:p>
          <a:p>
            <a:pPr>
              <a:spcBef>
                <a:spcPts val="1000"/>
              </a:spcBef>
            </a:pPr>
            <a:r>
              <a:rPr lang="en-US" dirty="0"/>
              <a:t>Wording comes from Writing Targets of Measurement and Performance Level Descriptions</a:t>
            </a:r>
          </a:p>
          <a:p>
            <a:pPr>
              <a:spcBef>
                <a:spcPts val="1000"/>
              </a:spcBef>
            </a:pPr>
            <a:endParaRPr lang="en-US" dirty="0"/>
          </a:p>
        </p:txBody>
      </p:sp>
      <p:sp>
        <p:nvSpPr>
          <p:cNvPr id="4" name="Slide Number Placeholder 3"/>
          <p:cNvSpPr>
            <a:spLocks noGrp="1"/>
          </p:cNvSpPr>
          <p:nvPr>
            <p:ph type="sldNum" sz="quarter" idx="10"/>
          </p:nvPr>
        </p:nvSpPr>
        <p:spPr/>
        <p:txBody>
          <a:bodyPr/>
          <a:lstStyle/>
          <a:p>
            <a:r>
              <a:rPr lang="en-US"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a:t>
            </a:r>
          </a:p>
        </p:txBody>
      </p:sp>
      <p:sp>
        <p:nvSpPr>
          <p:cNvPr id="3" name="Content Placeholder 2"/>
          <p:cNvSpPr>
            <a:spLocks noGrp="1"/>
          </p:cNvSpPr>
          <p:nvPr>
            <p:ph idx="1"/>
          </p:nvPr>
        </p:nvSpPr>
        <p:spPr>
          <a:xfrm>
            <a:off x="155448" y="1000124"/>
            <a:ext cx="8817102" cy="4050341"/>
          </a:xfrm>
        </p:spPr>
        <p:txBody>
          <a:bodyPr/>
          <a:lstStyle/>
          <a:p>
            <a:pPr>
              <a:spcBef>
                <a:spcPts val="1000"/>
              </a:spcBef>
            </a:pPr>
            <a:r>
              <a:rPr lang="en-US" dirty="0"/>
              <a:t>Complexity of Language (CL)</a:t>
            </a:r>
          </a:p>
          <a:p>
            <a:pPr lvl="1">
              <a:spcBef>
                <a:spcPts val="600"/>
              </a:spcBef>
            </a:pPr>
            <a:r>
              <a:rPr lang="en-US" sz="2000" dirty="0"/>
              <a:t>Sentence Types:</a:t>
            </a:r>
          </a:p>
          <a:p>
            <a:pPr lvl="2">
              <a:spcBef>
                <a:spcPts val="600"/>
              </a:spcBef>
              <a:buFont typeface="Wingdings" pitchFamily="2" charset="2"/>
              <a:buChar char="§"/>
            </a:pPr>
            <a:r>
              <a:rPr lang="en-US" sz="1800" dirty="0">
                <a:latin typeface="+mn-lt"/>
              </a:rPr>
              <a:t>Simple: The dog is barking.</a:t>
            </a:r>
          </a:p>
          <a:p>
            <a:pPr lvl="2">
              <a:spcBef>
                <a:spcPts val="600"/>
              </a:spcBef>
              <a:buFont typeface="Wingdings" pitchFamily="2" charset="2"/>
              <a:buChar char="§"/>
            </a:pPr>
            <a:r>
              <a:rPr lang="en-US" sz="1800" dirty="0">
                <a:latin typeface="+mn-lt"/>
              </a:rPr>
              <a:t>Expanded: The dog is barking in the yard.</a:t>
            </a:r>
          </a:p>
          <a:p>
            <a:pPr lvl="2">
              <a:spcBef>
                <a:spcPts val="600"/>
              </a:spcBef>
              <a:buFont typeface="Wingdings" pitchFamily="2" charset="2"/>
              <a:buChar char="§"/>
            </a:pPr>
            <a:r>
              <a:rPr lang="en-US" sz="1800" dirty="0">
                <a:latin typeface="+mn-lt"/>
              </a:rPr>
              <a:t>Compound: The dog is barking and it is making noise.</a:t>
            </a:r>
          </a:p>
          <a:p>
            <a:pPr lvl="2">
              <a:spcBef>
                <a:spcPts val="600"/>
              </a:spcBef>
              <a:buFont typeface="Wingdings" pitchFamily="2" charset="2"/>
              <a:buChar char="§"/>
            </a:pPr>
            <a:r>
              <a:rPr lang="en-US" sz="1800" dirty="0">
                <a:latin typeface="+mn-lt"/>
              </a:rPr>
              <a:t>Complex: The dog is barking because he sees a squirrel.</a:t>
            </a:r>
          </a:p>
        </p:txBody>
      </p:sp>
      <p:sp>
        <p:nvSpPr>
          <p:cNvPr id="4" name="Slide Number Placeholder 3"/>
          <p:cNvSpPr>
            <a:spLocks noGrp="1"/>
          </p:cNvSpPr>
          <p:nvPr>
            <p:ph type="sldNum" sz="quarter" idx="10"/>
          </p:nvPr>
        </p:nvSpPr>
        <p:spPr/>
        <p:txBody>
          <a:bodyPr/>
          <a:lstStyle/>
          <a:p>
            <a:r>
              <a:rPr 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 (Continued)</a:t>
            </a:r>
          </a:p>
        </p:txBody>
      </p:sp>
      <p:sp>
        <p:nvSpPr>
          <p:cNvPr id="3" name="Content Placeholder 2"/>
          <p:cNvSpPr>
            <a:spLocks noGrp="1"/>
          </p:cNvSpPr>
          <p:nvPr>
            <p:ph idx="1"/>
          </p:nvPr>
        </p:nvSpPr>
        <p:spPr/>
        <p:txBody>
          <a:bodyPr/>
          <a:lstStyle/>
          <a:p>
            <a:pPr>
              <a:spcBef>
                <a:spcPts val="1000"/>
              </a:spcBef>
            </a:pPr>
            <a:r>
              <a:rPr lang="en-US" dirty="0"/>
              <a:t>Quality of Language (QL)</a:t>
            </a:r>
          </a:p>
          <a:p>
            <a:pPr lvl="1">
              <a:spcBef>
                <a:spcPts val="600"/>
              </a:spcBef>
            </a:pPr>
            <a:r>
              <a:rPr lang="en-US" sz="2200" dirty="0"/>
              <a:t>Grade-level vocabulary:</a:t>
            </a:r>
          </a:p>
          <a:p>
            <a:pPr lvl="2">
              <a:spcBef>
                <a:spcPts val="600"/>
              </a:spcBef>
              <a:buFont typeface="Wingdings" pitchFamily="2" charset="2"/>
              <a:buChar char="§"/>
            </a:pPr>
            <a:r>
              <a:rPr lang="en-US" sz="2000" dirty="0">
                <a:latin typeface="+mn-lt"/>
              </a:rPr>
              <a:t>Tier 1: Basic vocabulary for communicative purposes</a:t>
            </a:r>
          </a:p>
          <a:p>
            <a:pPr lvl="3">
              <a:spcBef>
                <a:spcPts val="600"/>
              </a:spcBef>
              <a:buFont typeface="Wingdings" pitchFamily="2" charset="2"/>
              <a:buChar char="§"/>
            </a:pPr>
            <a:r>
              <a:rPr lang="en-US" sz="1600" dirty="0">
                <a:latin typeface="+mn-lt"/>
              </a:rPr>
              <a:t>picture, drawing</a:t>
            </a:r>
          </a:p>
          <a:p>
            <a:pPr lvl="2">
              <a:spcBef>
                <a:spcPts val="600"/>
              </a:spcBef>
              <a:buFont typeface="Wingdings" pitchFamily="2" charset="2"/>
              <a:buChar char="§"/>
            </a:pPr>
            <a:r>
              <a:rPr lang="en-US" sz="2000" dirty="0">
                <a:latin typeface="+mn-lt"/>
              </a:rPr>
              <a:t>Tier 2: General academic vocabulary</a:t>
            </a:r>
          </a:p>
          <a:p>
            <a:pPr lvl="3">
              <a:spcBef>
                <a:spcPts val="600"/>
              </a:spcBef>
              <a:buFont typeface="Wingdings" pitchFamily="2" charset="2"/>
              <a:buChar char="§"/>
            </a:pPr>
            <a:r>
              <a:rPr lang="en-US" sz="1600" dirty="0">
                <a:latin typeface="+mn-lt"/>
              </a:rPr>
              <a:t>diagram of a cell</a:t>
            </a:r>
          </a:p>
          <a:p>
            <a:pPr lvl="3">
              <a:spcBef>
                <a:spcPts val="600"/>
              </a:spcBef>
              <a:buFont typeface="Wingdings" pitchFamily="2" charset="2"/>
              <a:buChar char="§"/>
            </a:pPr>
            <a:r>
              <a:rPr lang="en-US" sz="1600" dirty="0">
                <a:latin typeface="+mn-lt"/>
              </a:rPr>
              <a:t>Venn diagram</a:t>
            </a:r>
          </a:p>
          <a:p>
            <a:pPr lvl="2">
              <a:spcBef>
                <a:spcPts val="600"/>
              </a:spcBef>
              <a:buFont typeface="Wingdings" pitchFamily="2" charset="2"/>
              <a:buChar char="§"/>
            </a:pPr>
            <a:r>
              <a:rPr lang="en-US" sz="2000" dirty="0">
                <a:latin typeface="+mn-lt"/>
              </a:rPr>
              <a:t>Tier 3: Specific content-area vocabulary</a:t>
            </a:r>
          </a:p>
          <a:p>
            <a:pPr lvl="3">
              <a:spcBef>
                <a:spcPts val="600"/>
              </a:spcBef>
              <a:buFont typeface="Wingdings" pitchFamily="2" charset="2"/>
              <a:buChar char="§"/>
            </a:pPr>
            <a:r>
              <a:rPr lang="en-US" sz="1600" dirty="0">
                <a:latin typeface="+mn-lt"/>
              </a:rPr>
              <a:t>mitochondria (in the cell diagram)</a:t>
            </a:r>
          </a:p>
          <a:p>
            <a:pPr lvl="3">
              <a:spcBef>
                <a:spcPts val="600"/>
              </a:spcBef>
              <a:buFont typeface="Wingdings" pitchFamily="2" charset="2"/>
              <a:buChar char="§"/>
            </a:pPr>
            <a:r>
              <a:rPr lang="en-US" sz="1600" dirty="0">
                <a:latin typeface="+mn-lt"/>
              </a:rPr>
              <a:t>separation of powers (in a social </a:t>
            </a:r>
            <a:r>
              <a:rPr lang="en-US" sz="1600">
                <a:latin typeface="+mn-lt"/>
              </a:rPr>
              <a:t>studies Venn </a:t>
            </a:r>
            <a:r>
              <a:rPr lang="en-US" sz="1600" dirty="0">
                <a:latin typeface="+mn-lt"/>
              </a:rPr>
              <a:t>diagram)</a:t>
            </a:r>
          </a:p>
          <a:p>
            <a:pPr>
              <a:spcBef>
                <a:spcPts val="600"/>
              </a:spcBef>
            </a:pPr>
            <a:r>
              <a:rPr lang="en-US" dirty="0"/>
              <a:t>Glossary in binder appendix has additional examples</a:t>
            </a:r>
          </a:p>
          <a:p>
            <a:pPr lvl="3">
              <a:spcBef>
                <a:spcPts val="600"/>
              </a:spcBef>
              <a:buNone/>
            </a:pPr>
            <a:endParaRPr lang="en-US" sz="1600" dirty="0">
              <a:latin typeface="+mn-lt"/>
            </a:endParaRPr>
          </a:p>
          <a:p>
            <a:pPr lvl="3">
              <a:spcBef>
                <a:spcPts val="600"/>
              </a:spcBef>
              <a:buFont typeface="Wingdings" pitchFamily="2" charset="2"/>
              <a:buChar char="§"/>
            </a:pPr>
            <a:endParaRPr lang="en-US" sz="1600" dirty="0">
              <a:latin typeface="+mn-lt"/>
            </a:endParaRPr>
          </a:p>
        </p:txBody>
      </p:sp>
      <p:sp>
        <p:nvSpPr>
          <p:cNvPr id="4" name="Slide Number Placeholder 3"/>
          <p:cNvSpPr>
            <a:spLocks noGrp="1"/>
          </p:cNvSpPr>
          <p:nvPr>
            <p:ph type="sldNum" sz="quarter" idx="10"/>
          </p:nvPr>
        </p:nvSpPr>
        <p:spPr/>
        <p:txBody>
          <a:bodyPr/>
          <a:lstStyle/>
          <a:p>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 (Continued)</a:t>
            </a:r>
          </a:p>
        </p:txBody>
      </p:sp>
      <p:sp>
        <p:nvSpPr>
          <p:cNvPr id="3" name="Content Placeholder 2"/>
          <p:cNvSpPr>
            <a:spLocks noGrp="1"/>
          </p:cNvSpPr>
          <p:nvPr>
            <p:ph idx="1"/>
          </p:nvPr>
        </p:nvSpPr>
        <p:spPr/>
        <p:txBody>
          <a:bodyPr/>
          <a:lstStyle/>
          <a:p>
            <a:pPr>
              <a:spcBef>
                <a:spcPts val="1000"/>
              </a:spcBef>
            </a:pPr>
            <a:r>
              <a:rPr lang="en-US" dirty="0"/>
              <a:t>Coherence of Response (CR): Level of organization</a:t>
            </a:r>
          </a:p>
          <a:p>
            <a:pPr>
              <a:spcBef>
                <a:spcPts val="1000"/>
              </a:spcBef>
            </a:pPr>
            <a:r>
              <a:rPr lang="en-US" dirty="0"/>
              <a:t>Degree of Response (DR): Level of Detail</a:t>
            </a:r>
          </a:p>
          <a:p>
            <a:pPr>
              <a:spcBef>
                <a:spcPts val="1000"/>
              </a:spcBef>
            </a:pPr>
            <a:r>
              <a:rPr lang="en-US" dirty="0"/>
              <a:t>Mechanics (M): Use of English conventions; same across </a:t>
            </a:r>
            <a:r>
              <a:rPr lang="en-US" i="1" dirty="0"/>
              <a:t>all</a:t>
            </a:r>
            <a:br>
              <a:rPr lang="en-US" dirty="0"/>
            </a:br>
            <a:r>
              <a:rPr lang="en-US" dirty="0"/>
              <a:t>grade levels</a:t>
            </a:r>
          </a:p>
        </p:txBody>
      </p:sp>
      <p:sp>
        <p:nvSpPr>
          <p:cNvPr id="4" name="Slide Number Placeholder 3"/>
          <p:cNvSpPr>
            <a:spLocks noGrp="1"/>
          </p:cNvSpPr>
          <p:nvPr>
            <p:ph type="sldNum" sz="quarter" idx="10"/>
          </p:nvPr>
        </p:nvSpPr>
        <p:spPr/>
        <p:txBody>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the Holistic Writing Rubrics</a:t>
            </a:r>
          </a:p>
        </p:txBody>
      </p:sp>
      <p:sp>
        <p:nvSpPr>
          <p:cNvPr id="3" name="Content Placeholder 2"/>
          <p:cNvSpPr>
            <a:spLocks noGrp="1"/>
          </p:cNvSpPr>
          <p:nvPr>
            <p:ph idx="1"/>
          </p:nvPr>
        </p:nvSpPr>
        <p:spPr>
          <a:xfrm>
            <a:off x="153988" y="1000125"/>
            <a:ext cx="8837612" cy="5391150"/>
          </a:xfrm>
        </p:spPr>
        <p:txBody>
          <a:bodyPr/>
          <a:lstStyle/>
          <a:p>
            <a:pPr>
              <a:spcBef>
                <a:spcPts val="1000"/>
              </a:spcBef>
            </a:pPr>
            <a:r>
              <a:rPr lang="en-US" sz="2200" dirty="0"/>
              <a:t>Become familiar with the rubric for the particular grade band</a:t>
            </a:r>
          </a:p>
          <a:p>
            <a:pPr>
              <a:spcBef>
                <a:spcPts val="1000"/>
              </a:spcBef>
            </a:pPr>
            <a:r>
              <a:rPr lang="en-US" dirty="0"/>
              <a:t>Become familiar with the passage and prompt</a:t>
            </a:r>
          </a:p>
          <a:p>
            <a:pPr>
              <a:spcBef>
                <a:spcPts val="1000"/>
              </a:spcBef>
            </a:pPr>
            <a:r>
              <a:rPr lang="en-US" sz="2200" dirty="0"/>
              <a:t>Read the response to the prompt</a:t>
            </a:r>
          </a:p>
          <a:p>
            <a:pPr>
              <a:spcBef>
                <a:spcPts val="1000"/>
              </a:spcBef>
            </a:pPr>
            <a:r>
              <a:rPr lang="en-US" dirty="0"/>
              <a:t>Student responses are evaluated for total, overall performance</a:t>
            </a:r>
          </a:p>
          <a:p>
            <a:pPr>
              <a:spcBef>
                <a:spcPts val="1000"/>
              </a:spcBef>
            </a:pPr>
            <a:r>
              <a:rPr lang="en-US" dirty="0"/>
              <a:t>Scores are assigned based on the criteria delineated in the </a:t>
            </a:r>
            <a:r>
              <a:rPr lang="en-US" b="1" dirty="0"/>
              <a:t>rubric</a:t>
            </a:r>
          </a:p>
          <a:p>
            <a:pPr lvl="1">
              <a:spcBef>
                <a:spcPts val="1000"/>
              </a:spcBef>
            </a:pPr>
            <a:r>
              <a:rPr lang="en-US" dirty="0"/>
              <a:t>Match evidence from the response to the language of the rubric</a:t>
            </a:r>
          </a:p>
          <a:p>
            <a:pPr lvl="1">
              <a:spcBef>
                <a:spcPts val="1000"/>
              </a:spcBef>
            </a:pPr>
            <a:r>
              <a:rPr lang="en-US" dirty="0"/>
              <a:t>Look for what is included in the response, not what is missing</a:t>
            </a:r>
          </a:p>
          <a:p>
            <a:pPr>
              <a:spcBef>
                <a:spcPts val="1000"/>
              </a:spcBef>
            </a:pPr>
            <a:r>
              <a:rPr lang="en-US" dirty="0"/>
              <a:t>The highest point on a rubric scale does </a:t>
            </a:r>
            <a:r>
              <a:rPr lang="en-US" i="1" dirty="0"/>
              <a:t>not</a:t>
            </a:r>
            <a:r>
              <a:rPr lang="en-US" dirty="0"/>
              <a:t> measure a “perfect” response</a:t>
            </a:r>
          </a:p>
          <a:p>
            <a:pPr>
              <a:spcBef>
                <a:spcPts val="1000"/>
              </a:spcBef>
            </a:pPr>
            <a:r>
              <a:rPr lang="en-US" dirty="0"/>
              <a:t>On the written tests, handwriting </a:t>
            </a:r>
            <a:r>
              <a:rPr lang="en-US" i="1" dirty="0"/>
              <a:t>does not</a:t>
            </a:r>
            <a:r>
              <a:rPr lang="en-US" b="1" dirty="0"/>
              <a:t> </a:t>
            </a:r>
            <a:r>
              <a:rPr lang="en-US" dirty="0"/>
              <a:t>count</a:t>
            </a:r>
          </a:p>
          <a:p>
            <a:pPr lvl="1">
              <a:spcBef>
                <a:spcPts val="1000"/>
              </a:spcBef>
              <a:buNone/>
            </a:pPr>
            <a:endParaRPr lang="en-US" b="1" dirty="0"/>
          </a:p>
          <a:p>
            <a:pPr lvl="1">
              <a:spcBef>
                <a:spcPts val="1800"/>
              </a:spcBef>
              <a:buNone/>
            </a:pPr>
            <a:r>
              <a:rPr lang="en-US" b="1" dirty="0">
                <a:solidFill>
                  <a:srgbClr val="000000"/>
                </a:solidFill>
              </a:rPr>
              <a:t>                      (binder page 86 for samples and practice)</a:t>
            </a:r>
          </a:p>
          <a:p>
            <a:pPr lvl="1">
              <a:spcBef>
                <a:spcPts val="1800"/>
              </a:spcBef>
            </a:pPr>
            <a:endParaRPr lang="en-US" dirty="0"/>
          </a:p>
        </p:txBody>
      </p:sp>
      <p:sp>
        <p:nvSpPr>
          <p:cNvPr id="4" name="Slide Number Placeholder 3"/>
          <p:cNvSpPr>
            <a:spLocks noGrp="1"/>
          </p:cNvSpPr>
          <p:nvPr>
            <p:ph type="sldNum" sz="quarter" idx="10"/>
          </p:nvPr>
        </p:nvSpPr>
        <p:spPr/>
        <p:txBody>
          <a:bodyPr/>
          <a:lstStyle/>
          <a:p>
            <a:r>
              <a:rPr lang="en-US" dirty="0"/>
              <a:t>7</a:t>
            </a:r>
          </a:p>
        </p:txBody>
      </p:sp>
    </p:spTree>
    <p:extLst>
      <p:ext uri="{BB962C8B-B14F-4D97-AF65-F5344CB8AC3E}">
        <p14:creationId xmlns:p14="http://schemas.microsoft.com/office/powerpoint/2010/main" val="311727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dirty="0">
                <a:latin typeface="+mj-lt"/>
                <a:ea typeface="+mj-ea"/>
                <a:cs typeface="+mj-cs"/>
              </a:rPr>
              <a:t>1–2</a:t>
            </a:r>
            <a:r>
              <a:rPr kumimoji="0" lang="en-US" sz="2800" b="1" i="0" u="none" strike="noStrike" kern="0" cap="none" spc="0" normalizeH="0" baseline="0" noProof="0" dirty="0">
                <a:ln>
                  <a:noFill/>
                </a:ln>
                <a:effectLst/>
                <a:uLnTx/>
                <a:uFillTx/>
                <a:latin typeface="+mj-lt"/>
                <a:ea typeface="+mj-ea"/>
                <a:cs typeface="+mj-cs"/>
              </a:rPr>
              <a:t>: </a:t>
            </a:r>
            <a:r>
              <a:rPr lang="en-US" sz="2800" b="1" kern="0" dirty="0">
                <a:latin typeface="+mj-lt"/>
                <a:ea typeface="+mj-ea"/>
                <a:cs typeface="+mj-cs"/>
              </a:rPr>
              <a:t>E</a:t>
            </a:r>
            <a:r>
              <a:rPr kumimoji="0" lang="en-US" sz="2800" b="1" i="0" strike="noStrike" kern="0" cap="none" spc="0" normalizeH="0" baseline="0" noProof="0" dirty="0">
                <a:ln>
                  <a:noFill/>
                </a:ln>
                <a:effectLst/>
                <a:uLnTx/>
                <a:uFillTx/>
                <a:latin typeface="+mj-lt"/>
                <a:ea typeface="+mj-ea"/>
                <a:cs typeface="+mj-cs"/>
              </a:rPr>
              <a:t>CR</a:t>
            </a:r>
            <a:r>
              <a:rPr kumimoji="0" lang="en-US" sz="2800" b="1" i="0" u="none" strike="noStrike" kern="0" cap="none" spc="0" normalizeH="0" baseline="0" noProof="0" dirty="0">
                <a:ln>
                  <a:noFill/>
                </a:ln>
                <a:effectLst/>
                <a:uLnTx/>
                <a:uFillTx/>
                <a:latin typeface="+mj-lt"/>
                <a:ea typeface="+mj-ea"/>
                <a:cs typeface="+mj-cs"/>
              </a:rPr>
              <a:t> Rubric</a:t>
            </a:r>
            <a:r>
              <a:rPr kumimoji="0" lang="en-US" sz="2800" b="1" i="0" u="none" strike="noStrike" kern="0" cap="none" spc="0" normalizeH="0" noProof="0" dirty="0">
                <a:ln>
                  <a:noFill/>
                </a:ln>
                <a:effectLst/>
                <a:uLnTx/>
                <a:uFillTx/>
                <a:latin typeface="+mj-lt"/>
                <a:ea typeface="+mj-ea"/>
                <a:cs typeface="+mj-cs"/>
              </a:rPr>
              <a:t> (</a:t>
            </a:r>
            <a:r>
              <a:rPr kumimoji="0" lang="en-US" sz="2800" b="1" i="0" u="none" strike="noStrike" kern="0" cap="none" spc="0" normalizeH="0" baseline="0" noProof="0" dirty="0">
                <a:ln>
                  <a:noFill/>
                </a:ln>
                <a:effectLst/>
                <a:uLnTx/>
                <a:uFillTx/>
                <a:latin typeface="+mj-lt"/>
                <a:ea typeface="+mj-ea"/>
                <a:cs typeface="+mj-cs"/>
              </a:rPr>
              <a:t>Narrative)</a:t>
            </a:r>
          </a:p>
        </p:txBody>
      </p:sp>
      <p:sp>
        <p:nvSpPr>
          <p:cNvPr id="5" name="Slide Number Placeholder 4"/>
          <p:cNvSpPr>
            <a:spLocks noGrp="1"/>
          </p:cNvSpPr>
          <p:nvPr>
            <p:ph type="sldNum" sz="quarter" idx="10"/>
          </p:nvPr>
        </p:nvSpPr>
        <p:spPr/>
        <p:txBody>
          <a:bodyPr/>
          <a:lstStyle/>
          <a:p>
            <a:r>
              <a:rPr lang="en-US" dirty="0"/>
              <a:t>8</a:t>
            </a:r>
          </a:p>
        </p:txBody>
      </p:sp>
      <p:pic>
        <p:nvPicPr>
          <p:cNvPr id="6" name="Picture 5" descr="1-2-ECR-Narrative V2.png"/>
          <p:cNvPicPr>
            <a:picLocks noChangeAspect="1"/>
          </p:cNvPicPr>
          <p:nvPr/>
        </p:nvPicPr>
        <p:blipFill>
          <a:blip r:embed="rId2" cstate="print"/>
          <a:stretch>
            <a:fillRect/>
          </a:stretch>
        </p:blipFill>
        <p:spPr>
          <a:xfrm>
            <a:off x="1060704" y="932688"/>
            <a:ext cx="7010972" cy="535171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dirty="0">
                <a:latin typeface="+mj-lt"/>
                <a:ea typeface="+mj-ea"/>
                <a:cs typeface="+mj-cs"/>
              </a:rPr>
              <a:t>1–2</a:t>
            </a:r>
            <a:r>
              <a:rPr kumimoji="0" lang="en-US" sz="2800" b="1" i="0" u="none" strike="noStrike" kern="0" cap="none" spc="0" normalizeH="0" baseline="0" noProof="0" dirty="0">
                <a:ln>
                  <a:noFill/>
                </a:ln>
                <a:effectLst/>
                <a:uLnTx/>
                <a:uFillTx/>
                <a:latin typeface="+mj-lt"/>
                <a:ea typeface="+mj-ea"/>
                <a:cs typeface="+mj-cs"/>
              </a:rPr>
              <a:t>:</a:t>
            </a:r>
            <a:r>
              <a:rPr lang="en-US" sz="2800" b="1" kern="0" noProof="0" dirty="0">
                <a:latin typeface="+mj-lt"/>
                <a:ea typeface="+mj-ea"/>
                <a:cs typeface="+mj-cs"/>
              </a:rPr>
              <a:t> E</a:t>
            </a:r>
            <a:r>
              <a:rPr lang="en-US" sz="2800" b="1" kern="0" dirty="0">
                <a:latin typeface="+mj-lt"/>
                <a:ea typeface="+mj-ea"/>
                <a:cs typeface="+mj-cs"/>
              </a:rPr>
              <a:t>CR Prompt</a:t>
            </a:r>
            <a:endParaRPr kumimoji="0" lang="en-US" sz="1200" b="1" i="0" u="none" strike="noStrike" kern="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9</a:t>
            </a:r>
          </a:p>
        </p:txBody>
      </p:sp>
      <p:pic>
        <p:nvPicPr>
          <p:cNvPr id="9" name="Picture 8" descr="1-2 Passage P1.png"/>
          <p:cNvPicPr>
            <a:picLocks noChangeAspect="1"/>
          </p:cNvPicPr>
          <p:nvPr/>
        </p:nvPicPr>
        <p:blipFill>
          <a:blip r:embed="rId2" cstate="print"/>
          <a:stretch>
            <a:fillRect/>
          </a:stretch>
        </p:blipFill>
        <p:spPr>
          <a:xfrm>
            <a:off x="402336"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descr="1-2 Passage P2 (Replacement).png"/>
          <p:cNvPicPr>
            <a:picLocks noChangeAspect="1"/>
          </p:cNvPicPr>
          <p:nvPr/>
        </p:nvPicPr>
        <p:blipFill>
          <a:blip r:embed="rId3" cstate="print"/>
          <a:stretch>
            <a:fillRect/>
          </a:stretch>
        </p:blipFill>
        <p:spPr>
          <a:xfrm>
            <a:off x="4666896" y="1088756"/>
            <a:ext cx="3955812" cy="4901184"/>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FF37">
            <a:alpha val="29804"/>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7678</TotalTime>
  <Words>1910</Words>
  <Application>Microsoft Office PowerPoint</Application>
  <PresentationFormat>On-screen Show (4:3)</PresentationFormat>
  <Paragraphs>250</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Tahoma</vt:lpstr>
      <vt:lpstr>Wingdings</vt:lpstr>
      <vt:lpstr>Default Design</vt:lpstr>
      <vt:lpstr>PowerPoint Presentation</vt:lpstr>
      <vt:lpstr>Extended Constructed Response (ECR)</vt:lpstr>
      <vt:lpstr>Writing Rubric Overview</vt:lpstr>
      <vt:lpstr>Five Rubric Dimensions</vt:lpstr>
      <vt:lpstr>Five Rubric Dimensions (Continued)</vt:lpstr>
      <vt:lpstr>Five Rubric Dimensions (Continued)</vt:lpstr>
      <vt:lpstr>Application of the Holistic Writing Rubrics</vt:lpstr>
      <vt:lpstr>PowerPoint Presentation</vt:lpstr>
      <vt:lpstr>PowerPoint Presentation</vt:lpstr>
      <vt:lpstr>Grades 1–2: ECR Sample 1</vt:lpstr>
      <vt:lpstr>Grades 1–2: ECR Sample 2</vt:lpstr>
      <vt:lpstr>Grades 1–2: ECR Sample 3</vt:lpstr>
      <vt:lpstr>Grades 1–2: ECR Sample 4</vt:lpstr>
      <vt:lpstr>Grades 1–2: ECR Sample 5</vt:lpstr>
      <vt:lpstr>PowerPoint Presentation</vt:lpstr>
      <vt:lpstr>PowerPoint Presentation</vt:lpstr>
      <vt:lpstr>PowerPoint Presentation</vt:lpstr>
      <vt:lpstr>Grades 7–8: ECR Sample 1</vt:lpstr>
      <vt:lpstr>Grades 7–8: ECR Sample 2</vt:lpstr>
      <vt:lpstr>Grades 7–8: ECR Sample 3</vt:lpstr>
      <vt:lpstr>Grades 7–8: ECR Sample 4</vt:lpstr>
      <vt:lpstr>Grades 7–8: ECR Sample 5</vt:lpstr>
      <vt:lpstr>Additional Practice Items</vt:lpstr>
      <vt:lpstr>2019 NYSESLAT Resources</vt:lpstr>
      <vt:lpstr>2019 NYSESLAT Resources (Continued)</vt:lpstr>
    </vt:vector>
  </TitlesOfParts>
  <Company>MetriTech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NYSESLAT Turnkey: Writing, part 2</dc:title>
  <dc:creator>New York State Education Department</dc:creator>
  <cp:lastModifiedBy>Thanh Nguyen</cp:lastModifiedBy>
  <cp:revision>682</cp:revision>
  <dcterms:created xsi:type="dcterms:W3CDTF">2015-01-13T15:00:01Z</dcterms:created>
  <dcterms:modified xsi:type="dcterms:W3CDTF">2019-04-03T15:41:38Z</dcterms:modified>
</cp:coreProperties>
</file>