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s/slide22.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tags/tag24.xml" ContentType="application/vnd.openxmlformats-officedocument.presentationml.tags+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tags/tag29.xml" ContentType="application/vnd.openxmlformats-officedocument.presentationml.tags+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tags/tag32.xml" ContentType="application/vnd.openxmlformats-officedocument.presentationml.tags+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tags/tag28.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ags/tag31.xml" ContentType="application/vnd.openxmlformats-officedocument.presentationml.tags+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50.xml" ContentType="application/vnd.openxmlformats-officedocument.presentationml.notesSlide+xml"/>
  <Override PartName="/ppt/tags/tag25.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ags/tag22.xml" ContentType="application/vnd.openxmlformats-officedocument.presentationml.tag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tags/tag27.xml" ContentType="application/vnd.openxmlformats-officedocument.presentationml.tags+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200"/>
  </p:notesMasterIdLst>
  <p:handoutMasterIdLst>
    <p:handoutMasterId r:id="rId201"/>
  </p:handoutMasterIdLst>
  <p:sldIdLst>
    <p:sldId id="332" r:id="rId2"/>
    <p:sldId id="681" r:id="rId3"/>
    <p:sldId id="672" r:id="rId4"/>
    <p:sldId id="673" r:id="rId5"/>
    <p:sldId id="677" r:id="rId6"/>
    <p:sldId id="678" r:id="rId7"/>
    <p:sldId id="679" r:id="rId8"/>
    <p:sldId id="680" r:id="rId9"/>
    <p:sldId id="674" r:id="rId10"/>
    <p:sldId id="675" r:id="rId11"/>
    <p:sldId id="331" r:id="rId12"/>
    <p:sldId id="325" r:id="rId13"/>
    <p:sldId id="378" r:id="rId14"/>
    <p:sldId id="379" r:id="rId15"/>
    <p:sldId id="380" r:id="rId16"/>
    <p:sldId id="685" r:id="rId17"/>
    <p:sldId id="698" r:id="rId18"/>
    <p:sldId id="694" r:id="rId19"/>
    <p:sldId id="381" r:id="rId20"/>
    <p:sldId id="686" r:id="rId21"/>
    <p:sldId id="616" r:id="rId22"/>
    <p:sldId id="688" r:id="rId23"/>
    <p:sldId id="617" r:id="rId24"/>
    <p:sldId id="682" r:id="rId25"/>
    <p:sldId id="683" r:id="rId26"/>
    <p:sldId id="684" r:id="rId27"/>
    <p:sldId id="618" r:id="rId28"/>
    <p:sldId id="619" r:id="rId29"/>
    <p:sldId id="620" r:id="rId30"/>
    <p:sldId id="621" r:id="rId31"/>
    <p:sldId id="622" r:id="rId32"/>
    <p:sldId id="623" r:id="rId33"/>
    <p:sldId id="624" r:id="rId34"/>
    <p:sldId id="400" r:id="rId35"/>
    <p:sldId id="455" r:id="rId36"/>
    <p:sldId id="402" r:id="rId37"/>
    <p:sldId id="456" r:id="rId38"/>
    <p:sldId id="451" r:id="rId39"/>
    <p:sldId id="457" r:id="rId40"/>
    <p:sldId id="452" r:id="rId41"/>
    <p:sldId id="458" r:id="rId42"/>
    <p:sldId id="453" r:id="rId43"/>
    <p:sldId id="459" r:id="rId44"/>
    <p:sldId id="454" r:id="rId45"/>
    <p:sldId id="460" r:id="rId46"/>
    <p:sldId id="461" r:id="rId47"/>
    <p:sldId id="462" r:id="rId48"/>
    <p:sldId id="689" r:id="rId49"/>
    <p:sldId id="404" r:id="rId50"/>
    <p:sldId id="467" r:id="rId51"/>
    <p:sldId id="463" r:id="rId52"/>
    <p:sldId id="468" r:id="rId53"/>
    <p:sldId id="464" r:id="rId54"/>
    <p:sldId id="469" r:id="rId55"/>
    <p:sldId id="465" r:id="rId56"/>
    <p:sldId id="470" r:id="rId57"/>
    <p:sldId id="466" r:id="rId58"/>
    <p:sldId id="471" r:id="rId59"/>
    <p:sldId id="472" r:id="rId60"/>
    <p:sldId id="626" r:id="rId61"/>
    <p:sldId id="690" r:id="rId62"/>
    <p:sldId id="631" r:id="rId63"/>
    <p:sldId id="627" r:id="rId64"/>
    <p:sldId id="628" r:id="rId65"/>
    <p:sldId id="629" r:id="rId66"/>
    <p:sldId id="630" r:id="rId67"/>
    <p:sldId id="632" r:id="rId68"/>
    <p:sldId id="633" r:id="rId69"/>
    <p:sldId id="634" r:id="rId70"/>
    <p:sldId id="635" r:id="rId71"/>
    <p:sldId id="636" r:id="rId72"/>
    <p:sldId id="637" r:id="rId73"/>
    <p:sldId id="490" r:id="rId74"/>
    <p:sldId id="473" r:id="rId75"/>
    <p:sldId id="492" r:id="rId76"/>
    <p:sldId id="504" r:id="rId77"/>
    <p:sldId id="493" r:id="rId78"/>
    <p:sldId id="494" r:id="rId79"/>
    <p:sldId id="505" r:id="rId80"/>
    <p:sldId id="495" r:id="rId81"/>
    <p:sldId id="506" r:id="rId82"/>
    <p:sldId id="496" r:id="rId83"/>
    <p:sldId id="497" r:id="rId84"/>
    <p:sldId id="507" r:id="rId85"/>
    <p:sldId id="498" r:id="rId86"/>
    <p:sldId id="508" r:id="rId87"/>
    <p:sldId id="499" r:id="rId88"/>
    <p:sldId id="509" r:id="rId89"/>
    <p:sldId id="500" r:id="rId90"/>
    <p:sldId id="510" r:id="rId91"/>
    <p:sldId id="501" r:id="rId92"/>
    <p:sldId id="511" r:id="rId93"/>
    <p:sldId id="502" r:id="rId94"/>
    <p:sldId id="512" r:id="rId95"/>
    <p:sldId id="503" r:id="rId96"/>
    <p:sldId id="474" r:id="rId97"/>
    <p:sldId id="514" r:id="rId98"/>
    <p:sldId id="639" r:id="rId99"/>
    <p:sldId id="695" r:id="rId100"/>
    <p:sldId id="691" r:id="rId101"/>
    <p:sldId id="640" r:id="rId102"/>
    <p:sldId id="641" r:id="rId103"/>
    <p:sldId id="642" r:id="rId104"/>
    <p:sldId id="643" r:id="rId105"/>
    <p:sldId id="645" r:id="rId106"/>
    <p:sldId id="646" r:id="rId107"/>
    <p:sldId id="647" r:id="rId108"/>
    <p:sldId id="648" r:id="rId109"/>
    <p:sldId id="649" r:id="rId110"/>
    <p:sldId id="650" r:id="rId111"/>
    <p:sldId id="651" r:id="rId112"/>
    <p:sldId id="652" r:id="rId113"/>
    <p:sldId id="653" r:id="rId114"/>
    <p:sldId id="529" r:id="rId115"/>
    <p:sldId id="531" r:id="rId116"/>
    <p:sldId id="544" r:id="rId117"/>
    <p:sldId id="532" r:id="rId118"/>
    <p:sldId id="533" r:id="rId119"/>
    <p:sldId id="545" r:id="rId120"/>
    <p:sldId id="534" r:id="rId121"/>
    <p:sldId id="535" r:id="rId122"/>
    <p:sldId id="546" r:id="rId123"/>
    <p:sldId id="536" r:id="rId124"/>
    <p:sldId id="537" r:id="rId125"/>
    <p:sldId id="547" r:id="rId126"/>
    <p:sldId id="538" r:id="rId127"/>
    <p:sldId id="548" r:id="rId128"/>
    <p:sldId id="539" r:id="rId129"/>
    <p:sldId id="549" r:id="rId130"/>
    <p:sldId id="540" r:id="rId131"/>
    <p:sldId id="550" r:id="rId132"/>
    <p:sldId id="541" r:id="rId133"/>
    <p:sldId id="551" r:id="rId134"/>
    <p:sldId id="542" r:id="rId135"/>
    <p:sldId id="552" r:id="rId136"/>
    <p:sldId id="543" r:id="rId137"/>
    <p:sldId id="553" r:id="rId138"/>
    <p:sldId id="554" r:id="rId139"/>
    <p:sldId id="655" r:id="rId140"/>
    <p:sldId id="696" r:id="rId141"/>
    <p:sldId id="660" r:id="rId142"/>
    <p:sldId id="656" r:id="rId143"/>
    <p:sldId id="657" r:id="rId144"/>
    <p:sldId id="658" r:id="rId145"/>
    <p:sldId id="676" r:id="rId146"/>
    <p:sldId id="661" r:id="rId147"/>
    <p:sldId id="662" r:id="rId148"/>
    <p:sldId id="663" r:id="rId149"/>
    <p:sldId id="664" r:id="rId150"/>
    <p:sldId id="665" r:id="rId151"/>
    <p:sldId id="666" r:id="rId152"/>
    <p:sldId id="667" r:id="rId153"/>
    <p:sldId id="668" r:id="rId154"/>
    <p:sldId id="669" r:id="rId155"/>
    <p:sldId id="670" r:id="rId156"/>
    <p:sldId id="567" r:id="rId157"/>
    <p:sldId id="574" r:id="rId158"/>
    <p:sldId id="588" r:id="rId159"/>
    <p:sldId id="575" r:id="rId160"/>
    <p:sldId id="576" r:id="rId161"/>
    <p:sldId id="589" r:id="rId162"/>
    <p:sldId id="577" r:id="rId163"/>
    <p:sldId id="578" r:id="rId164"/>
    <p:sldId id="590" r:id="rId165"/>
    <p:sldId id="579" r:id="rId166"/>
    <p:sldId id="580" r:id="rId167"/>
    <p:sldId id="591" r:id="rId168"/>
    <p:sldId id="581" r:id="rId169"/>
    <p:sldId id="592" r:id="rId170"/>
    <p:sldId id="582" r:id="rId171"/>
    <p:sldId id="593" r:id="rId172"/>
    <p:sldId id="583" r:id="rId173"/>
    <p:sldId id="594" r:id="rId174"/>
    <p:sldId id="586" r:id="rId175"/>
    <p:sldId id="595" r:id="rId176"/>
    <p:sldId id="584" r:id="rId177"/>
    <p:sldId id="596" r:id="rId178"/>
    <p:sldId id="585" r:id="rId179"/>
    <p:sldId id="597" r:id="rId180"/>
    <p:sldId id="598" r:id="rId181"/>
    <p:sldId id="599" r:id="rId182"/>
    <p:sldId id="697" r:id="rId183"/>
    <p:sldId id="587" r:id="rId184"/>
    <p:sldId id="601" r:id="rId185"/>
    <p:sldId id="611" r:id="rId186"/>
    <p:sldId id="602" r:id="rId187"/>
    <p:sldId id="603" r:id="rId188"/>
    <p:sldId id="612" r:id="rId189"/>
    <p:sldId id="604" r:id="rId190"/>
    <p:sldId id="613" r:id="rId191"/>
    <p:sldId id="605" r:id="rId192"/>
    <p:sldId id="606" r:id="rId193"/>
    <p:sldId id="614" r:id="rId194"/>
    <p:sldId id="607" r:id="rId195"/>
    <p:sldId id="615" r:id="rId196"/>
    <p:sldId id="600" r:id="rId197"/>
    <p:sldId id="367" r:id="rId198"/>
    <p:sldId id="687" r:id="rId199"/>
  </p:sldIdLst>
  <p:sldSz cx="9144000" cy="6858000" type="screen4x3"/>
  <p:notesSz cx="7023100" cy="9309100"/>
  <p:custDataLst>
    <p:tags r:id="rId202"/>
  </p:custDataLst>
  <p:defaultTextStyle>
    <a:defPPr>
      <a:defRPr lang="en-GB"/>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initials="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FF"/>
    <a:srgbClr val="FFFF99"/>
    <a:srgbClr val="C47191"/>
    <a:srgbClr val="B1426D"/>
    <a:srgbClr val="BA5A7F"/>
    <a:srgbClr val="C471A3"/>
    <a:srgbClr val="A72B5A"/>
    <a:srgbClr val="EFEACC"/>
    <a:srgbClr val="628DB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765" autoAdjust="0"/>
    <p:restoredTop sz="78850" autoAdjust="0"/>
  </p:normalViewPr>
  <p:slideViewPr>
    <p:cSldViewPr snapToGrid="0">
      <p:cViewPr>
        <p:scale>
          <a:sx n="46" d="100"/>
          <a:sy n="46" d="100"/>
        </p:scale>
        <p:origin x="-1109" y="-58"/>
      </p:cViewPr>
      <p:guideLst>
        <p:guide orient="horz" pos="3284"/>
        <p:guide orient="horz" pos="3838"/>
        <p:guide orient="horz" pos="1356"/>
        <p:guide orient="horz" pos="966"/>
        <p:guide pos="240"/>
        <p:guide pos="2875"/>
        <p:guide pos="5620"/>
      </p:guideLst>
    </p:cSldViewPr>
  </p:slideViewPr>
  <p:outlineViewPr>
    <p:cViewPr>
      <p:scale>
        <a:sx n="33" d="100"/>
        <a:sy n="33" d="100"/>
      </p:scale>
      <p:origin x="0" y="7326"/>
    </p:cViewPr>
  </p:outlineViewPr>
  <p:notesTextViewPr>
    <p:cViewPr>
      <p:scale>
        <a:sx n="100" d="100"/>
        <a:sy n="100" d="100"/>
      </p:scale>
      <p:origin x="0" y="0"/>
    </p:cViewPr>
  </p:notesTextViewPr>
  <p:sorterViewPr>
    <p:cViewPr>
      <p:scale>
        <a:sx n="150" d="100"/>
        <a:sy n="150" d="100"/>
      </p:scale>
      <p:origin x="0" y="74196"/>
    </p:cViewPr>
  </p:sorterViewPr>
  <p:notesViewPr>
    <p:cSldViewPr snapToGrid="0">
      <p:cViewPr>
        <p:scale>
          <a:sx n="54" d="100"/>
          <a:sy n="54" d="100"/>
        </p:scale>
        <p:origin x="-1958" y="888"/>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heme" Target="theme/theme1.xml"/><Relationship Id="rId20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gs" Target="tags/tag1.xml"/><Relationship Id="rId207"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spcBef>
                <a:spcPct val="0"/>
              </a:spcBef>
              <a:defRPr sz="1100" dirty="0">
                <a:latin typeface="Arial" pitchFamily="-1" charset="0"/>
                <a:ea typeface="Arial" pitchFamily="-1" charset="0"/>
                <a:cs typeface="Arial" pitchFamily="-1" charset="0"/>
              </a:defRPr>
            </a:lvl1pPr>
          </a:lstStyle>
          <a:p>
            <a:pPr>
              <a:defRPr/>
            </a:pPr>
            <a:endParaRPr lang="en-US"/>
          </a:p>
        </p:txBody>
      </p:sp>
      <p:sp>
        <p:nvSpPr>
          <p:cNvPr id="486403"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a:spcBef>
                <a:spcPct val="0"/>
              </a:spcBef>
              <a:defRPr sz="1100" dirty="0">
                <a:latin typeface="Arial" pitchFamily="-1" charset="0"/>
                <a:ea typeface="Arial" pitchFamily="-1" charset="0"/>
                <a:cs typeface="Arial" pitchFamily="-1" charset="0"/>
              </a:defRPr>
            </a:lvl1pPr>
          </a:lstStyle>
          <a:p>
            <a:pPr>
              <a:defRPr/>
            </a:pPr>
            <a:endParaRPr lang="en-US"/>
          </a:p>
        </p:txBody>
      </p:sp>
      <p:sp>
        <p:nvSpPr>
          <p:cNvPr id="486404"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spcBef>
                <a:spcPct val="0"/>
              </a:spcBef>
              <a:defRPr sz="1100" dirty="0">
                <a:latin typeface="Arial" pitchFamily="-1" charset="0"/>
                <a:ea typeface="Arial" pitchFamily="-1" charset="0"/>
                <a:cs typeface="Arial" pitchFamily="-1" charset="0"/>
              </a:defRPr>
            </a:lvl1pPr>
          </a:lstStyle>
          <a:p>
            <a:pPr>
              <a:defRPr/>
            </a:pPr>
            <a:endParaRPr lang="en-US"/>
          </a:p>
        </p:txBody>
      </p:sp>
      <p:sp>
        <p:nvSpPr>
          <p:cNvPr id="486405"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a:defRPr sz="1100">
                <a:latin typeface="Arial" charset="0"/>
                <a:cs typeface="Arial" charset="0"/>
              </a:defRPr>
            </a:lvl1pPr>
          </a:lstStyle>
          <a:p>
            <a:pPr>
              <a:defRPr/>
            </a:pPr>
            <a:fld id="{E9755EE7-88D2-4387-8632-698CDC6F41A2}" type="slidenum">
              <a:rPr lang="en-US"/>
              <a:pPr>
                <a:defRPr/>
              </a:pPr>
              <a:t>‹#›</a:t>
            </a:fld>
            <a:endParaRPr lang="en-US" dirty="0"/>
          </a:p>
        </p:txBody>
      </p:sp>
    </p:spTree>
    <p:extLst>
      <p:ext uri="{BB962C8B-B14F-4D97-AF65-F5344CB8AC3E}">
        <p14:creationId xmlns="" xmlns:p14="http://schemas.microsoft.com/office/powerpoint/2010/main" val="389301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2" name="Rectangle 4"/>
          <p:cNvSpPr>
            <a:spLocks noGrp="1" noRot="1" noChangeAspect="1" noChangeArrowheads="1" noTextEdit="1"/>
          </p:cNvSpPr>
          <p:nvPr>
            <p:ph type="sldImg" idx="2"/>
          </p:nvPr>
        </p:nvSpPr>
        <p:spPr bwMode="auto">
          <a:xfrm>
            <a:off x="233473" y="632263"/>
            <a:ext cx="3862277" cy="289736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247650" y="3657600"/>
            <a:ext cx="6459142" cy="4956175"/>
          </a:xfrm>
          <a:prstGeom prst="rect">
            <a:avLst/>
          </a:prstGeom>
          <a:noFill/>
          <a:ln w="9525">
            <a:noFill/>
            <a:miter lim="800000"/>
            <a:headEnd/>
            <a:tailEnd/>
          </a:ln>
          <a:effectLst/>
        </p:spPr>
        <p:txBody>
          <a:bodyPr vert="horz" wrap="square" lIns="89274" tIns="44638" rIns="89274" bIns="446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1" name="Rectangle 7"/>
          <p:cNvSpPr>
            <a:spLocks noGrp="1" noChangeArrowheads="1"/>
          </p:cNvSpPr>
          <p:nvPr>
            <p:ph type="sldNum" sz="quarter" idx="5"/>
          </p:nvPr>
        </p:nvSpPr>
        <p:spPr bwMode="auto">
          <a:xfrm>
            <a:off x="3978275" y="8815388"/>
            <a:ext cx="3043238" cy="466725"/>
          </a:xfrm>
          <a:prstGeom prst="rect">
            <a:avLst/>
          </a:prstGeom>
          <a:noFill/>
          <a:ln w="9525">
            <a:noFill/>
            <a:miter lim="800000"/>
            <a:headEnd/>
            <a:tailEnd/>
          </a:ln>
          <a:effectLst/>
        </p:spPr>
        <p:txBody>
          <a:bodyPr vert="horz" wrap="square" lIns="89274" tIns="44638" rIns="89274" bIns="44638" numCol="1" anchor="b" anchorCtr="0" compatLnSpc="1">
            <a:prstTxWarp prst="textNoShape">
              <a:avLst/>
            </a:prstTxWarp>
          </a:bodyPr>
          <a:lstStyle>
            <a:lvl1pPr algn="r" defTabSz="892959">
              <a:defRPr sz="1100">
                <a:latin typeface="Arial" charset="0"/>
                <a:cs typeface="Arial" charset="0"/>
              </a:defRPr>
            </a:lvl1pPr>
          </a:lstStyle>
          <a:p>
            <a:pPr>
              <a:defRPr/>
            </a:pPr>
            <a:fld id="{BC7F7FC8-DFCC-4405-AF1D-4EB489BCB67C}" type="slidenum">
              <a:rPr lang="en-GB" smtClean="0"/>
              <a:pPr>
                <a:defRPr/>
              </a:pPr>
              <a:t>‹#›</a:t>
            </a:fld>
            <a:endParaRPr lang="en-GB" dirty="0"/>
          </a:p>
        </p:txBody>
      </p:sp>
      <p:sp>
        <p:nvSpPr>
          <p:cNvPr id="3" name="Rectangle 2"/>
          <p:cNvSpPr/>
          <p:nvPr/>
        </p:nvSpPr>
        <p:spPr>
          <a:xfrm>
            <a:off x="0" y="103028"/>
            <a:ext cx="7023100" cy="246221"/>
          </a:xfrm>
          <a:prstGeom prst="rect">
            <a:avLst/>
          </a:prstGeom>
        </p:spPr>
        <p:txBody>
          <a:bodyPr wrap="square">
            <a:spAutoFit/>
          </a:bodyPr>
          <a:lstStyle/>
          <a:p>
            <a:pPr algn="l">
              <a:defRPr/>
            </a:pPr>
            <a:r>
              <a:rPr lang="en-US" sz="1000" b="0" dirty="0" smtClean="0"/>
              <a:t>New York State 2013 Grades 3-8 Common Core</a:t>
            </a:r>
            <a:r>
              <a:rPr lang="en-US" sz="1000" b="0" baseline="0" dirty="0" smtClean="0"/>
              <a:t> </a:t>
            </a:r>
            <a:r>
              <a:rPr lang="en-US" sz="1000" b="0" dirty="0" smtClean="0"/>
              <a:t>ELA Rubric and Scoring Turnkey Training</a:t>
            </a:r>
            <a:endParaRPr lang="en-GB" sz="1000" b="0" dirty="0" smtClean="0">
              <a:latin typeface="Gill Sans MT Pro Book" pitchFamily="-1" charset="0"/>
            </a:endParaRPr>
          </a:p>
        </p:txBody>
      </p:sp>
      <p:sp>
        <p:nvSpPr>
          <p:cNvPr id="4" name="Rectangle 3"/>
          <p:cNvSpPr/>
          <p:nvPr/>
        </p:nvSpPr>
        <p:spPr>
          <a:xfrm>
            <a:off x="5467350" y="9038908"/>
            <a:ext cx="1239442" cy="246221"/>
          </a:xfrm>
          <a:prstGeom prst="rect">
            <a:avLst/>
          </a:prstGeom>
        </p:spPr>
        <p:txBody>
          <a:bodyPr wrap="none">
            <a:spAutoFit/>
          </a:bodyPr>
          <a:lstStyle/>
          <a:p>
            <a:r>
              <a:rPr lang="en-GB" sz="1000" dirty="0" smtClean="0"/>
              <a:t>Facilitator Guide</a:t>
            </a:r>
            <a:endParaRPr lang="en-US" sz="1000" dirty="0"/>
          </a:p>
        </p:txBody>
      </p:sp>
      <p:cxnSp>
        <p:nvCxnSpPr>
          <p:cNvPr id="6" name="Straight Connector 5"/>
          <p:cNvCxnSpPr/>
          <p:nvPr/>
        </p:nvCxnSpPr>
        <p:spPr>
          <a:xfrm>
            <a:off x="0" y="380028"/>
            <a:ext cx="70231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9019858"/>
            <a:ext cx="70231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17389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1pPr>
    <a:lvl2pPr marL="4572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2pPr>
    <a:lvl3pPr marL="9144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3pPr>
    <a:lvl4pPr marL="13716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4pPr>
    <a:lvl5pPr marL="18288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233363" y="631825"/>
            <a:ext cx="3862387" cy="2897188"/>
          </a:xfrm>
          <a:ln/>
        </p:spPr>
      </p:sp>
      <p:sp>
        <p:nvSpPr>
          <p:cNvPr id="192515" name="Notes Placeholder 2"/>
          <p:cNvSpPr>
            <a:spLocks noGrp="1"/>
          </p:cNvSpPr>
          <p:nvPr>
            <p:ph type="body" idx="1"/>
          </p:nvPr>
        </p:nvSpPr>
        <p:spPr>
          <a:noFill/>
          <a:ln/>
        </p:spPr>
        <p:txBody>
          <a:bodyPr/>
          <a:lstStyle/>
          <a:p>
            <a:r>
              <a:rPr lang="en-US" dirty="0" smtClean="0">
                <a:latin typeface="Verdana" pitchFamily="34" charset="0"/>
                <a:cs typeface="Arial" charset="0"/>
              </a:rPr>
              <a:t>Introduce the presenters.</a:t>
            </a:r>
          </a:p>
          <a:p>
            <a:endParaRPr lang="en-US" dirty="0" smtClean="0">
              <a:latin typeface="Verdana" pitchFamily="34" charset="0"/>
              <a:cs typeface="Arial" charset="0"/>
            </a:endParaRPr>
          </a:p>
          <a:p>
            <a:r>
              <a:rPr lang="en-US" dirty="0" smtClean="0">
                <a:latin typeface="Verdana" pitchFamily="34" charset="0"/>
                <a:cs typeface="Arial" charset="0"/>
              </a:rPr>
              <a:t>Ensure each participant</a:t>
            </a:r>
            <a:r>
              <a:rPr lang="en-US" baseline="0" dirty="0" smtClean="0">
                <a:latin typeface="Verdana" pitchFamily="34" charset="0"/>
                <a:cs typeface="Arial" charset="0"/>
              </a:rPr>
              <a:t> has</a:t>
            </a:r>
            <a:r>
              <a:rPr lang="en-US" dirty="0" smtClean="0">
                <a:latin typeface="Verdana" pitchFamily="34" charset="0"/>
                <a:cs typeface="Arial" charset="0"/>
              </a:rPr>
              <a:t> a</a:t>
            </a:r>
            <a:r>
              <a:rPr lang="en-US" baseline="0" dirty="0" smtClean="0">
                <a:latin typeface="Verdana" pitchFamily="34" charset="0"/>
                <a:cs typeface="Arial" charset="0"/>
              </a:rPr>
              <a:t> copy of the following materials:</a:t>
            </a:r>
          </a:p>
          <a:p>
            <a:pPr marL="171450" indent="-171450">
              <a:buFont typeface="Arial" pitchFamily="34" charset="0"/>
              <a:buChar char="•"/>
            </a:pPr>
            <a:r>
              <a:rPr lang="en-US" baseline="0" dirty="0" smtClean="0">
                <a:latin typeface="Verdana" pitchFamily="34" charset="0"/>
                <a:cs typeface="Arial" charset="0"/>
              </a:rPr>
              <a:t>PowerPoint presentation</a:t>
            </a:r>
          </a:p>
          <a:p>
            <a:pPr marL="171450" indent="-171450">
              <a:buFont typeface="Arial" pitchFamily="34" charset="0"/>
              <a:buChar char="•"/>
            </a:pPr>
            <a:r>
              <a:rPr lang="en-US" dirty="0" smtClean="0"/>
              <a:t>Grade 4</a:t>
            </a:r>
            <a:r>
              <a:rPr lang="en-US" baseline="0" dirty="0" smtClean="0"/>
              <a:t> Short-response (2-Point) Sample Question Guide Set packet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Grade 3</a:t>
            </a:r>
            <a:r>
              <a:rPr lang="en-US" baseline="0" dirty="0" smtClean="0"/>
              <a:t> Extended-response (4-Point) Sample Question Guide Set packet</a:t>
            </a:r>
            <a:endParaRPr lang="en-US" dirty="0" smtClean="0">
              <a:latin typeface="Verdana" pitchFamily="34" charset="0"/>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Grade 4</a:t>
            </a:r>
            <a:r>
              <a:rPr lang="en-US" baseline="0" dirty="0" smtClean="0"/>
              <a:t> Extended-response (4-Point) Sample Question Guide Set packet</a:t>
            </a:r>
            <a:endParaRPr lang="en-US" dirty="0" smtClean="0">
              <a:latin typeface="Verdana" pitchFamily="34" charset="0"/>
              <a:cs typeface="Arial" charset="0"/>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Grade 8</a:t>
            </a:r>
            <a:r>
              <a:rPr lang="en-US" baseline="0" dirty="0" smtClean="0"/>
              <a:t> Extended-response (4-Point) Sample Question Guide Set packet</a:t>
            </a:r>
            <a:endParaRPr lang="en-US" dirty="0" smtClean="0">
              <a:latin typeface="Verdana" pitchFamily="34" charset="0"/>
              <a:cs typeface="Arial" charset="0"/>
            </a:endParaRPr>
          </a:p>
          <a:p>
            <a:endParaRPr lang="en-US" dirty="0" smtClean="0">
              <a:latin typeface="Verdana" pitchFamily="34" charset="0"/>
              <a:cs typeface="Arial" charset="0"/>
            </a:endParaRPr>
          </a:p>
          <a:p>
            <a:r>
              <a:rPr lang="en-US" dirty="0" smtClean="0">
                <a:latin typeface="Verdana" pitchFamily="34" charset="0"/>
                <a:cs typeface="Arial" charset="0"/>
              </a:rPr>
              <a:t>Review the general purpose of the Turnkey Training sessions:</a:t>
            </a:r>
          </a:p>
          <a:p>
            <a:pPr marL="171450" indent="-171450">
              <a:buFont typeface="Arial" pitchFamily="34" charset="0"/>
              <a:buChar char="•"/>
            </a:pPr>
            <a:r>
              <a:rPr lang="en-US" dirty="0" smtClean="0">
                <a:latin typeface="Verdana" pitchFamily="34" charset="0"/>
                <a:cs typeface="Arial" charset="0"/>
              </a:rPr>
              <a:t>The</a:t>
            </a:r>
            <a:r>
              <a:rPr lang="en-US" baseline="0" dirty="0" smtClean="0">
                <a:latin typeface="Verdana" pitchFamily="34" charset="0"/>
                <a:cs typeface="Arial" charset="0"/>
              </a:rPr>
              <a:t> purpose of this training is to</a:t>
            </a:r>
            <a:r>
              <a:rPr lang="en-US" dirty="0" smtClean="0">
                <a:latin typeface="Verdana" pitchFamily="34" charset="0"/>
                <a:cs typeface="Arial" charset="0"/>
              </a:rPr>
              <a:t> give you a thorough understanding of the new NY test constructed-response rubrics, how to apply them, and to</a:t>
            </a:r>
            <a:r>
              <a:rPr lang="en-US" baseline="0" dirty="0" smtClean="0">
                <a:latin typeface="Verdana" pitchFamily="34" charset="0"/>
                <a:cs typeface="Arial" charset="0"/>
              </a:rPr>
              <a:t> give you </a:t>
            </a:r>
            <a:r>
              <a:rPr lang="en-US" dirty="0" smtClean="0">
                <a:latin typeface="Verdana" pitchFamily="34" charset="0"/>
                <a:cs typeface="Arial" charset="0"/>
              </a:rPr>
              <a:t>the ability to perform this training in your districts.</a:t>
            </a:r>
          </a:p>
          <a:p>
            <a:endParaRPr lang="en-US" dirty="0" smtClean="0">
              <a:latin typeface="Verdana" pitchFamily="34" charset="0"/>
              <a:cs typeface="Arial" charset="0"/>
            </a:endParaRPr>
          </a:p>
        </p:txBody>
      </p:sp>
      <p:sp>
        <p:nvSpPr>
          <p:cNvPr id="192516" name="Slide Number Placeholder 3"/>
          <p:cNvSpPr>
            <a:spLocks noGrp="1"/>
          </p:cNvSpPr>
          <p:nvPr>
            <p:ph type="sldNum" sz="quarter" idx="5"/>
          </p:nvPr>
        </p:nvSpPr>
        <p:spPr>
          <a:noFill/>
        </p:spPr>
        <p:txBody>
          <a:bodyPr/>
          <a:lstStyle/>
          <a:p>
            <a:pPr defTabSz="892175"/>
            <a:fld id="{7DB696C3-240B-4D69-9E13-2A57627EE917}" type="slidenum">
              <a:rPr lang="en-GB" smtClean="0"/>
              <a:pPr defTabSz="892175"/>
              <a:t>1</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2 minutes</a:t>
            </a:r>
            <a:endParaRPr 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xfrm>
            <a:off x="233363" y="631825"/>
            <a:ext cx="3862387" cy="2897188"/>
          </a:xfrm>
          <a:ln/>
        </p:spPr>
      </p:sp>
      <p:sp>
        <p:nvSpPr>
          <p:cNvPr id="14339" name="Notes Placeholder 2"/>
          <p:cNvSpPr>
            <a:spLocks noGrp="1"/>
          </p:cNvSpPr>
          <p:nvPr>
            <p:ph type="body" idx="1"/>
          </p:nvPr>
        </p:nvSpPr>
        <p:spPr>
          <a:ln/>
          <a:extLst/>
        </p:spPr>
        <p:txBody>
          <a:bodyPr/>
          <a:lstStyle/>
          <a:p>
            <a:pPr>
              <a:defRPr/>
            </a:pPr>
            <a:r>
              <a:rPr lang="en-US" dirty="0" smtClean="0">
                <a:latin typeface="Verdana" pitchFamily="34" charset="0"/>
                <a:cs typeface="Arial" charset="0"/>
              </a:rPr>
              <a:t>Now, students are going to be asked to:</a:t>
            </a:r>
          </a:p>
          <a:p>
            <a:pPr marL="161540" indent="-161540">
              <a:buFont typeface="Arial" pitchFamily="34" charset="0"/>
              <a:buChar char="•"/>
              <a:defRPr/>
            </a:pPr>
            <a:r>
              <a:rPr lang="en-US" dirty="0" smtClean="0">
                <a:latin typeface="Verdana" pitchFamily="34" charset="0"/>
                <a:cs typeface="Arial" charset="0"/>
              </a:rPr>
              <a:t>Comprehend complex, grade-level texts. (What should be noted is comprehension of text is assumed, it is not the focus of measurement) </a:t>
            </a:r>
          </a:p>
          <a:p>
            <a:pPr marL="161540" indent="-161540">
              <a:buFont typeface="Arial" pitchFamily="34" charset="0"/>
              <a:buChar char="•"/>
              <a:defRPr/>
            </a:pPr>
            <a:r>
              <a:rPr lang="en-US" dirty="0" smtClean="0">
                <a:latin typeface="Verdana" pitchFamily="34" charset="0"/>
                <a:cs typeface="Arial" charset="0"/>
              </a:rPr>
              <a:t>Identify central themes and key text elements.</a:t>
            </a:r>
          </a:p>
          <a:p>
            <a:pPr marL="161540" indent="-161540">
              <a:buFont typeface="Arial" pitchFamily="34" charset="0"/>
              <a:buChar char="•"/>
              <a:defRPr/>
            </a:pPr>
            <a:r>
              <a:rPr lang="en-US" dirty="0" smtClean="0">
                <a:latin typeface="Verdana" pitchFamily="34" charset="0"/>
                <a:cs typeface="Arial" charset="0"/>
              </a:rPr>
              <a:t>Requires students to consider entire text.</a:t>
            </a:r>
          </a:p>
          <a:p>
            <a:pPr marL="161540" indent="-161540">
              <a:buFont typeface="Arial" pitchFamily="34" charset="0"/>
              <a:buChar char="•"/>
              <a:defRPr/>
            </a:pPr>
            <a:r>
              <a:rPr lang="en-US" dirty="0" smtClean="0">
                <a:latin typeface="Verdana" pitchFamily="34" charset="0"/>
                <a:cs typeface="Arial" charset="0"/>
              </a:rPr>
              <a:t>Place aspects of the text in context of the entire text.</a:t>
            </a:r>
          </a:p>
          <a:p>
            <a:pPr marL="161540" indent="-161540">
              <a:buFont typeface="Arial" pitchFamily="34" charset="0"/>
              <a:buChar char="•"/>
              <a:defRPr/>
            </a:pPr>
            <a:r>
              <a:rPr lang="en-US" dirty="0" smtClean="0">
                <a:latin typeface="Verdana" pitchFamily="34" charset="0"/>
                <a:cs typeface="Arial" charset="0"/>
              </a:rPr>
              <a:t>Move beyond basic recall of details within text in ways such as making an inference as to how specific portions of text relate to the structure of the whole text or wrestle with meaningful, real-world questions.</a:t>
            </a:r>
          </a:p>
          <a:p>
            <a:pPr marL="161540" indent="-161540">
              <a:buFont typeface="Arial" pitchFamily="34" charset="0"/>
              <a:buChar char="•"/>
              <a:defRPr/>
            </a:pPr>
            <a:r>
              <a:rPr lang="en-US" dirty="0" smtClean="0">
                <a:latin typeface="Verdana" pitchFamily="34" charset="0"/>
                <a:cs typeface="Arial" charset="0"/>
              </a:rPr>
              <a:t>In terms of analysis, students will be asked to make and support text-based analyses, to support their text-based analyses with key details, and carry an analysis beyond one text, relating details to overarching messages of both entire texts.</a:t>
            </a:r>
          </a:p>
          <a:p>
            <a:pPr>
              <a:defRPr/>
            </a:pPr>
            <a:r>
              <a:rPr lang="en-US" dirty="0" smtClean="0">
                <a:latin typeface="Verdana" pitchFamily="34" charset="0"/>
                <a:cs typeface="Arial" charset="0"/>
              </a:rPr>
              <a:t> </a:t>
            </a:r>
          </a:p>
          <a:p>
            <a:pPr>
              <a:defRPr/>
            </a:pPr>
            <a:r>
              <a:rPr lang="en-US" dirty="0" smtClean="0">
                <a:latin typeface="Verdana" pitchFamily="34" charset="0"/>
                <a:cs typeface="Arial" charset="0"/>
              </a:rPr>
              <a:t>These are the types of things we will be seeing today, and the rubrics will scored accordingly. So now let’s get to the reason why we are here – the rubrics and their application.</a:t>
            </a:r>
          </a:p>
          <a:p>
            <a:pPr>
              <a:defRPr/>
            </a:pPr>
            <a:endParaRPr lang="en-US" dirty="0" smtClean="0">
              <a:latin typeface="Verdana" pitchFamily="34" charset="0"/>
              <a:cs typeface="Arial" charset="0"/>
            </a:endParaRPr>
          </a:p>
        </p:txBody>
      </p:sp>
      <p:sp>
        <p:nvSpPr>
          <p:cNvPr id="196612" name="Slide Number Placeholder 3"/>
          <p:cNvSpPr>
            <a:spLocks noGrp="1"/>
          </p:cNvSpPr>
          <p:nvPr>
            <p:ph type="sldNum" sz="quarter" idx="5"/>
          </p:nvPr>
        </p:nvSpPr>
        <p:spPr>
          <a:noFill/>
        </p:spPr>
        <p:txBody>
          <a:bodyPr/>
          <a:lstStyle/>
          <a:p>
            <a:pPr defTabSz="892175"/>
            <a:fld id="{08F0F817-D7E2-4D03-AC1D-6C0273828D29}" type="slidenum">
              <a:rPr lang="en-GB" smtClean="0"/>
              <a:pPr defTabSz="892175"/>
              <a:t>10</a:t>
            </a:fld>
            <a:endParaRPr lang="en-GB"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xfrm>
            <a:off x="233363" y="631825"/>
            <a:ext cx="3862387" cy="2897188"/>
          </a:xfrm>
          <a:ln/>
        </p:spPr>
      </p:sp>
      <p:sp>
        <p:nvSpPr>
          <p:cNvPr id="283651" name="Notes Placeholder 2"/>
          <p:cNvSpPr>
            <a:spLocks noGrp="1"/>
          </p:cNvSpPr>
          <p:nvPr>
            <p:ph type="body" idx="1"/>
          </p:nvPr>
        </p:nvSpPr>
        <p:spPr>
          <a:noFill/>
          <a:ln/>
        </p:spPr>
        <p:txBody>
          <a:bodyPr/>
          <a:lstStyle/>
          <a:p>
            <a:r>
              <a:rPr lang="en-US" dirty="0" smtClean="0">
                <a:latin typeface="Verdana" pitchFamily="34" charset="0"/>
                <a:cs typeface="Arial" charset="0"/>
              </a:rPr>
              <a:t>Emphasize the holistic nature of the 4-point rubric. Remind the participants that they are not assigning four separate scores to each response, but one overall holistic, best-fit score. The score points are made up of all the criteria and are in the columns that go down the rubric.</a:t>
            </a:r>
          </a:p>
          <a:p>
            <a:endParaRPr lang="en-US" dirty="0" smtClean="0">
              <a:latin typeface="Verdana" pitchFamily="34" charset="0"/>
              <a:cs typeface="Arial" charset="0"/>
            </a:endParaRPr>
          </a:p>
          <a:p>
            <a:r>
              <a:rPr lang="en-US" dirty="0" smtClean="0">
                <a:latin typeface="Verdana" pitchFamily="34" charset="0"/>
                <a:cs typeface="Arial" charset="0"/>
              </a:rPr>
              <a:t>Instruct participants</a:t>
            </a:r>
            <a:r>
              <a:rPr lang="en-US" baseline="0" dirty="0" smtClean="0">
                <a:latin typeface="Verdana" pitchFamily="34" charset="0"/>
                <a:cs typeface="Arial" charset="0"/>
              </a:rPr>
              <a:t> to:</a:t>
            </a:r>
          </a:p>
          <a:p>
            <a:pPr marL="171450" indent="-171450">
              <a:buFont typeface="Arial" pitchFamily="34" charset="0"/>
              <a:buChar char="•"/>
            </a:pPr>
            <a:r>
              <a:rPr lang="en-US" baseline="0" dirty="0" smtClean="0">
                <a:latin typeface="Verdana" pitchFamily="34" charset="0"/>
                <a:cs typeface="Arial" charset="0"/>
              </a:rPr>
              <a:t>R</a:t>
            </a:r>
            <a:r>
              <a:rPr lang="en-US" dirty="0" smtClean="0">
                <a:latin typeface="Verdana" pitchFamily="34" charset="0"/>
                <a:cs typeface="Arial" charset="0"/>
              </a:rPr>
              <a:t>ead through the entire</a:t>
            </a:r>
            <a:r>
              <a:rPr lang="en-US" baseline="0" dirty="0" smtClean="0">
                <a:latin typeface="Verdana" pitchFamily="34" charset="0"/>
                <a:cs typeface="Arial" charset="0"/>
              </a:rPr>
              <a:t> rubric.</a:t>
            </a:r>
          </a:p>
          <a:p>
            <a:pPr marL="171450" indent="-171450">
              <a:buFont typeface="Arial" pitchFamily="34" charset="0"/>
              <a:buChar char="•"/>
            </a:pPr>
            <a:r>
              <a:rPr lang="en-US" baseline="0" dirty="0" smtClean="0">
                <a:latin typeface="Verdana" pitchFamily="34" charset="0"/>
                <a:cs typeface="Arial" charset="0"/>
              </a:rPr>
              <a:t>Using a highlighter or pen, mark the changing descriptors as they move through the score points for each criterion.</a:t>
            </a:r>
            <a:endParaRPr lang="en-US" dirty="0" smtClean="0">
              <a:latin typeface="Verdana" pitchFamily="34" charset="0"/>
              <a:cs typeface="Arial" charset="0"/>
            </a:endParaRPr>
          </a:p>
          <a:p>
            <a:endParaRPr lang="en-US" dirty="0" smtClean="0">
              <a:latin typeface="Verdana" pitchFamily="34" charset="0"/>
              <a:cs typeface="Arial" charset="0"/>
            </a:endParaRPr>
          </a:p>
          <a:p>
            <a:r>
              <a:rPr lang="en-US" dirty="0" smtClean="0">
                <a:latin typeface="Verdana" pitchFamily="34" charset="0"/>
                <a:cs typeface="Arial" charset="0"/>
              </a:rPr>
              <a:t>Allow 2 minutes</a:t>
            </a:r>
            <a:r>
              <a:rPr lang="en-US" baseline="0" dirty="0" smtClean="0">
                <a:latin typeface="Verdana" pitchFamily="34" charset="0"/>
                <a:cs typeface="Arial" charset="0"/>
              </a:rPr>
              <a:t> for the activity.</a:t>
            </a:r>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83652" name="Slide Number Placeholder 3"/>
          <p:cNvSpPr>
            <a:spLocks noGrp="1"/>
          </p:cNvSpPr>
          <p:nvPr>
            <p:ph type="sldNum" sz="quarter" idx="5"/>
          </p:nvPr>
        </p:nvSpPr>
        <p:spPr>
          <a:noFill/>
        </p:spPr>
        <p:txBody>
          <a:bodyPr/>
          <a:lstStyle/>
          <a:p>
            <a:pPr defTabSz="892175"/>
            <a:fld id="{E33E4E28-7BFD-4880-A817-E0CD217FCCE7}" type="slidenum">
              <a:rPr lang="en-GB" smtClean="0"/>
              <a:pPr defTabSz="892175"/>
              <a:t>100</a:t>
            </a:fld>
            <a:endParaRPr lang="en-GB"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xfrm>
            <a:off x="233363" y="631825"/>
            <a:ext cx="3862387" cy="2897188"/>
          </a:xfrm>
          <a:ln/>
        </p:spPr>
      </p:sp>
      <p:sp>
        <p:nvSpPr>
          <p:cNvPr id="279555" name="Notes Placeholder 2"/>
          <p:cNvSpPr>
            <a:spLocks noGrp="1"/>
          </p:cNvSpPr>
          <p:nvPr>
            <p:ph type="body" idx="1"/>
          </p:nvPr>
        </p:nvSpPr>
        <p:spPr>
          <a:noFill/>
          <a:ln/>
        </p:spPr>
        <p:txBody>
          <a:bodyPr/>
          <a:lstStyle/>
          <a:p>
            <a:r>
              <a:rPr lang="en-US" dirty="0" smtClean="0">
                <a:latin typeface="Verdana" pitchFamily="34" charset="0"/>
                <a:cs typeface="Arial" charset="0"/>
              </a:rPr>
              <a:t>Briefly point out the changing descriptor for each bullet at each score point.</a:t>
            </a:r>
          </a:p>
          <a:p>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79556" name="Slide Number Placeholder 3"/>
          <p:cNvSpPr>
            <a:spLocks noGrp="1"/>
          </p:cNvSpPr>
          <p:nvPr>
            <p:ph type="sldNum" sz="quarter" idx="5"/>
          </p:nvPr>
        </p:nvSpPr>
        <p:spPr>
          <a:noFill/>
        </p:spPr>
        <p:txBody>
          <a:bodyPr/>
          <a:lstStyle/>
          <a:p>
            <a:pPr defTabSz="892175"/>
            <a:fld id="{699736EC-0C15-418F-B4F5-374C47EF6CE3}" type="slidenum">
              <a:rPr lang="en-GB" smtClean="0"/>
              <a:pPr defTabSz="892175"/>
              <a:t>101</a:t>
            </a:fld>
            <a:endParaRPr lang="en-GB"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233363" y="631825"/>
            <a:ext cx="3862387" cy="2897188"/>
          </a:xfrm>
          <a:ln/>
        </p:spPr>
      </p:sp>
      <p:sp>
        <p:nvSpPr>
          <p:cNvPr id="280579" name="Notes Placeholder 2"/>
          <p:cNvSpPr>
            <a:spLocks noGrp="1"/>
          </p:cNvSpPr>
          <p:nvPr>
            <p:ph type="body" idx="1"/>
          </p:nvPr>
        </p:nvSpPr>
        <p:spPr>
          <a:noFill/>
          <a:ln/>
        </p:spPr>
        <p:txBody>
          <a:bodyPr/>
          <a:lstStyle/>
          <a:p>
            <a:r>
              <a:rPr lang="en-US" dirty="0" smtClean="0">
                <a:latin typeface="Verdana" pitchFamily="34" charset="0"/>
                <a:cs typeface="Arial" charset="0"/>
              </a:rPr>
              <a:t>Briefly point out the changing descriptor for each bullet at each score point.</a:t>
            </a:r>
          </a:p>
          <a:p>
            <a:endParaRPr lang="en-US" dirty="0" smtClean="0">
              <a:latin typeface="Verdana" pitchFamily="34" charset="0"/>
              <a:cs typeface="Arial" charset="0"/>
            </a:endParaRPr>
          </a:p>
        </p:txBody>
      </p:sp>
      <p:sp>
        <p:nvSpPr>
          <p:cNvPr id="280580" name="Slide Number Placeholder 3"/>
          <p:cNvSpPr>
            <a:spLocks noGrp="1"/>
          </p:cNvSpPr>
          <p:nvPr>
            <p:ph type="sldNum" sz="quarter" idx="5"/>
          </p:nvPr>
        </p:nvSpPr>
        <p:spPr>
          <a:noFill/>
        </p:spPr>
        <p:txBody>
          <a:bodyPr/>
          <a:lstStyle/>
          <a:p>
            <a:pPr defTabSz="892175"/>
            <a:fld id="{265BBCAE-5454-41CD-B940-5F2C3FBE9386}" type="slidenum">
              <a:rPr lang="en-GB" smtClean="0"/>
              <a:pPr defTabSz="892175"/>
              <a:t>102</a:t>
            </a:fld>
            <a:endParaRPr lang="en-GB"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xfrm>
            <a:off x="233363" y="631825"/>
            <a:ext cx="3862387" cy="2897188"/>
          </a:xfrm>
          <a:ln/>
        </p:spPr>
      </p:sp>
      <p:sp>
        <p:nvSpPr>
          <p:cNvPr id="281603" name="Notes Placeholder 2"/>
          <p:cNvSpPr>
            <a:spLocks noGrp="1"/>
          </p:cNvSpPr>
          <p:nvPr>
            <p:ph type="body" idx="1"/>
          </p:nvPr>
        </p:nvSpPr>
        <p:spPr>
          <a:noFill/>
          <a:ln/>
        </p:spPr>
        <p:txBody>
          <a:bodyPr/>
          <a:lstStyle/>
          <a:p>
            <a:r>
              <a:rPr lang="en-US" dirty="0" smtClean="0">
                <a:latin typeface="Verdana" pitchFamily="34" charset="0"/>
                <a:cs typeface="Arial" charset="0"/>
              </a:rPr>
              <a:t>Briefly point out the changing descriptor for each bullet at each score point.</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81604" name="Slide Number Placeholder 3"/>
          <p:cNvSpPr>
            <a:spLocks noGrp="1"/>
          </p:cNvSpPr>
          <p:nvPr>
            <p:ph type="sldNum" sz="quarter" idx="5"/>
          </p:nvPr>
        </p:nvSpPr>
        <p:spPr>
          <a:noFill/>
        </p:spPr>
        <p:txBody>
          <a:bodyPr/>
          <a:lstStyle/>
          <a:p>
            <a:pPr defTabSz="892175"/>
            <a:fld id="{544A72CD-E4D7-4B04-8E1C-4373F4C71C67}" type="slidenum">
              <a:rPr lang="en-GB" smtClean="0"/>
              <a:pPr defTabSz="892175"/>
              <a:t>103</a:t>
            </a:fld>
            <a:endParaRPr lang="en-GB"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233363" y="631825"/>
            <a:ext cx="3862387" cy="2897188"/>
          </a:xfrm>
          <a:ln/>
        </p:spPr>
      </p:sp>
      <p:sp>
        <p:nvSpPr>
          <p:cNvPr id="282627" name="Notes Placeholder 2"/>
          <p:cNvSpPr>
            <a:spLocks noGrp="1"/>
          </p:cNvSpPr>
          <p:nvPr>
            <p:ph type="body" idx="1"/>
          </p:nvPr>
        </p:nvSpPr>
        <p:spPr>
          <a:noFill/>
          <a:ln/>
        </p:spPr>
        <p:txBody>
          <a:bodyPr/>
          <a:lstStyle/>
          <a:p>
            <a:r>
              <a:rPr lang="en-US" dirty="0" smtClean="0">
                <a:latin typeface="Verdana" pitchFamily="34" charset="0"/>
                <a:cs typeface="Arial" charset="0"/>
              </a:rPr>
              <a:t>Briefly point out the changing descriptor for each bullet at each score point.</a:t>
            </a:r>
          </a:p>
          <a:p>
            <a:endParaRPr lang="en-US" dirty="0" smtClean="0">
              <a:latin typeface="Verdana" pitchFamily="34" charset="0"/>
              <a:cs typeface="Arial" charset="0"/>
            </a:endParaRPr>
          </a:p>
          <a:p>
            <a:r>
              <a:rPr lang="en-US" dirty="0" smtClean="0">
                <a:latin typeface="Verdana" pitchFamily="34" charset="0"/>
                <a:cs typeface="Arial" charset="0"/>
              </a:rPr>
              <a:t>Be sure to cover the bullets at the bottom of the rubric.</a:t>
            </a:r>
          </a:p>
          <a:p>
            <a:endParaRPr lang="en-US" dirty="0" smtClean="0">
              <a:latin typeface="Verdana" pitchFamily="34" charset="0"/>
              <a:cs typeface="Arial" charset="0"/>
            </a:endParaRPr>
          </a:p>
          <a:p>
            <a:r>
              <a:rPr lang="en-US" b="1" dirty="0" smtClean="0">
                <a:latin typeface="Verdana" pitchFamily="34" charset="0"/>
                <a:cs typeface="Arial" charset="0"/>
              </a:rPr>
              <a:t>Note: Very rarely will a response meet every bullet point for any specific score point and one bullet point does not a score point make. Participants need to find what the best-fit score for each response.</a:t>
            </a:r>
          </a:p>
          <a:p>
            <a:endParaRPr lang="en-US" dirty="0" smtClean="0">
              <a:latin typeface="Verdana"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cs typeface="Arial" charset="0"/>
              </a:rPr>
              <a:t>Encourage participants to remove the</a:t>
            </a:r>
            <a:r>
              <a:rPr lang="en-US" baseline="0" dirty="0" smtClean="0">
                <a:latin typeface="Verdana" pitchFamily="34" charset="0"/>
                <a:cs typeface="Arial" charset="0"/>
              </a:rPr>
              <a:t> rubric from the packet in order to be able to refer to it reviewing the grade 4, 4-point student responses.</a:t>
            </a:r>
            <a:endParaRPr lang="en-US" dirty="0" smtClean="0">
              <a:latin typeface="Verdana" pitchFamily="34" charset="0"/>
              <a:cs typeface="Arial" charset="0"/>
            </a:endParaRPr>
          </a:p>
        </p:txBody>
      </p:sp>
      <p:sp>
        <p:nvSpPr>
          <p:cNvPr id="282628" name="Slide Number Placeholder 3"/>
          <p:cNvSpPr>
            <a:spLocks noGrp="1"/>
          </p:cNvSpPr>
          <p:nvPr>
            <p:ph type="sldNum" sz="quarter" idx="5"/>
          </p:nvPr>
        </p:nvSpPr>
        <p:spPr>
          <a:noFill/>
        </p:spPr>
        <p:txBody>
          <a:bodyPr/>
          <a:lstStyle/>
          <a:p>
            <a:pPr defTabSz="892175"/>
            <a:fld id="{3C5AF111-4B45-4FEE-A3BD-15B38C73AB3C}" type="slidenum">
              <a:rPr lang="en-GB" smtClean="0"/>
              <a:pPr defTabSz="892175"/>
              <a:t>104</a:t>
            </a:fld>
            <a:endParaRPr lang="en-GB"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xfrm>
            <a:off x="233363" y="631825"/>
            <a:ext cx="3862387" cy="2897188"/>
          </a:xfrm>
          <a:ln/>
        </p:spPr>
      </p:sp>
      <p:sp>
        <p:nvSpPr>
          <p:cNvPr id="284675" name="Notes Placeholder 2"/>
          <p:cNvSpPr>
            <a:spLocks noGrp="1"/>
          </p:cNvSpPr>
          <p:nvPr>
            <p:ph type="body" idx="1"/>
          </p:nvPr>
        </p:nvSpPr>
        <p:spPr>
          <a:noFill/>
          <a:ln/>
        </p:spPr>
        <p:txBody>
          <a:bodyPr/>
          <a:lstStyle/>
          <a:p>
            <a:r>
              <a:rPr lang="en-US" dirty="0" smtClean="0">
                <a:latin typeface="Verdana" pitchFamily="34" charset="0"/>
                <a:cs typeface="Arial" charset="0"/>
              </a:rPr>
              <a:t>Ask participants if the grades 4-5, 4-point rubric is clear.</a:t>
            </a:r>
          </a:p>
          <a:p>
            <a:endParaRPr lang="en-US" dirty="0" smtClean="0">
              <a:latin typeface="Verdana" pitchFamily="34" charset="0"/>
              <a:cs typeface="Arial" charset="0"/>
            </a:endParaRPr>
          </a:p>
          <a:p>
            <a:r>
              <a:rPr lang="en-US" dirty="0" smtClean="0">
                <a:latin typeface="Verdana" pitchFamily="34" charset="0"/>
                <a:cs typeface="Arial" charset="0"/>
              </a:rPr>
              <a:t>Ask participants if the holistic nature of the rubric – and how to use it reading down the columns for each score point – is clear.</a:t>
            </a:r>
          </a:p>
          <a:p>
            <a:endParaRPr lang="en-US" dirty="0" smtClean="0">
              <a:latin typeface="Verdana" pitchFamily="34" charset="0"/>
              <a:cs typeface="Arial" charset="0"/>
            </a:endParaRPr>
          </a:p>
          <a:p>
            <a:r>
              <a:rPr lang="en-US" b="1" dirty="0" smtClean="0">
                <a:latin typeface="Verdana" pitchFamily="34" charset="0"/>
                <a:cs typeface="Arial" charset="0"/>
              </a:rPr>
              <a:t>Remind participants that the rubric tells us what a response at each score point looks, but the guide papers show us what the responses look like at each score point. Scorers need to reference their guide papers while scoring.</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84676" name="Slide Number Placeholder 3"/>
          <p:cNvSpPr>
            <a:spLocks noGrp="1"/>
          </p:cNvSpPr>
          <p:nvPr>
            <p:ph type="sldNum" sz="quarter" idx="5"/>
          </p:nvPr>
        </p:nvSpPr>
        <p:spPr>
          <a:noFill/>
        </p:spPr>
        <p:txBody>
          <a:bodyPr/>
          <a:lstStyle/>
          <a:p>
            <a:pPr defTabSz="892175"/>
            <a:fld id="{9808035B-796D-4059-92A7-AFA034353D11}" type="slidenum">
              <a:rPr lang="en-GB" smtClean="0"/>
              <a:pPr defTabSz="892175"/>
              <a:t>105</a:t>
            </a:fld>
            <a:endParaRPr lang="en-GB"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xfrm>
            <a:off x="233363" y="631825"/>
            <a:ext cx="3862387" cy="2897188"/>
          </a:xfrm>
          <a:ln/>
        </p:spPr>
      </p:sp>
      <p:sp>
        <p:nvSpPr>
          <p:cNvPr id="28569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Grade 4 Extended-response (4-point) Sample Guide Set in their packet.</a:t>
            </a:r>
            <a:endParaRPr lang="en-US" sz="1200" kern="1200" dirty="0">
              <a:solidFill>
                <a:schemeClr val="tx1"/>
              </a:solidFill>
              <a:effectLst/>
              <a:latin typeface="Verdana" pitchFamily="-1" charset="0"/>
              <a:ea typeface="Arial" pitchFamily="-1" charset="0"/>
              <a:cs typeface="Arial" pitchFamily="-1" charset="0"/>
            </a:endParaRPr>
          </a:p>
        </p:txBody>
      </p:sp>
      <p:sp>
        <p:nvSpPr>
          <p:cNvPr id="285700" name="Slide Number Placeholder 3"/>
          <p:cNvSpPr>
            <a:spLocks noGrp="1"/>
          </p:cNvSpPr>
          <p:nvPr>
            <p:ph type="sldNum" sz="quarter" idx="5"/>
          </p:nvPr>
        </p:nvSpPr>
        <p:spPr>
          <a:noFill/>
        </p:spPr>
        <p:txBody>
          <a:bodyPr/>
          <a:lstStyle/>
          <a:p>
            <a:pPr defTabSz="892175"/>
            <a:fld id="{A060A6E9-7FA7-4B13-98B6-5F74D284B240}" type="slidenum">
              <a:rPr lang="en-GB" smtClean="0"/>
              <a:pPr defTabSz="892175"/>
              <a:t>106</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xfrm>
            <a:off x="233363" y="631825"/>
            <a:ext cx="3862387" cy="2897188"/>
          </a:xfrm>
          <a:ln/>
        </p:spPr>
      </p:sp>
      <p:sp>
        <p:nvSpPr>
          <p:cNvPr id="286723" name="Notes Placeholder 2"/>
          <p:cNvSpPr>
            <a:spLocks noGrp="1"/>
          </p:cNvSpPr>
          <p:nvPr>
            <p:ph type="body" idx="1"/>
          </p:nvPr>
        </p:nvSpPr>
        <p:spPr>
          <a:noFill/>
          <a:ln/>
        </p:spPr>
        <p:txBody>
          <a:bodyPr/>
          <a:lstStyle/>
          <a:p>
            <a:r>
              <a:rPr lang="en-US" dirty="0" smtClean="0">
                <a:latin typeface="Verdana" pitchFamily="34" charset="0"/>
                <a:cs typeface="Arial" charset="0"/>
              </a:rPr>
              <a:t>Give the participants 10 minutes to read the passages to themselves.</a:t>
            </a:r>
          </a:p>
          <a:p>
            <a:endParaRPr lang="en-US" dirty="0" smtClean="0">
              <a:latin typeface="Verdana" pitchFamily="34" charset="0"/>
              <a:cs typeface="Arial" charset="0"/>
            </a:endParaRPr>
          </a:p>
          <a:p>
            <a:r>
              <a:rPr lang="en-US" b="1" dirty="0" smtClean="0">
                <a:latin typeface="Verdana" pitchFamily="34" charset="0"/>
                <a:cs typeface="Arial" charset="0"/>
              </a:rPr>
              <a:t>Note that there are two, paired passages for the grade 4, 4-point question. The participants will already have seen one passage during this training, but they need to review the passage again.</a:t>
            </a:r>
          </a:p>
        </p:txBody>
      </p:sp>
      <p:sp>
        <p:nvSpPr>
          <p:cNvPr id="286724" name="Slide Number Placeholder 3"/>
          <p:cNvSpPr>
            <a:spLocks noGrp="1"/>
          </p:cNvSpPr>
          <p:nvPr>
            <p:ph type="sldNum" sz="quarter" idx="5"/>
          </p:nvPr>
        </p:nvSpPr>
        <p:spPr>
          <a:noFill/>
        </p:spPr>
        <p:txBody>
          <a:bodyPr/>
          <a:lstStyle/>
          <a:p>
            <a:pPr defTabSz="892175"/>
            <a:fld id="{08C368D5-2920-4B01-943E-CAFD81AE9794}" type="slidenum">
              <a:rPr lang="en-GB" smtClean="0"/>
              <a:pPr defTabSz="892175"/>
              <a:t>107</a:t>
            </a:fld>
            <a:endParaRPr lang="en-GB"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xfrm>
            <a:off x="233363" y="631825"/>
            <a:ext cx="3862387" cy="2897188"/>
          </a:xfrm>
          <a:ln/>
        </p:spPr>
      </p:sp>
      <p:sp>
        <p:nvSpPr>
          <p:cNvPr id="287747"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87748" name="Slide Number Placeholder 3"/>
          <p:cNvSpPr>
            <a:spLocks noGrp="1"/>
          </p:cNvSpPr>
          <p:nvPr>
            <p:ph type="sldNum" sz="quarter" idx="5"/>
          </p:nvPr>
        </p:nvSpPr>
        <p:spPr>
          <a:noFill/>
        </p:spPr>
        <p:txBody>
          <a:bodyPr/>
          <a:lstStyle/>
          <a:p>
            <a:pPr defTabSz="892175"/>
            <a:fld id="{F61F2574-C8D6-4F20-8153-92FBFBE9F83F}" type="slidenum">
              <a:rPr lang="en-GB" smtClean="0"/>
              <a:pPr defTabSz="892175"/>
              <a:t>108</a:t>
            </a:fld>
            <a:endParaRPr lang="en-GB"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xfrm>
            <a:off x="233363" y="631825"/>
            <a:ext cx="3862387" cy="2897188"/>
          </a:xfrm>
          <a:ln/>
        </p:spPr>
      </p:sp>
      <p:sp>
        <p:nvSpPr>
          <p:cNvPr id="28877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88772" name="Slide Number Placeholder 3"/>
          <p:cNvSpPr>
            <a:spLocks noGrp="1"/>
          </p:cNvSpPr>
          <p:nvPr>
            <p:ph type="sldNum" sz="quarter" idx="5"/>
          </p:nvPr>
        </p:nvSpPr>
        <p:spPr>
          <a:noFill/>
        </p:spPr>
        <p:txBody>
          <a:bodyPr/>
          <a:lstStyle/>
          <a:p>
            <a:pPr defTabSz="892175"/>
            <a:fld id="{F493F876-B8CE-48AA-A4C3-6B8B5828CC03}" type="slidenum">
              <a:rPr lang="en-GB" smtClean="0"/>
              <a:pPr defTabSz="892175"/>
              <a:t>109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233363" y="631825"/>
            <a:ext cx="3862387" cy="2897188"/>
          </a:xfrm>
          <a:ln/>
        </p:spPr>
      </p:sp>
      <p:sp>
        <p:nvSpPr>
          <p:cNvPr id="197635" name="Notes Placeholder 2"/>
          <p:cNvSpPr>
            <a:spLocks noGrp="1"/>
          </p:cNvSpPr>
          <p:nvPr>
            <p:ph type="body" idx="1"/>
          </p:nvPr>
        </p:nvSpPr>
        <p:spPr>
          <a:noFill/>
          <a:ln/>
        </p:spPr>
        <p:txBody>
          <a:bodyPr/>
          <a:lstStyle/>
          <a:p>
            <a:r>
              <a:rPr lang="en-US" dirty="0" smtClean="0">
                <a:latin typeface="Verdana" pitchFamily="34" charset="0"/>
                <a:cs typeface="Arial" charset="0"/>
              </a:rPr>
              <a:t>This training session will focus on the new English Language Arts (ELA) constructed-response rubrics and questions.</a:t>
            </a:r>
          </a:p>
          <a:p>
            <a:endParaRPr lang="en-US" dirty="0" smtClean="0">
              <a:latin typeface="Verdana" pitchFamily="34" charset="0"/>
              <a:cs typeface="Arial" charset="0"/>
            </a:endParaRPr>
          </a:p>
        </p:txBody>
      </p:sp>
      <p:sp>
        <p:nvSpPr>
          <p:cNvPr id="197636" name="Slide Number Placeholder 3"/>
          <p:cNvSpPr>
            <a:spLocks noGrp="1"/>
          </p:cNvSpPr>
          <p:nvPr>
            <p:ph type="sldNum" sz="quarter" idx="5"/>
          </p:nvPr>
        </p:nvSpPr>
        <p:spPr>
          <a:noFill/>
        </p:spPr>
        <p:txBody>
          <a:bodyPr/>
          <a:lstStyle/>
          <a:p>
            <a:pPr defTabSz="892175"/>
            <a:fld id="{5D6896EE-70E8-492E-857C-1CF5564CA043}" type="slidenum">
              <a:rPr lang="en-GB" smtClean="0"/>
              <a:pPr defTabSz="892175"/>
              <a:t>11</a:t>
            </a:fld>
            <a:endParaRPr lang="en-GB"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xfrm>
            <a:off x="233363" y="631825"/>
            <a:ext cx="3862387" cy="2897188"/>
          </a:xfrm>
          <a:ln/>
        </p:spPr>
      </p:sp>
      <p:sp>
        <p:nvSpPr>
          <p:cNvPr id="289795" name="Notes Placeholder 2"/>
          <p:cNvSpPr>
            <a:spLocks noGrp="1"/>
          </p:cNvSpPr>
          <p:nvPr>
            <p:ph type="body" idx="1"/>
          </p:nvPr>
        </p:nvSpPr>
        <p:spPr>
          <a:noFill/>
          <a:ln/>
        </p:spPr>
        <p:txBody>
          <a:bodyPr/>
          <a:lstStyle/>
          <a:p>
            <a:pPr marL="160338" indent="-160338">
              <a:buFontTx/>
              <a:buChar char="•"/>
            </a:pPr>
            <a:endParaRPr lang="en-US" dirty="0" smtClean="0">
              <a:latin typeface="Verdana" pitchFamily="34" charset="0"/>
              <a:cs typeface="Arial" charset="0"/>
            </a:endParaRPr>
          </a:p>
        </p:txBody>
      </p:sp>
      <p:sp>
        <p:nvSpPr>
          <p:cNvPr id="289796" name="Slide Number Placeholder 3"/>
          <p:cNvSpPr>
            <a:spLocks noGrp="1"/>
          </p:cNvSpPr>
          <p:nvPr>
            <p:ph type="sldNum" sz="quarter" idx="5"/>
          </p:nvPr>
        </p:nvSpPr>
        <p:spPr>
          <a:noFill/>
        </p:spPr>
        <p:txBody>
          <a:bodyPr/>
          <a:lstStyle/>
          <a:p>
            <a:pPr defTabSz="892175"/>
            <a:fld id="{4606018B-45B3-402D-AD6A-1F8CEB318FFB}" type="slidenum">
              <a:rPr lang="en-GB" smtClean="0"/>
              <a:pPr defTabSz="892175"/>
              <a:t>110</a:t>
            </a:fld>
            <a:endParaRPr lang="en-GB"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xfrm>
            <a:off x="233363" y="631825"/>
            <a:ext cx="3862387" cy="2897188"/>
          </a:xfrm>
          <a:ln/>
        </p:spPr>
      </p:sp>
      <p:sp>
        <p:nvSpPr>
          <p:cNvPr id="290819"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90820" name="Slide Number Placeholder 3"/>
          <p:cNvSpPr>
            <a:spLocks noGrp="1"/>
          </p:cNvSpPr>
          <p:nvPr>
            <p:ph type="sldNum" sz="quarter" idx="5"/>
          </p:nvPr>
        </p:nvSpPr>
        <p:spPr>
          <a:noFill/>
        </p:spPr>
        <p:txBody>
          <a:bodyPr/>
          <a:lstStyle/>
          <a:p>
            <a:pPr defTabSz="892175"/>
            <a:fld id="{D781D22F-870B-4FD6-BB2D-BFD7963D137C}" type="slidenum">
              <a:rPr lang="en-GB" smtClean="0"/>
              <a:pPr defTabSz="892175"/>
              <a:t>111</a:t>
            </a:fld>
            <a:endParaRPr lang="en-GB"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xfrm>
            <a:off x="233363" y="631825"/>
            <a:ext cx="3862387" cy="2897188"/>
          </a:xfrm>
          <a:ln/>
        </p:spPr>
      </p:sp>
      <p:sp>
        <p:nvSpPr>
          <p:cNvPr id="291843"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91844" name="Slide Number Placeholder 3"/>
          <p:cNvSpPr>
            <a:spLocks noGrp="1"/>
          </p:cNvSpPr>
          <p:nvPr>
            <p:ph type="sldNum" sz="quarter" idx="5"/>
          </p:nvPr>
        </p:nvSpPr>
        <p:spPr>
          <a:noFill/>
        </p:spPr>
        <p:txBody>
          <a:bodyPr/>
          <a:lstStyle/>
          <a:p>
            <a:pPr defTabSz="892175"/>
            <a:fld id="{4C17EDC9-5DDC-42A0-B59D-18FE42FCBAB4}" type="slidenum">
              <a:rPr lang="en-GB" smtClean="0"/>
              <a:pPr defTabSz="892175"/>
              <a:t>112</a:t>
            </a:fld>
            <a:endParaRPr lang="en-GB"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233363" y="631825"/>
            <a:ext cx="3862387" cy="2897188"/>
          </a:xfrm>
          <a:ln/>
        </p:spPr>
      </p:sp>
      <p:sp>
        <p:nvSpPr>
          <p:cNvPr id="284675"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Introduce the question to the participants by stating the Grade level and question and then by reading the question out loud to the group.</a:t>
            </a:r>
          </a:p>
          <a:p>
            <a:pPr marL="161540" indent="-161540">
              <a:defRPr/>
            </a:pPr>
            <a:endParaRPr lang="en-US" dirty="0" smtClean="0">
              <a:latin typeface="Verdana" pitchFamily="34" charset="0"/>
              <a:cs typeface="Arial" charset="0"/>
            </a:endParaRPr>
          </a:p>
          <a:p>
            <a:r>
              <a:rPr lang="en-US" dirty="0" smtClean="0">
                <a:latin typeface="Verdana" pitchFamily="34" charset="0"/>
                <a:cs typeface="Arial" charset="0"/>
              </a:rPr>
              <a:t>Give the participants a few minutes (5 minutes) to write some notes about how a 4</a:t>
            </a:r>
            <a:r>
              <a:rPr lang="en-US" baseline="30000" dirty="0" smtClean="0">
                <a:latin typeface="Verdana" pitchFamily="34" charset="0"/>
                <a:cs typeface="Arial" charset="0"/>
              </a:rPr>
              <a:t>th</a:t>
            </a:r>
            <a:r>
              <a:rPr lang="en-US" dirty="0" smtClean="0">
                <a:latin typeface="Verdana" pitchFamily="34" charset="0"/>
                <a:cs typeface="Arial" charset="0"/>
              </a:rPr>
              <a:t> grade student would/might respond to the question. </a:t>
            </a:r>
          </a:p>
          <a:p>
            <a:endParaRPr lang="en-US" dirty="0" smtClean="0">
              <a:latin typeface="Verdana" pitchFamily="34" charset="0"/>
              <a:cs typeface="Arial" charset="0"/>
            </a:endParaRPr>
          </a:p>
          <a:p>
            <a:r>
              <a:rPr lang="en-US" dirty="0" smtClean="0">
                <a:latin typeface="Verdana" pitchFamily="34" charset="0"/>
                <a:cs typeface="Arial" charset="0"/>
              </a:rPr>
              <a:t>Have participants share their answers with their neighbors.</a:t>
            </a:r>
          </a:p>
          <a:p>
            <a:endParaRPr lang="en-US" dirty="0" smtClean="0">
              <a:latin typeface="Verdana" pitchFamily="34" charset="0"/>
              <a:cs typeface="Arial" charset="0"/>
            </a:endParaRPr>
          </a:p>
          <a:p>
            <a:r>
              <a:rPr lang="en-US" dirty="0" smtClean="0">
                <a:latin typeface="Verdana" pitchFamily="34" charset="0"/>
                <a:cs typeface="Arial" charset="0"/>
              </a:rPr>
              <a:t>Ask one or two participants how they would answer the question.</a:t>
            </a:r>
          </a:p>
          <a:p>
            <a:endParaRPr lang="en-US" dirty="0" smtClean="0">
              <a:latin typeface="Verdana" pitchFamily="34" charset="0"/>
              <a:cs typeface="Arial" charset="0"/>
            </a:endParaRPr>
          </a:p>
          <a:p>
            <a:r>
              <a:rPr lang="en-US" dirty="0" smtClean="0">
                <a:latin typeface="Verdana" pitchFamily="34" charset="0"/>
                <a:cs typeface="Arial" charset="0"/>
              </a:rPr>
              <a:t>Ask if any participants have any other answers – share several if participants have other answers.</a:t>
            </a:r>
          </a:p>
          <a:p>
            <a:pPr marL="161540" indent="-161540">
              <a:defRPr/>
            </a:pPr>
            <a:endParaRPr lang="en-US" dirty="0" smtClean="0">
              <a:latin typeface="Verdana" pitchFamily="34" charset="0"/>
              <a:cs typeface="Arial" charset="0"/>
            </a:endParaRPr>
          </a:p>
        </p:txBody>
      </p:sp>
      <p:sp>
        <p:nvSpPr>
          <p:cNvPr id="292868" name="Slide Number Placeholder 3"/>
          <p:cNvSpPr>
            <a:spLocks noGrp="1"/>
          </p:cNvSpPr>
          <p:nvPr>
            <p:ph type="sldNum" sz="quarter" idx="5"/>
          </p:nvPr>
        </p:nvSpPr>
        <p:spPr>
          <a:noFill/>
        </p:spPr>
        <p:txBody>
          <a:bodyPr/>
          <a:lstStyle/>
          <a:p>
            <a:pPr defTabSz="892175"/>
            <a:fld id="{D54576C8-F656-44D5-BE20-E14BF4FCC22F}" type="slidenum">
              <a:rPr lang="en-GB" smtClean="0"/>
              <a:pPr defTabSz="892175"/>
              <a:t>113</a:t>
            </a:fld>
            <a:endParaRPr lang="en-GB"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xfrm>
            <a:off x="233363" y="631825"/>
            <a:ext cx="3862387" cy="2897188"/>
          </a:xfrm>
          <a:ln/>
        </p:spPr>
      </p:sp>
      <p:sp>
        <p:nvSpPr>
          <p:cNvPr id="29491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1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294916" name="Slide Number Placeholder 3"/>
          <p:cNvSpPr>
            <a:spLocks noGrp="1"/>
          </p:cNvSpPr>
          <p:nvPr>
            <p:ph type="sldNum" sz="quarter" idx="5"/>
          </p:nvPr>
        </p:nvSpPr>
        <p:spPr>
          <a:noFill/>
        </p:spPr>
        <p:txBody>
          <a:bodyPr/>
          <a:lstStyle/>
          <a:p>
            <a:pPr defTabSz="892175"/>
            <a:fld id="{4C48C69D-09F6-4485-8C8D-4159DB680865}" type="slidenum">
              <a:rPr lang="en-GB" smtClean="0"/>
              <a:pPr defTabSz="892175"/>
              <a:t>114</a:t>
            </a:fld>
            <a:endParaRPr lang="en-GB"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xfrm>
            <a:off x="233363" y="631825"/>
            <a:ext cx="3862387" cy="2897188"/>
          </a:xfrm>
          <a:ln/>
        </p:spPr>
      </p:sp>
      <p:sp>
        <p:nvSpPr>
          <p:cNvPr id="295939"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95940" name="Slide Number Placeholder 3"/>
          <p:cNvSpPr>
            <a:spLocks noGrp="1"/>
          </p:cNvSpPr>
          <p:nvPr>
            <p:ph type="sldNum" sz="quarter" idx="5"/>
          </p:nvPr>
        </p:nvSpPr>
        <p:spPr>
          <a:noFill/>
        </p:spPr>
        <p:txBody>
          <a:bodyPr/>
          <a:lstStyle/>
          <a:p>
            <a:pPr defTabSz="892175"/>
            <a:fld id="{E8D688C5-DC8B-4B6C-98B0-C965E129C55E}" type="slidenum">
              <a:rPr lang="en-GB" smtClean="0"/>
              <a:pPr defTabSz="892175"/>
              <a:t>115</a:t>
            </a:fld>
            <a:endParaRPr lang="en-GB"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xfrm>
            <a:off x="233363" y="631825"/>
            <a:ext cx="3089275" cy="2317750"/>
          </a:xfrm>
          <a:ln/>
        </p:spPr>
      </p:sp>
      <p:sp>
        <p:nvSpPr>
          <p:cNvPr id="296963" name="Notes Placeholder 2"/>
          <p:cNvSpPr>
            <a:spLocks noGrp="1"/>
          </p:cNvSpPr>
          <p:nvPr>
            <p:ph type="body" idx="1"/>
          </p:nvPr>
        </p:nvSpPr>
        <p:spPr>
          <a:xfrm>
            <a:off x="247650" y="2991239"/>
            <a:ext cx="6459142" cy="6042402"/>
          </a:xfrm>
          <a:noFill/>
          <a:ln/>
        </p:spPr>
        <p:txBody>
          <a:bodyPr/>
          <a:lstStyle/>
          <a:p>
            <a:r>
              <a:rPr lang="en-US" sz="1100" kern="1200" dirty="0" smtClean="0">
                <a:solidFill>
                  <a:schemeClr val="tx1"/>
                </a:solidFill>
                <a:effectLst/>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100" kern="1200" dirty="0" smtClean="0">
              <a:solidFill>
                <a:schemeClr val="tx1"/>
              </a:solidFill>
              <a:effectLst/>
            </a:endParaRPr>
          </a:p>
          <a:p>
            <a:r>
              <a:rPr lang="en-US" sz="1100" kern="1200" dirty="0" smtClean="0">
                <a:solidFill>
                  <a:schemeClr val="tx1"/>
                </a:solidFill>
                <a:effectLst/>
              </a:rPr>
              <a:t>Be sure to use rubric language when explaining the score.</a:t>
            </a:r>
          </a:p>
          <a:p>
            <a:pPr marL="171450" indent="-171450">
              <a:buFont typeface="Arial" pitchFamily="34" charset="0"/>
              <a:buChar char="•"/>
            </a:pPr>
            <a:r>
              <a:rPr lang="en-US" sz="1100" kern="1200" dirty="0" smtClean="0">
                <a:solidFill>
                  <a:schemeClr val="tx1"/>
                </a:solidFill>
                <a:effectLst/>
              </a:rPr>
              <a:t>The score point for this response is 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This response clearly introduces a topic in a manner that follows logically from the task and purpose </a:t>
            </a:r>
            <a:r>
              <a:rPr lang="en-US" sz="1100" i="1" dirty="0" smtClean="0"/>
              <a:t>(The myth says that the evergreen trees keep their leaves in winter because they helped a little bird </a:t>
            </a:r>
            <a:r>
              <a:rPr lang="en-US" sz="1100" dirty="0" smtClean="0"/>
              <a:t>and </a:t>
            </a:r>
            <a:r>
              <a:rPr lang="en-US" sz="1100" i="1" dirty="0" smtClean="0"/>
              <a:t>The article says that the evergreens keep their leaves in winter because they are able to shed snow).</a:t>
            </a:r>
            <a:r>
              <a:rPr lang="en-US" sz="1100" dirty="0" smtClean="0"/>
              <a:t> [1</a:t>
            </a:r>
            <a:r>
              <a:rPr lang="en-US" sz="1100" baseline="30000" dirty="0" smtClean="0"/>
              <a:t>st</a:t>
            </a:r>
            <a:r>
              <a:rPr lang="en-US" sz="1100" dirty="0" smtClean="0"/>
              <a:t> sentence, paragraph 1 and 1</a:t>
            </a:r>
            <a:r>
              <a:rPr lang="en-US" sz="1100" baseline="30000" dirty="0" smtClean="0"/>
              <a:t>st</a:t>
            </a:r>
            <a:r>
              <a:rPr lang="en-US" sz="1100" dirty="0" smtClean="0"/>
              <a:t> sentence paragraph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insightful comprehension and analysis of the texts </a:t>
            </a:r>
            <a:r>
              <a:rPr lang="en-US" sz="1100" i="1" dirty="0" smtClean="0"/>
              <a:t>(they both include the Pine, Spruce, and Juniper </a:t>
            </a:r>
            <a:r>
              <a:rPr lang="en-US" sz="1100" dirty="0" smtClean="0"/>
              <a:t>and</a:t>
            </a:r>
            <a:r>
              <a:rPr lang="en-US" sz="1100" i="1" dirty="0" smtClean="0"/>
              <a:t> They are different because in the myth it was a Spruce, Pine, and Juniper tree helping a little bird....In the article it was the tree being able to keep it’s leaves all year long)</a:t>
            </a:r>
            <a:r>
              <a:rPr lang="en-US" sz="1100" dirty="0" smtClean="0"/>
              <a:t>. [2</a:t>
            </a:r>
            <a:r>
              <a:rPr lang="en-US" sz="1100" baseline="30000" dirty="0" smtClean="0"/>
              <a:t>nd</a:t>
            </a:r>
            <a:r>
              <a:rPr lang="en-US" sz="1100" dirty="0" smtClean="0"/>
              <a:t> line, 3</a:t>
            </a:r>
            <a:r>
              <a:rPr lang="en-US" sz="1100" baseline="30000" dirty="0" smtClean="0"/>
              <a:t>rd</a:t>
            </a:r>
            <a:r>
              <a:rPr lang="en-US" sz="1100" dirty="0" smtClean="0"/>
              <a:t> paragraph, 6</a:t>
            </a:r>
            <a:r>
              <a:rPr lang="en-US" sz="1100" baseline="30000" dirty="0" smtClean="0"/>
              <a:t>th</a:t>
            </a:r>
            <a:r>
              <a:rPr lang="en-US" sz="1100" dirty="0" smtClean="0"/>
              <a:t> line, 3</a:t>
            </a:r>
            <a:r>
              <a:rPr lang="en-US" sz="1100" baseline="30000" dirty="0" smtClean="0"/>
              <a:t>rd</a:t>
            </a:r>
            <a:r>
              <a:rPr lang="en-US" sz="1100" dirty="0" smtClean="0"/>
              <a:t> paragraph]</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topic is developed with relevant, well-chosen facts from the texts </a:t>
            </a:r>
            <a:r>
              <a:rPr lang="en-US" sz="1100" i="1" dirty="0" smtClean="0"/>
              <a:t>(None of the other trees would help her out by letting her live on their branches...The Spruce tree helped the little bird out, along with the Juniper and Pine </a:t>
            </a:r>
            <a:r>
              <a:rPr lang="en-US" sz="1100" dirty="0" smtClean="0"/>
              <a:t>and </a:t>
            </a:r>
            <a:r>
              <a:rPr lang="en-US" sz="1100" i="1" dirty="0" smtClean="0"/>
              <a:t>They are able to shed snow because they have a cone shaped tree...Their dark color keeps them very warm in the cold icy winter)</a:t>
            </a:r>
            <a:r>
              <a:rPr lang="en-US" sz="1100" dirty="0" smtClean="0"/>
              <a:t>. [1</a:t>
            </a:r>
            <a:r>
              <a:rPr lang="en-US" sz="1100" baseline="30000" dirty="0" smtClean="0"/>
              <a:t>st</a:t>
            </a:r>
            <a:r>
              <a:rPr lang="en-US" sz="1100" dirty="0" smtClean="0"/>
              <a:t> paragraph lines 4-7, 2</a:t>
            </a:r>
            <a:r>
              <a:rPr lang="en-US" sz="1100" baseline="30000" dirty="0" smtClean="0"/>
              <a:t>nd</a:t>
            </a:r>
            <a:r>
              <a:rPr lang="en-US" sz="1100" dirty="0" smtClean="0"/>
              <a:t> paragraph end of page 1, line 5, page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Varied, relevant evidence is sustained throughout </a:t>
            </a:r>
            <a:r>
              <a:rPr lang="en-US" sz="1100" i="1" dirty="0" smtClean="0"/>
              <a:t>(in the myth it involves other trees not letting the bird live on their branches. In the article it doesn’t involve other trees)</a:t>
            </a:r>
            <a:r>
              <a:rPr lang="en-US" sz="1100" dirty="0" smtClean="0"/>
              <a:t>. [3</a:t>
            </a:r>
            <a:r>
              <a:rPr lang="en-US" sz="1100" baseline="30000" dirty="0" smtClean="0"/>
              <a:t>rd</a:t>
            </a:r>
            <a:r>
              <a:rPr lang="en-US" sz="1100" dirty="0" smtClean="0"/>
              <a:t> paragraph last 2 sentences]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exhibits clear, purposeful organization, and skillfully links ideas using grade-appropriate words and phrases </a:t>
            </a:r>
            <a:r>
              <a:rPr lang="en-US" sz="1100" i="1" dirty="0" smtClean="0"/>
              <a:t>(But, when; Also because; Another way; In the article)</a:t>
            </a:r>
            <a:r>
              <a:rPr lang="en-US" sz="1100" dirty="0" smtClean="0"/>
              <a: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language used is stylistically sophisticated </a:t>
            </a:r>
            <a:r>
              <a:rPr lang="en-US" sz="1100" i="1" dirty="0" smtClean="0"/>
              <a:t>(therefore they got a gift)</a:t>
            </a:r>
            <a:r>
              <a:rPr lang="en-US" sz="11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grade-appropriate command of conventions, with few errors.</a:t>
            </a:r>
            <a:endParaRPr lang="en-US" sz="1100" kern="1200" dirty="0" smtClean="0">
              <a:solidFill>
                <a:schemeClr val="tx1"/>
              </a:solidFill>
              <a:effectLst/>
            </a:endParaRPr>
          </a:p>
          <a:p>
            <a:endParaRPr lang="en-US" sz="1100" kern="1200" dirty="0" smtClean="0">
              <a:solidFill>
                <a:schemeClr val="tx1"/>
              </a:solidFill>
              <a:effectLst/>
            </a:endParaRPr>
          </a:p>
          <a:p>
            <a:endParaRPr lang="en-US" sz="1100" dirty="0" smtClean="0">
              <a:latin typeface="Verdana" pitchFamily="34" charset="0"/>
              <a:cs typeface="Arial" charset="0"/>
            </a:endParaRPr>
          </a:p>
        </p:txBody>
      </p:sp>
      <p:sp>
        <p:nvSpPr>
          <p:cNvPr id="296964" name="Slide Number Placeholder 3"/>
          <p:cNvSpPr>
            <a:spLocks noGrp="1"/>
          </p:cNvSpPr>
          <p:nvPr>
            <p:ph type="sldNum" sz="quarter" idx="5"/>
          </p:nvPr>
        </p:nvSpPr>
        <p:spPr>
          <a:noFill/>
        </p:spPr>
        <p:txBody>
          <a:bodyPr/>
          <a:lstStyle/>
          <a:p>
            <a:pPr defTabSz="892175"/>
            <a:fld id="{8200E09E-890E-4635-8E03-C42B055192CF}" type="slidenum">
              <a:rPr lang="en-GB" smtClean="0"/>
              <a:pPr defTabSz="892175"/>
              <a:t>116</a:t>
            </a:fld>
            <a:endParaRPr lang="en-GB"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xfrm>
            <a:off x="233363" y="631825"/>
            <a:ext cx="3862387" cy="2897188"/>
          </a:xfrm>
          <a:ln/>
        </p:spPr>
      </p:sp>
      <p:sp>
        <p:nvSpPr>
          <p:cNvPr id="29798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2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p:txBody>
      </p:sp>
      <p:sp>
        <p:nvSpPr>
          <p:cNvPr id="297988" name="Slide Number Placeholder 3"/>
          <p:cNvSpPr>
            <a:spLocks noGrp="1"/>
          </p:cNvSpPr>
          <p:nvPr>
            <p:ph type="sldNum" sz="quarter" idx="5"/>
          </p:nvPr>
        </p:nvSpPr>
        <p:spPr>
          <a:noFill/>
        </p:spPr>
        <p:txBody>
          <a:bodyPr/>
          <a:lstStyle/>
          <a:p>
            <a:pPr defTabSz="892175"/>
            <a:fld id="{1EAEA4BB-931A-480A-8139-4D24535A4BC4}" type="slidenum">
              <a:rPr lang="en-GB" smtClean="0"/>
              <a:pPr defTabSz="892175"/>
              <a:t>117</a:t>
            </a:fld>
            <a:endParaRPr lang="en-GB"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xfrm>
            <a:off x="233363" y="631825"/>
            <a:ext cx="3862387" cy="2897188"/>
          </a:xfrm>
          <a:ln/>
        </p:spPr>
      </p:sp>
      <p:sp>
        <p:nvSpPr>
          <p:cNvPr id="29901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99012" name="Slide Number Placeholder 3"/>
          <p:cNvSpPr>
            <a:spLocks noGrp="1"/>
          </p:cNvSpPr>
          <p:nvPr>
            <p:ph type="sldNum" sz="quarter" idx="5"/>
          </p:nvPr>
        </p:nvSpPr>
        <p:spPr>
          <a:noFill/>
        </p:spPr>
        <p:txBody>
          <a:bodyPr/>
          <a:lstStyle/>
          <a:p>
            <a:pPr defTabSz="892175"/>
            <a:fld id="{84F15919-2A01-40EA-B36A-F6DEEC81F208}" type="slidenum">
              <a:rPr lang="en-GB" smtClean="0"/>
              <a:pPr defTabSz="892175"/>
              <a:t>118</a:t>
            </a:fld>
            <a:endParaRPr lang="en-GB"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xfrm>
            <a:off x="233363" y="631825"/>
            <a:ext cx="3095625" cy="2322513"/>
          </a:xfrm>
          <a:ln/>
        </p:spPr>
      </p:sp>
      <p:sp>
        <p:nvSpPr>
          <p:cNvPr id="300035" name="Notes Placeholder 2"/>
          <p:cNvSpPr>
            <a:spLocks noGrp="1"/>
          </p:cNvSpPr>
          <p:nvPr>
            <p:ph type="body" idx="1"/>
          </p:nvPr>
        </p:nvSpPr>
        <p:spPr>
          <a:xfrm>
            <a:off x="247650" y="3033132"/>
            <a:ext cx="6459142" cy="5580644"/>
          </a:xfrm>
          <a:noFill/>
          <a:ln/>
        </p:spPr>
        <p:txBody>
          <a:bodyPr/>
          <a:lstStyle/>
          <a:p>
            <a:r>
              <a:rPr lang="en-US" sz="1100" kern="1200" dirty="0" smtClean="0">
                <a:solidFill>
                  <a:schemeClr val="tx1"/>
                </a:solidFill>
                <a:effectLst/>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100" kern="1200" dirty="0" smtClean="0">
                <a:solidFill>
                  <a:schemeClr val="tx1"/>
                </a:solidFill>
                <a:effectLst/>
              </a:rPr>
              <a:t> </a:t>
            </a:r>
          </a:p>
          <a:p>
            <a:r>
              <a:rPr lang="en-US" sz="1100" kern="1200" dirty="0" smtClean="0">
                <a:solidFill>
                  <a:schemeClr val="tx1"/>
                </a:solidFill>
                <a:effectLst/>
              </a:rPr>
              <a:t>Be sure to use rubric language when explaining the score.</a:t>
            </a:r>
          </a:p>
          <a:p>
            <a:pPr marL="171450" indent="-171450">
              <a:buFont typeface="Arial" pitchFamily="34" charset="0"/>
              <a:buChar char="•"/>
            </a:pPr>
            <a:r>
              <a:rPr lang="en-US" sz="1100" kern="1200" dirty="0" smtClean="0">
                <a:solidFill>
                  <a:schemeClr val="tx1"/>
                </a:solidFill>
                <a:effectLst/>
              </a:rPr>
              <a:t>The score point for this response is 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This response clearly introduces a topic in a manner that follows logically from the task and purpose </a:t>
            </a:r>
            <a:r>
              <a:rPr lang="en-US" sz="1100" i="1" dirty="0" smtClean="0"/>
              <a:t>(The myth says evergreen trees keep their leaves because the evergreen trees were being good to the birds </a:t>
            </a:r>
            <a:r>
              <a:rPr lang="en-US" sz="1100" dirty="0" smtClean="0"/>
              <a:t>and </a:t>
            </a:r>
            <a:r>
              <a:rPr lang="en-US" sz="1100" i="1" dirty="0" smtClean="0"/>
              <a:t>The article says evergreen trees keep their leaves because the small pointy leaves and the cone like shape of the tree itself shed snow).</a:t>
            </a:r>
            <a:r>
              <a:rPr lang="en-US" sz="1100" dirty="0" smtClean="0"/>
              <a:t> [Paragraph 1, 1</a:t>
            </a:r>
            <a:r>
              <a:rPr lang="en-US" sz="1100" baseline="30000" dirty="0" smtClean="0"/>
              <a:t>st</a:t>
            </a:r>
            <a:r>
              <a:rPr lang="en-US" sz="1100" dirty="0" smtClean="0"/>
              <a:t> sentence and paragraph 2, 1</a:t>
            </a:r>
            <a:r>
              <a:rPr lang="en-US" sz="1100" baseline="30000" dirty="0" smtClean="0"/>
              <a:t>st</a:t>
            </a:r>
            <a:r>
              <a:rPr lang="en-US" sz="1100" dirty="0" smtClean="0"/>
              <a: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insightful analysis of the texts </a:t>
            </a:r>
            <a:r>
              <a:rPr lang="en-US" sz="1100" i="1" dirty="0" smtClean="0"/>
              <a:t>(They are different because the myth is telling a story that not all people think it is true...the article is giving true facts that you can prove they are right)</a:t>
            </a:r>
            <a:r>
              <a:rPr lang="en-US" sz="1100" dirty="0" smtClean="0"/>
              <a:t>. [Paragraph 3, lines 1-5]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topic is developed with relevant, well-chosen facts and concrete details from the texts </a:t>
            </a:r>
            <a:r>
              <a:rPr lang="en-US" sz="1100" i="1" dirty="0" smtClean="0"/>
              <a:t>(the king made the wind stay away from the evergreen trees...the other trees were being mean to the bird, the king let the wind go and blow their leaves off </a:t>
            </a:r>
            <a:r>
              <a:rPr lang="en-US" sz="1100" dirty="0" smtClean="0"/>
              <a:t>and </a:t>
            </a:r>
            <a:r>
              <a:rPr lang="en-US" sz="1100" i="1" dirty="0" smtClean="0"/>
              <a:t>By having a lot of small leaves packed with chlorophyll, the plant gathers as much energy as it can from the sparse sunlight...The dark color also helps keep the plant warm)</a:t>
            </a:r>
            <a:r>
              <a:rPr lang="en-US" sz="1100" dirty="0" smtClean="0"/>
              <a:t>. [Paragraph 1, line 3-7 and paragraph 2, lines 8-4</a:t>
            </a:r>
            <a:r>
              <a:rPr lang="en-US" sz="1100" baseline="30000" dirty="0" smtClean="0"/>
              <a:t>th</a:t>
            </a:r>
            <a:r>
              <a:rPr lang="en-US" sz="1100" dirty="0" smtClean="0"/>
              <a:t> line on page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exhibits clear, purposeful organization, and skillfully links ideas with grade-appropriate words and phrases </a:t>
            </a:r>
            <a:r>
              <a:rPr lang="en-US" sz="1100" i="1" dirty="0" smtClean="0"/>
              <a:t>(Since the other, so the evergreens, By having, Then the article)</a:t>
            </a:r>
            <a:r>
              <a:rPr lang="en-US" sz="1100" dirty="0" smtClean="0"/>
              <a:t>. The language is stylistically sophisticated with domain-specific vocabulary </a:t>
            </a:r>
            <a:r>
              <a:rPr lang="en-US" sz="1100" i="1" dirty="0" smtClean="0"/>
              <a:t>(true facts that you can prove)</a:t>
            </a:r>
            <a:r>
              <a:rPr lang="en-US" sz="1100" dirty="0" smtClean="0"/>
              <a:t>.</a:t>
            </a:r>
            <a:r>
              <a:rPr lang="en-US" sz="1100" i="1" dirty="0" smtClean="0"/>
              <a:t> </a:t>
            </a:r>
            <a:r>
              <a:rPr lang="en-US" sz="1100" dirty="0" smtClean="0"/>
              <a:t>[Paragraph 3, lines 4-5]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provides a concluding statement that follows from the topic and information presented </a:t>
            </a:r>
            <a:r>
              <a:rPr lang="en-US" sz="1100" i="1" dirty="0" smtClean="0"/>
              <a:t>(both giving information on the trees)</a:t>
            </a:r>
            <a:r>
              <a:rPr lang="en-US" sz="11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grade-appropriate command of conventions, with few errors.</a:t>
            </a:r>
          </a:p>
          <a:p>
            <a:endParaRPr lang="en-US" sz="1100" kern="1200" dirty="0" smtClean="0">
              <a:solidFill>
                <a:schemeClr val="tx1"/>
              </a:solidFill>
              <a:effectLst/>
            </a:endParaRPr>
          </a:p>
          <a:p>
            <a:endParaRPr lang="en-US" sz="1100" dirty="0" smtClean="0">
              <a:latin typeface="Verdana" pitchFamily="34" charset="0"/>
              <a:cs typeface="Arial" charset="0"/>
            </a:endParaRPr>
          </a:p>
        </p:txBody>
      </p:sp>
      <p:sp>
        <p:nvSpPr>
          <p:cNvPr id="300036" name="Slide Number Placeholder 3"/>
          <p:cNvSpPr>
            <a:spLocks noGrp="1"/>
          </p:cNvSpPr>
          <p:nvPr>
            <p:ph type="sldNum" sz="quarter" idx="5"/>
          </p:nvPr>
        </p:nvSpPr>
        <p:spPr>
          <a:noFill/>
        </p:spPr>
        <p:txBody>
          <a:bodyPr/>
          <a:lstStyle/>
          <a:p>
            <a:pPr defTabSz="892175"/>
            <a:fld id="{1F204D31-FED0-4EE0-BE35-1050128A2AB7}" type="slidenum">
              <a:rPr lang="en-GB" smtClean="0"/>
              <a:pPr defTabSz="892175"/>
              <a:t>119</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233363" y="631825"/>
            <a:ext cx="3862387" cy="2897188"/>
          </a:xfrm>
          <a:ln/>
        </p:spPr>
      </p:sp>
      <p:sp>
        <p:nvSpPr>
          <p:cNvPr id="190467" name="Notes Placeholder 2"/>
          <p:cNvSpPr>
            <a:spLocks noGrp="1"/>
          </p:cNvSpPr>
          <p:nvPr>
            <p:ph type="body" idx="1"/>
          </p:nvPr>
        </p:nvSpPr>
        <p:spPr>
          <a:ln/>
          <a:extLst/>
        </p:spPr>
        <p:txBody>
          <a:bodyPr/>
          <a:lstStyle/>
          <a:p>
            <a:pPr>
              <a:defRPr/>
            </a:pPr>
            <a:r>
              <a:rPr lang="en-US" dirty="0" smtClean="0">
                <a:latin typeface="Verdana" pitchFamily="34" charset="0"/>
                <a:cs typeface="Arial" charset="0"/>
              </a:rPr>
              <a:t>Review the goals for the ELA training session with the participants:</a:t>
            </a:r>
          </a:p>
          <a:p>
            <a:pPr marL="161540" indent="-161540">
              <a:buFont typeface="Arial" pitchFamily="34" charset="0"/>
              <a:buChar char="•"/>
              <a:defRPr/>
            </a:pPr>
            <a:r>
              <a:rPr lang="en-US" dirty="0" smtClean="0">
                <a:latin typeface="Verdana" pitchFamily="34" charset="0"/>
                <a:cs typeface="Arial" charset="0"/>
              </a:rPr>
              <a:t>Define holistic scoring and how scoring differs from grading.</a:t>
            </a:r>
          </a:p>
          <a:p>
            <a:pPr marL="161540" indent="-161540">
              <a:buFont typeface="Arial" pitchFamily="34" charset="0"/>
              <a:buChar char="•"/>
              <a:defRPr/>
            </a:pPr>
            <a:r>
              <a:rPr lang="en-US" dirty="0" smtClean="0">
                <a:latin typeface="Verdana" pitchFamily="34" charset="0"/>
                <a:cs typeface="Arial" charset="0"/>
              </a:rPr>
              <a:t>Review the new ELA constructed-response rubrics (2-point for all grades, 4-point rubrics for grade 3, grades 4-5, grades 6-8).</a:t>
            </a:r>
          </a:p>
          <a:p>
            <a:pPr marL="161540" indent="-161540">
              <a:buFont typeface="Arial" pitchFamily="34" charset="0"/>
              <a:buChar char="•"/>
              <a:defRPr/>
            </a:pPr>
            <a:r>
              <a:rPr lang="en-US" dirty="0" smtClean="0">
                <a:latin typeface="Verdana" pitchFamily="34" charset="0"/>
                <a:cs typeface="Arial" charset="0"/>
              </a:rPr>
              <a:t>Review guide responses that correspond to each rubric.</a:t>
            </a:r>
          </a:p>
          <a:p>
            <a:pPr marL="161540" indent="-161540">
              <a:buFont typeface="Arial" pitchFamily="34" charset="0"/>
              <a:buChar char="•"/>
              <a:defRPr/>
            </a:pPr>
            <a:r>
              <a:rPr lang="en-US" dirty="0" smtClean="0">
                <a:latin typeface="Verdana" pitchFamily="34" charset="0"/>
                <a:cs typeface="Arial" charset="0"/>
              </a:rPr>
              <a:t>Practice scoring both 2-point and 4-point student responses.</a:t>
            </a:r>
          </a:p>
        </p:txBody>
      </p:sp>
      <p:sp>
        <p:nvSpPr>
          <p:cNvPr id="198660" name="Slide Number Placeholder 3"/>
          <p:cNvSpPr>
            <a:spLocks noGrp="1"/>
          </p:cNvSpPr>
          <p:nvPr>
            <p:ph type="sldNum" sz="quarter" idx="5"/>
          </p:nvPr>
        </p:nvSpPr>
        <p:spPr>
          <a:noFill/>
        </p:spPr>
        <p:txBody>
          <a:bodyPr/>
          <a:lstStyle/>
          <a:p>
            <a:pPr defTabSz="892175"/>
            <a:fld id="{3891925A-0AF8-4C5D-9027-C62A3A524387}" type="slidenum">
              <a:rPr lang="en-GB" smtClean="0"/>
              <a:pPr defTabSz="892175"/>
              <a:t>12</a:t>
            </a:fld>
            <a:endParaRPr lang="en-GB"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xfrm>
            <a:off x="233363" y="631825"/>
            <a:ext cx="3862387" cy="2897188"/>
          </a:xfrm>
          <a:ln/>
        </p:spPr>
      </p:sp>
      <p:sp>
        <p:nvSpPr>
          <p:cNvPr id="30105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3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01060" name="Slide Number Placeholder 3"/>
          <p:cNvSpPr>
            <a:spLocks noGrp="1"/>
          </p:cNvSpPr>
          <p:nvPr>
            <p:ph type="sldNum" sz="quarter" idx="5"/>
          </p:nvPr>
        </p:nvSpPr>
        <p:spPr>
          <a:noFill/>
        </p:spPr>
        <p:txBody>
          <a:bodyPr/>
          <a:lstStyle/>
          <a:p>
            <a:pPr defTabSz="892175"/>
            <a:fld id="{B3520745-2CD9-47D8-9BBB-7A05F2B4F3CA}" type="slidenum">
              <a:rPr lang="en-GB" smtClean="0"/>
              <a:pPr defTabSz="892175"/>
              <a:t>120</a:t>
            </a:fld>
            <a:endParaRPr lang="en-GB"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xfrm>
            <a:off x="233363" y="631825"/>
            <a:ext cx="3862387" cy="2897188"/>
          </a:xfrm>
          <a:ln/>
        </p:spPr>
      </p:sp>
      <p:sp>
        <p:nvSpPr>
          <p:cNvPr id="302083"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02084" name="Slide Number Placeholder 3"/>
          <p:cNvSpPr>
            <a:spLocks noGrp="1"/>
          </p:cNvSpPr>
          <p:nvPr>
            <p:ph type="sldNum" sz="quarter" idx="5"/>
          </p:nvPr>
        </p:nvSpPr>
        <p:spPr>
          <a:noFill/>
        </p:spPr>
        <p:txBody>
          <a:bodyPr/>
          <a:lstStyle/>
          <a:p>
            <a:pPr defTabSz="892175"/>
            <a:fld id="{D06929CA-2167-4EAA-AF46-4CFA82EFD17A}" type="slidenum">
              <a:rPr lang="en-GB" smtClean="0"/>
              <a:pPr defTabSz="892175"/>
              <a:t>121</a:t>
            </a:fld>
            <a:endParaRPr lang="en-GB"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xfrm>
            <a:off x="233363" y="631825"/>
            <a:ext cx="3862387" cy="2897188"/>
          </a:xfrm>
          <a:ln/>
        </p:spPr>
      </p:sp>
      <p:sp>
        <p:nvSpPr>
          <p:cNvPr id="303107" name="Notes Placeholder 2"/>
          <p:cNvSpPr>
            <a:spLocks noGrp="1"/>
          </p:cNvSpPr>
          <p:nvPr>
            <p:ph type="body" idx="1"/>
          </p:nvPr>
        </p:nvSpPr>
        <p:spPr>
          <a:xfrm>
            <a:off x="247650" y="3657600"/>
            <a:ext cx="6459142" cy="5328745"/>
          </a:xfrm>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a:t>
            </a:r>
            <a:r>
              <a:rPr lang="en-US" sz="1200" kern="1200" baseline="0" dirty="0" smtClean="0">
                <a:solidFill>
                  <a:schemeClr val="tx1"/>
                </a:solidFill>
                <a:effectLst/>
                <a:latin typeface="Verdana" pitchFamily="-1" charset="0"/>
                <a:ea typeface="Arial" pitchFamily="-1" charset="0"/>
                <a:cs typeface="Arial" pitchFamily="-1" charset="0"/>
              </a:rPr>
              <a:t> score point for this response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clearly introduces a topic in a manner that follows from the task </a:t>
            </a:r>
            <a:r>
              <a:rPr lang="en-US" sz="1200" i="1" dirty="0" smtClean="0"/>
              <a:t>(because the trees who have been good to the bird may keep their leaves </a:t>
            </a:r>
            <a:r>
              <a:rPr lang="en-US" sz="1200" dirty="0" smtClean="0"/>
              <a:t>and </a:t>
            </a:r>
            <a:r>
              <a:rPr lang="en-US" sz="1200" i="1" dirty="0" smtClean="0"/>
              <a:t>because, the cold climate).</a:t>
            </a:r>
            <a:r>
              <a:rPr lang="en-US" sz="1200" dirty="0" smtClean="0"/>
              <a:t> [Pg. 1, lines 2-4]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grade-appropriate comprehension and analysis of the texts</a:t>
            </a:r>
            <a:r>
              <a:rPr lang="en-US" sz="1200" i="1" dirty="0" smtClean="0"/>
              <a:t> (are different because the article tells how evergreen trees keep their leaves in the winter describing how evergreens keep their leaves. The myth just tells a of how evergreens keep their leaves, and putting parts of facts into that story)</a:t>
            </a:r>
            <a:r>
              <a:rPr lang="en-US" sz="1200" dirty="0" smtClean="0"/>
              <a:t>. [Last line pg. 1 to the end of pg.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use of relevant evidence is sustained throughout </a:t>
            </a:r>
            <a:r>
              <a:rPr lang="en-US" sz="1200" i="1" dirty="0" smtClean="0"/>
              <a:t>(even if their is </a:t>
            </a:r>
            <a:r>
              <a:rPr lang="en-US" sz="1200" i="1" dirty="0" err="1" smtClean="0"/>
              <a:t>alot</a:t>
            </a:r>
            <a:r>
              <a:rPr lang="en-US" sz="1200" i="1" dirty="0" smtClean="0"/>
              <a:t> of rain, the water is often frozen and </a:t>
            </a:r>
            <a:r>
              <a:rPr lang="en-US" sz="1200" i="1" dirty="0" err="1" smtClean="0"/>
              <a:t>unavailible</a:t>
            </a:r>
            <a:r>
              <a:rPr lang="en-US" sz="1200" i="1" dirty="0" smtClean="0"/>
              <a:t> to the plant. The small area and the thick coating of wax on the needle like leaves allow the plant to retain the water)</a:t>
            </a:r>
            <a:r>
              <a:rPr lang="en-US" sz="1200" dirty="0" smtClean="0"/>
              <a:t>. [Pg</a:t>
            </a:r>
            <a:r>
              <a:rPr lang="en-US" dirty="0" smtClean="0"/>
              <a:t>. 1, line 7-12]</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exhibits clear organization, and links ideas using grade-appropriate words and phrases </a:t>
            </a:r>
            <a:r>
              <a:rPr lang="en-US" sz="1200" i="1" dirty="0" smtClean="0"/>
              <a:t>(The myth says, The article says, even if)</a:t>
            </a:r>
            <a:r>
              <a:rPr lang="en-US" sz="12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language is grade-appropriate with domain-specific vocabulary </a:t>
            </a:r>
            <a:r>
              <a:rPr lang="en-US" sz="1200" i="1" dirty="0" smtClean="0"/>
              <a:t>(have been good to the bird </a:t>
            </a:r>
            <a:r>
              <a:rPr lang="en-US" sz="1200" dirty="0" smtClean="0"/>
              <a:t>and </a:t>
            </a:r>
            <a:r>
              <a:rPr lang="en-US" sz="1200" i="1" dirty="0" smtClean="0"/>
              <a:t>describing)</a:t>
            </a:r>
            <a:r>
              <a:rPr lang="en-US" sz="1200" dirty="0" smtClean="0"/>
              <a:t>. [Pg. 1, line 3 and pg. 2, line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grade-appropriate command of conventions, with occasional errors that do not hinder comprehension.</a:t>
            </a:r>
          </a:p>
        </p:txBody>
      </p:sp>
      <p:sp>
        <p:nvSpPr>
          <p:cNvPr id="303108" name="Slide Number Placeholder 3"/>
          <p:cNvSpPr>
            <a:spLocks noGrp="1"/>
          </p:cNvSpPr>
          <p:nvPr>
            <p:ph type="sldNum" sz="quarter" idx="5"/>
          </p:nvPr>
        </p:nvSpPr>
        <p:spPr>
          <a:noFill/>
        </p:spPr>
        <p:txBody>
          <a:bodyPr/>
          <a:lstStyle/>
          <a:p>
            <a:pPr defTabSz="892175"/>
            <a:fld id="{23F1B6C6-5FF3-4A20-9B48-C2406115203F}" type="slidenum">
              <a:rPr lang="en-GB" smtClean="0"/>
              <a:pPr defTabSz="892175"/>
              <a:t>122</a:t>
            </a:fld>
            <a:endParaRPr lang="en-GB"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xfrm>
            <a:off x="233363" y="631825"/>
            <a:ext cx="3862387" cy="2897188"/>
          </a:xfrm>
          <a:ln/>
        </p:spPr>
      </p:sp>
      <p:sp>
        <p:nvSpPr>
          <p:cNvPr id="30413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4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04132" name="Slide Number Placeholder 3"/>
          <p:cNvSpPr>
            <a:spLocks noGrp="1"/>
          </p:cNvSpPr>
          <p:nvPr>
            <p:ph type="sldNum" sz="quarter" idx="5"/>
          </p:nvPr>
        </p:nvSpPr>
        <p:spPr>
          <a:noFill/>
        </p:spPr>
        <p:txBody>
          <a:bodyPr/>
          <a:lstStyle/>
          <a:p>
            <a:pPr defTabSz="892175"/>
            <a:fld id="{925B3DF4-F6DB-4FE3-B9AF-61D25DBF6E63}" type="slidenum">
              <a:rPr lang="en-GB" smtClean="0"/>
              <a:pPr defTabSz="892175"/>
              <a:t>123</a:t>
            </a:fld>
            <a:endParaRPr lang="en-GB"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xfrm>
            <a:off x="233363" y="631825"/>
            <a:ext cx="3862387" cy="2897188"/>
          </a:xfrm>
          <a:ln/>
        </p:spPr>
      </p:sp>
      <p:sp>
        <p:nvSpPr>
          <p:cNvPr id="305155"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05156" name="Slide Number Placeholder 3"/>
          <p:cNvSpPr>
            <a:spLocks noGrp="1"/>
          </p:cNvSpPr>
          <p:nvPr>
            <p:ph type="sldNum" sz="quarter" idx="5"/>
          </p:nvPr>
        </p:nvSpPr>
        <p:spPr>
          <a:noFill/>
        </p:spPr>
        <p:txBody>
          <a:bodyPr/>
          <a:lstStyle/>
          <a:p>
            <a:pPr defTabSz="892175"/>
            <a:fld id="{A7752776-B5CF-499A-A9E4-D9842732CCC8}" type="slidenum">
              <a:rPr lang="en-GB" smtClean="0"/>
              <a:pPr defTabSz="892175"/>
              <a:t>124</a:t>
            </a:fld>
            <a:endParaRPr lang="en-GB"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xfrm>
            <a:off x="233363" y="631825"/>
            <a:ext cx="3862387" cy="2897188"/>
          </a:xfrm>
          <a:ln/>
        </p:spPr>
      </p:sp>
      <p:sp>
        <p:nvSpPr>
          <p:cNvPr id="306179" name="Notes Placeholder 2"/>
          <p:cNvSpPr>
            <a:spLocks noGrp="1"/>
          </p:cNvSpPr>
          <p:nvPr>
            <p:ph type="body" idx="1"/>
          </p:nvPr>
        </p:nvSpPr>
        <p:spPr>
          <a:noFill/>
          <a:ln/>
        </p:spPr>
        <p:txBody>
          <a:bodyPr/>
          <a:lstStyle/>
          <a:p>
            <a:r>
              <a:rPr lang="en-US" sz="11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100" kern="1200" dirty="0" smtClean="0">
                <a:solidFill>
                  <a:schemeClr val="tx1"/>
                </a:solidFill>
                <a:effectLst/>
                <a:latin typeface="Verdana" pitchFamily="-1" charset="0"/>
                <a:ea typeface="Arial" pitchFamily="-1" charset="0"/>
                <a:cs typeface="Arial" pitchFamily="-1" charset="0"/>
              </a:rPr>
              <a:t> </a:t>
            </a:r>
          </a:p>
          <a:p>
            <a:r>
              <a:rPr lang="en-US" sz="11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100" dirty="0" smtClean="0">
                <a:latin typeface="Verdana" pitchFamily="34" charset="0"/>
                <a:cs typeface="Arial" charset="0"/>
              </a:rPr>
              <a:t>The score point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This response clearly introduces a topic in a manner that follows from the task and purpose </a:t>
            </a:r>
            <a:r>
              <a:rPr lang="en-US" sz="1100" i="1" dirty="0" smtClean="0"/>
              <a:t>(The myth says the evergreen trees are nice to the bird </a:t>
            </a:r>
            <a:r>
              <a:rPr lang="en-US" sz="1100" dirty="0" smtClean="0"/>
              <a:t>and </a:t>
            </a:r>
            <a:r>
              <a:rPr lang="en-US" sz="1100" i="1" dirty="0" smtClean="0"/>
              <a:t>The article says the evergreen trees don’t loose their leaves because they are adapted to the climates).</a:t>
            </a:r>
            <a:r>
              <a:rPr lang="en-US" sz="1100" dirty="0" smtClean="0"/>
              <a:t> [Paragraph 1, 1</a:t>
            </a:r>
            <a:r>
              <a:rPr lang="en-US" sz="1100" baseline="30000" dirty="0" smtClean="0"/>
              <a:t>st</a:t>
            </a:r>
            <a:r>
              <a:rPr lang="en-US" sz="1100" dirty="0" smtClean="0"/>
              <a:t> sentence, paragraph 2, 1</a:t>
            </a:r>
            <a:r>
              <a:rPr lang="en-US" sz="1100" baseline="30000" dirty="0" smtClean="0"/>
              <a:t>st</a:t>
            </a:r>
            <a:r>
              <a:rPr lang="en-US" sz="1100" dirty="0" smtClean="0"/>
              <a: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grade-appropriate comprehension and analysis of the texts </a:t>
            </a:r>
            <a:r>
              <a:rPr lang="en-US" sz="1100" i="1" dirty="0" smtClean="0"/>
              <a:t>(The answers in the </a:t>
            </a:r>
            <a:r>
              <a:rPr lang="en-US" sz="1100" i="1" dirty="0" err="1" smtClean="0"/>
              <a:t>storys</a:t>
            </a:r>
            <a:r>
              <a:rPr lang="en-US" sz="1100" i="1" dirty="0" smtClean="0"/>
              <a:t> are the same and different because in the first story they keep their leaves because of kindness. But in the second story their leaves stay on because the trees are adapted to the cold climates)</a:t>
            </a:r>
            <a:r>
              <a:rPr lang="en-US" sz="1100" dirty="0" smtClean="0"/>
              <a:t>. [Paragraph 3, beginning through line 2, pg. 2] </a:t>
            </a:r>
          </a:p>
          <a:p>
            <a:pPr marL="171450" indent="-171450">
              <a:buFont typeface="Arial" pitchFamily="34" charset="0"/>
              <a:buChar char="•"/>
              <a:defRPr/>
            </a:pPr>
            <a:r>
              <a:rPr lang="en-US" sz="1100" dirty="0" smtClean="0"/>
              <a:t>The topic is partially developed with some textual evidence </a:t>
            </a:r>
            <a:r>
              <a:rPr lang="en-US" sz="1100" i="1" dirty="0" smtClean="0"/>
              <a:t>(the forest king told the wind only to touch the mean trees </a:t>
            </a:r>
            <a:r>
              <a:rPr lang="en-US" sz="1100" dirty="0" smtClean="0"/>
              <a:t>and </a:t>
            </a:r>
            <a:r>
              <a:rPr lang="en-US" sz="1100" i="1" dirty="0" smtClean="0"/>
              <a:t>where there is limited sun shine and limited water)</a:t>
            </a:r>
            <a:r>
              <a:rPr lang="en-US" sz="1100" dirty="0" smtClean="0"/>
              <a:t>. </a:t>
            </a:r>
            <a:r>
              <a:rPr lang="en-US" sz="1100" dirty="0"/>
              <a:t>[Paragraph 1, lines 3-4, paragraph 2, lines 4-5]</a:t>
            </a:r>
            <a:endParaRPr lang="en-US" sz="110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exhibits clear organization, and links ideas using grade-appropriate words and phrases </a:t>
            </a:r>
            <a:r>
              <a:rPr lang="en-US" sz="1100" i="1" dirty="0" smtClean="0"/>
              <a:t>(Because, But in the second story, And the reason)</a:t>
            </a:r>
            <a:r>
              <a:rPr lang="en-US" sz="11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provides a concluding statement that follows from the topic and information presented </a:t>
            </a:r>
            <a:r>
              <a:rPr lang="en-US" sz="1100" i="1" dirty="0" smtClean="0"/>
              <a:t>(the answers are the same is because the both keep their leaves)</a:t>
            </a:r>
            <a:r>
              <a:rPr lang="en-US" sz="1100" dirty="0" smtClean="0"/>
              <a:t>. [last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grade-appropriate command of conventions, with occasional errors </a:t>
            </a:r>
            <a:r>
              <a:rPr lang="en-US" sz="1100" i="1" dirty="0" smtClean="0"/>
              <a:t>(loose</a:t>
            </a:r>
            <a:r>
              <a:rPr lang="en-US" sz="1100" dirty="0" smtClean="0"/>
              <a:t>, </a:t>
            </a:r>
            <a:r>
              <a:rPr lang="en-US" sz="1100" i="1" dirty="0" err="1" smtClean="0"/>
              <a:t>storys</a:t>
            </a:r>
            <a:r>
              <a:rPr lang="en-US" sz="1100" i="1" dirty="0" smtClean="0"/>
              <a:t>, the)</a:t>
            </a:r>
            <a:r>
              <a:rPr lang="en-US" sz="1100" dirty="0" smtClean="0"/>
              <a:t> that do not hinder comprehension.</a:t>
            </a:r>
          </a:p>
          <a:p>
            <a:pPr marL="171450" indent="-171450">
              <a:buFont typeface="Arial" pitchFamily="34" charset="0"/>
              <a:buChar char="•"/>
            </a:pPr>
            <a:endParaRPr lang="en-US" sz="1100" dirty="0" smtClean="0">
              <a:latin typeface="Verdana" pitchFamily="34" charset="0"/>
              <a:cs typeface="Arial" charset="0"/>
            </a:endParaRPr>
          </a:p>
        </p:txBody>
      </p:sp>
      <p:sp>
        <p:nvSpPr>
          <p:cNvPr id="306180" name="Slide Number Placeholder 3"/>
          <p:cNvSpPr>
            <a:spLocks noGrp="1"/>
          </p:cNvSpPr>
          <p:nvPr>
            <p:ph type="sldNum" sz="quarter" idx="5"/>
          </p:nvPr>
        </p:nvSpPr>
        <p:spPr>
          <a:noFill/>
        </p:spPr>
        <p:txBody>
          <a:bodyPr/>
          <a:lstStyle/>
          <a:p>
            <a:pPr defTabSz="892175"/>
            <a:fld id="{B1B9DE24-2CE3-4CE5-AD8E-A73E4704BEF7}" type="slidenum">
              <a:rPr lang="en-GB" smtClean="0"/>
              <a:pPr defTabSz="892175"/>
              <a:t>125</a:t>
            </a:fld>
            <a:endParaRPr lang="en-GB"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xfrm>
            <a:off x="233363" y="631825"/>
            <a:ext cx="3862387" cy="2897188"/>
          </a:xfrm>
          <a:ln/>
        </p:spPr>
      </p:sp>
      <p:sp>
        <p:nvSpPr>
          <p:cNvPr id="30720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5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07204" name="Slide Number Placeholder 3"/>
          <p:cNvSpPr>
            <a:spLocks noGrp="1"/>
          </p:cNvSpPr>
          <p:nvPr>
            <p:ph type="sldNum" sz="quarter" idx="5"/>
          </p:nvPr>
        </p:nvSpPr>
        <p:spPr>
          <a:noFill/>
        </p:spPr>
        <p:txBody>
          <a:bodyPr/>
          <a:lstStyle/>
          <a:p>
            <a:pPr defTabSz="892175"/>
            <a:fld id="{84F8B7CA-25CC-4918-9DC9-394F648EA1FD}" type="slidenum">
              <a:rPr lang="en-GB" smtClean="0"/>
              <a:pPr defTabSz="892175"/>
              <a:t>126</a:t>
            </a:fld>
            <a:endParaRPr lang="en-GB"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xfrm>
            <a:off x="233363" y="631825"/>
            <a:ext cx="3095625" cy="2322513"/>
          </a:xfrm>
          <a:ln/>
        </p:spPr>
      </p:sp>
      <p:sp>
        <p:nvSpPr>
          <p:cNvPr id="308227" name="Notes Placeholder 2"/>
          <p:cNvSpPr>
            <a:spLocks noGrp="1"/>
          </p:cNvSpPr>
          <p:nvPr>
            <p:ph type="body" idx="1"/>
          </p:nvPr>
        </p:nvSpPr>
        <p:spPr>
          <a:xfrm>
            <a:off x="247650" y="3076832"/>
            <a:ext cx="6459142" cy="5536943"/>
          </a:xfrm>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a:t>
            </a:r>
            <a:r>
              <a:rPr lang="en-US" sz="1200" kern="1200" baseline="0" dirty="0" smtClean="0">
                <a:solidFill>
                  <a:schemeClr val="tx1"/>
                </a:solidFill>
                <a:effectLst/>
                <a:latin typeface="Verdana" pitchFamily="-1" charset="0"/>
                <a:ea typeface="Arial" pitchFamily="-1" charset="0"/>
                <a:cs typeface="Arial" pitchFamily="-1" charset="0"/>
              </a:rPr>
              <a:t> point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and purpose </a:t>
            </a:r>
            <a:r>
              <a:rPr lang="en-US" sz="1200" i="1" dirty="0" smtClean="0"/>
              <a:t>(because the forest king told the wind not to touch the trees </a:t>
            </a:r>
            <a:r>
              <a:rPr lang="en-US" sz="1200" dirty="0" smtClean="0"/>
              <a:t>and</a:t>
            </a:r>
            <a:r>
              <a:rPr lang="en-US" sz="1200" i="1" dirty="0" smtClean="0"/>
              <a:t> because they store food in there leaves).</a:t>
            </a:r>
            <a:r>
              <a:rPr lang="en-US" sz="1200" dirty="0" smtClean="0"/>
              <a:t> [Paragraph 1, lines 2-4, paragraph 2, lines 2-3]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literal comprehension of the texts </a:t>
            </a:r>
            <a:r>
              <a:rPr lang="en-US" sz="1200" i="1" dirty="0" smtClean="0"/>
              <a:t>(they both tell you that they do lose there leaves just not at the same time </a:t>
            </a:r>
            <a:r>
              <a:rPr lang="en-US" sz="1200" dirty="0" smtClean="0"/>
              <a:t>and </a:t>
            </a:r>
            <a:r>
              <a:rPr lang="en-US" sz="1200" i="1" dirty="0" smtClean="0"/>
              <a:t>one is fiction the other one is non fiction)</a:t>
            </a:r>
            <a:r>
              <a:rPr lang="en-US" sz="1200" dirty="0" smtClean="0"/>
              <a:t>. [Paragraph 3, lines 2-4 and lines 6-7]</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partially developed with the use of some textual evidence </a:t>
            </a:r>
            <a:r>
              <a:rPr lang="en-US" sz="1200" i="1" dirty="0" smtClean="0"/>
              <a:t>(told the wind not to touch the trees that were helping the little bird)</a:t>
            </a:r>
            <a:r>
              <a:rPr lang="en-US" sz="1200" dirty="0" smtClean="0"/>
              <a:t>. [Paragraph 1, lines 3-5]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exhibits some attempt at organization and inconsistently uses words and phrases to link ideas</a:t>
            </a:r>
            <a:r>
              <a:rPr lang="en-US" sz="1200" i="1" dirty="0" smtClean="0"/>
              <a:t> (The stories are </a:t>
            </a:r>
            <a:r>
              <a:rPr lang="en-US" sz="1200" i="1" dirty="0" err="1" smtClean="0"/>
              <a:t>simaler</a:t>
            </a:r>
            <a:r>
              <a:rPr lang="en-US" sz="1200" i="1" dirty="0" smtClean="0"/>
              <a:t> </a:t>
            </a:r>
            <a:r>
              <a:rPr lang="en-US" sz="1200" dirty="0" smtClean="0"/>
              <a:t>and </a:t>
            </a:r>
            <a:r>
              <a:rPr lang="en-US" sz="1200" i="1" dirty="0" smtClean="0"/>
              <a:t>They are </a:t>
            </a:r>
            <a:r>
              <a:rPr lang="en-US" sz="1200" i="1" dirty="0" err="1" smtClean="0"/>
              <a:t>diffrent</a:t>
            </a:r>
            <a:r>
              <a:rPr lang="en-US" sz="1200" i="1" dirty="0" smtClean="0"/>
              <a:t> because)</a:t>
            </a:r>
            <a:r>
              <a:rPr lang="en-US" sz="1200" dirty="0" smtClean="0"/>
              <a:t>. [3</a:t>
            </a:r>
            <a:r>
              <a:rPr lang="en-US" sz="1200" baseline="30000" dirty="0" smtClean="0"/>
              <a:t>rd</a:t>
            </a:r>
            <a:r>
              <a:rPr lang="en-US" sz="1200" dirty="0" smtClean="0"/>
              <a:t> paragraph]</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No concluding statement is provided. The response demonstrates grade-appropriate command of conventions, with occasional errors </a:t>
            </a:r>
            <a:r>
              <a:rPr lang="en-US" sz="1200" i="1" dirty="0" smtClean="0"/>
              <a:t>(there </a:t>
            </a:r>
            <a:r>
              <a:rPr lang="en-US" sz="1200" dirty="0" smtClean="0"/>
              <a:t>for their</a:t>
            </a:r>
            <a:r>
              <a:rPr lang="en-US" sz="1200" i="1" dirty="0" smtClean="0"/>
              <a:t>, </a:t>
            </a:r>
            <a:r>
              <a:rPr lang="en-US" sz="1200" i="1" dirty="0" err="1" smtClean="0"/>
              <a:t>simaler</a:t>
            </a:r>
            <a:r>
              <a:rPr lang="en-US" sz="1200" i="1" dirty="0" smtClean="0"/>
              <a:t>, </a:t>
            </a:r>
            <a:r>
              <a:rPr lang="en-US" sz="1200" i="1" dirty="0" err="1" smtClean="0"/>
              <a:t>diffrent</a:t>
            </a:r>
            <a:r>
              <a:rPr lang="en-US" sz="1200" i="1" dirty="0" smtClean="0"/>
              <a:t>)</a:t>
            </a:r>
            <a:r>
              <a:rPr lang="en-US" sz="1200" dirty="0" smtClean="0"/>
              <a:t> that do not hinder comprehension.</a:t>
            </a:r>
          </a:p>
          <a:p>
            <a:endParaRPr lang="en-US" sz="1200" kern="1200" dirty="0" smtClean="0">
              <a:solidFill>
                <a:schemeClr val="tx1"/>
              </a:solidFill>
              <a:effectLst/>
              <a:latin typeface="Verdana" pitchFamily="-1" charset="0"/>
              <a:ea typeface="Arial" pitchFamily="-1" charset="0"/>
              <a:cs typeface="Arial" pitchFamily="-1" charset="0"/>
            </a:endParaRPr>
          </a:p>
          <a:p>
            <a:r>
              <a:rPr lang="en-US" dirty="0" smtClean="0">
                <a:latin typeface="Verdana" pitchFamily="34" charset="0"/>
                <a:cs typeface="Arial" charset="0"/>
              </a:rPr>
              <a:t>Note the differences between this score point 2 response and the score point 3 responses in the guide set. Ask the participants if the difference is clear to them.</a:t>
            </a:r>
          </a:p>
        </p:txBody>
      </p:sp>
      <p:sp>
        <p:nvSpPr>
          <p:cNvPr id="308228" name="Slide Number Placeholder 3"/>
          <p:cNvSpPr>
            <a:spLocks noGrp="1"/>
          </p:cNvSpPr>
          <p:nvPr>
            <p:ph type="sldNum" sz="quarter" idx="5"/>
          </p:nvPr>
        </p:nvSpPr>
        <p:spPr>
          <a:noFill/>
        </p:spPr>
        <p:txBody>
          <a:bodyPr/>
          <a:lstStyle/>
          <a:p>
            <a:pPr defTabSz="892175"/>
            <a:fld id="{502D52CF-EDF4-4DC0-A121-880513A3802C}" type="slidenum">
              <a:rPr lang="en-GB" smtClean="0"/>
              <a:pPr defTabSz="892175"/>
              <a:t>127</a:t>
            </a:fld>
            <a:endParaRPr lang="en-GB"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xfrm>
            <a:off x="233363" y="631825"/>
            <a:ext cx="3862387" cy="2897188"/>
          </a:xfrm>
          <a:ln/>
        </p:spPr>
      </p:sp>
      <p:sp>
        <p:nvSpPr>
          <p:cNvPr id="30925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6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09252" name="Slide Number Placeholder 3"/>
          <p:cNvSpPr>
            <a:spLocks noGrp="1"/>
          </p:cNvSpPr>
          <p:nvPr>
            <p:ph type="sldNum" sz="quarter" idx="5"/>
          </p:nvPr>
        </p:nvSpPr>
        <p:spPr>
          <a:noFill/>
        </p:spPr>
        <p:txBody>
          <a:bodyPr/>
          <a:lstStyle/>
          <a:p>
            <a:pPr defTabSz="892175"/>
            <a:fld id="{45EB58F6-ACCC-4D2F-BDE2-351B4D94FA5F}" type="slidenum">
              <a:rPr lang="en-GB" smtClean="0"/>
              <a:pPr defTabSz="892175"/>
              <a:t>128</a:t>
            </a:fld>
            <a:endParaRPr lang="en-GB"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xfrm>
            <a:off x="233363" y="631825"/>
            <a:ext cx="3862387" cy="2897188"/>
          </a:xfrm>
          <a:ln/>
        </p:spPr>
      </p:sp>
      <p:sp>
        <p:nvSpPr>
          <p:cNvPr id="31027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a:t>
            </a:r>
            <a:r>
              <a:rPr lang="en-US" sz="1200" kern="1200" baseline="0" dirty="0" smtClean="0">
                <a:solidFill>
                  <a:schemeClr val="tx1"/>
                </a:solidFill>
                <a:effectLst/>
                <a:latin typeface="Verdana" pitchFamily="-1" charset="0"/>
                <a:ea typeface="Arial" pitchFamily="-1" charset="0"/>
                <a:cs typeface="Arial" pitchFamily="-1" charset="0"/>
              </a:rPr>
              <a: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a:t>
            </a:r>
            <a:r>
              <a:rPr lang="en-US" sz="1200" i="1" dirty="0" smtClean="0"/>
              <a:t>(the wind asked if he could blow the leaves off the trees </a:t>
            </a:r>
            <a:r>
              <a:rPr lang="en-US" sz="1200" dirty="0" smtClean="0"/>
              <a:t>and </a:t>
            </a:r>
            <a:r>
              <a:rPr lang="en-US" sz="1200" i="1" dirty="0" smtClean="0"/>
              <a:t>wax helps). [Lines 1-3 and line 5</a:t>
            </a:r>
            <a:r>
              <a:rPr lang="en-US" dirty="0"/>
              <a:t>]</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literal comprehension of the texts </a:t>
            </a:r>
            <a:r>
              <a:rPr lang="en-US" sz="1200" i="1" dirty="0" smtClean="0"/>
              <a:t>(they both </a:t>
            </a:r>
            <a:r>
              <a:rPr lang="en-US" sz="1200" i="1" dirty="0" err="1" smtClean="0"/>
              <a:t>explaine</a:t>
            </a:r>
            <a:r>
              <a:rPr lang="en-US" sz="1200" i="1" dirty="0" smtClean="0"/>
              <a:t> the same thin but in </a:t>
            </a:r>
            <a:r>
              <a:rPr lang="en-US" sz="1200" i="1" dirty="0" err="1" smtClean="0"/>
              <a:t>differnet</a:t>
            </a:r>
            <a:r>
              <a:rPr lang="en-US" sz="1200" i="1" dirty="0" smtClean="0"/>
              <a:t> way that they explain)</a:t>
            </a:r>
            <a:r>
              <a:rPr lang="en-US" sz="1200" dirty="0" smtClean="0"/>
              <a:t>. [Lines 7-9]</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partially developed with some textual evidence </a:t>
            </a:r>
            <a:r>
              <a:rPr lang="en-US" sz="1200" i="1" dirty="0" smtClean="0"/>
              <a:t>(the king of the forest said no </a:t>
            </a:r>
            <a:r>
              <a:rPr lang="en-US" sz="1200" dirty="0" smtClean="0"/>
              <a:t>and </a:t>
            </a:r>
            <a:r>
              <a:rPr lang="en-US" sz="1200" i="1" dirty="0" smtClean="0"/>
              <a:t>its dark </a:t>
            </a:r>
            <a:r>
              <a:rPr lang="en-US" sz="1200" i="1" dirty="0" err="1" smtClean="0"/>
              <a:t>coler</a:t>
            </a:r>
            <a:r>
              <a:rPr lang="en-US" sz="1200" i="1" dirty="0" smtClean="0"/>
              <a:t> too)</a:t>
            </a:r>
            <a:r>
              <a:rPr lang="en-US" sz="1200" dirty="0" smtClean="0"/>
              <a:t>. [Lines 3-5]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exhibits some attempt at organization and inconsistently links ideas using words and phrases</a:t>
            </a:r>
            <a:r>
              <a:rPr lang="en-US" sz="1200" i="1" dirty="0" smtClean="0"/>
              <a:t> (The myth says </a:t>
            </a:r>
            <a:r>
              <a:rPr lang="en-US" sz="1200" dirty="0" smtClean="0"/>
              <a:t>and </a:t>
            </a:r>
            <a:r>
              <a:rPr lang="en-US" sz="1200" i="1" dirty="0" smtClean="0"/>
              <a:t>In the article)</a:t>
            </a:r>
            <a:r>
              <a:rPr lang="en-US" sz="1200" dirty="0" smtClean="0"/>
              <a:t>. [Line 1 and line 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emerging command of conventions, with some errors that may hinder comprehension</a:t>
            </a:r>
            <a:r>
              <a:rPr lang="en-US" sz="1200" i="1" dirty="0" smtClean="0"/>
              <a:t> (</a:t>
            </a:r>
            <a:r>
              <a:rPr lang="en-US" sz="1200" i="1" dirty="0" err="1" smtClean="0"/>
              <a:t>coler</a:t>
            </a:r>
            <a:r>
              <a:rPr lang="en-US" sz="1200" i="1" dirty="0" smtClean="0"/>
              <a:t>, </a:t>
            </a:r>
            <a:r>
              <a:rPr lang="en-US" sz="1200" i="1" dirty="0" err="1" smtClean="0"/>
              <a:t>explaine</a:t>
            </a:r>
            <a:r>
              <a:rPr lang="en-US" sz="1200" i="1" dirty="0" smtClean="0"/>
              <a:t>, </a:t>
            </a:r>
            <a:r>
              <a:rPr lang="en-US" sz="1200" i="1" dirty="0" err="1" smtClean="0"/>
              <a:t>differnet</a:t>
            </a:r>
            <a:r>
              <a:rPr lang="en-US" sz="1200" i="1" dirty="0" smtClean="0"/>
              <a:t>)</a:t>
            </a:r>
            <a:r>
              <a:rPr lang="en-US" sz="1200" dirty="0" smtClean="0"/>
              <a:t>.</a:t>
            </a:r>
          </a:p>
          <a:p>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p:txBody>
      </p:sp>
      <p:sp>
        <p:nvSpPr>
          <p:cNvPr id="310276" name="Slide Number Placeholder 3"/>
          <p:cNvSpPr>
            <a:spLocks noGrp="1"/>
          </p:cNvSpPr>
          <p:nvPr>
            <p:ph type="sldNum" sz="quarter" idx="5"/>
          </p:nvPr>
        </p:nvSpPr>
        <p:spPr>
          <a:noFill/>
        </p:spPr>
        <p:txBody>
          <a:bodyPr/>
          <a:lstStyle/>
          <a:p>
            <a:pPr defTabSz="892175"/>
            <a:fld id="{4000D8F2-B1DC-44B3-A849-C13229359F2E}" type="slidenum">
              <a:rPr lang="en-GB" smtClean="0"/>
              <a:pPr defTabSz="892175"/>
              <a:t>129</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Notes Placeholder 2"/>
          <p:cNvSpPr>
            <a:spLocks noGrp="1"/>
          </p:cNvSpPr>
          <p:nvPr>
            <p:ph type="body" idx="1"/>
          </p:nvPr>
        </p:nvSpPr>
        <p:spPr/>
        <p:txBody>
          <a:bodyPr/>
          <a:lstStyle/>
          <a:p>
            <a:r>
              <a:rPr lang="en-US" smtClean="0"/>
              <a:t>This section of the training discusses holistic scoring vs. grading student responses.</a:t>
            </a:r>
          </a:p>
          <a:p>
            <a:endParaRPr lang="en-US" smtClean="0"/>
          </a:p>
        </p:txBody>
      </p:sp>
      <p:sp>
        <p:nvSpPr>
          <p:cNvPr id="199684" name="Slide Number Placeholder 3"/>
          <p:cNvSpPr>
            <a:spLocks noGrp="1"/>
          </p:cNvSpPr>
          <p:nvPr>
            <p:ph type="sldNum" sz="quarter" idx="5"/>
          </p:nvPr>
        </p:nvSpPr>
        <p:spPr/>
        <p:txBody>
          <a:bodyPr/>
          <a:lstStyle/>
          <a:p>
            <a:fld id="{BB683007-71B2-4760-A35D-2112572BE9DB}" type="slidenum">
              <a:rPr lang="en-GB" smtClean="0"/>
              <a:pPr/>
              <a:t>13</a:t>
            </a:fld>
            <a:endParaRPr lang="en-GB" smtClean="0"/>
          </a:p>
        </p:txBody>
      </p:sp>
      <p:sp>
        <p:nvSpPr>
          <p:cNvPr id="4" name="Slide Image Placeholder 3"/>
          <p:cNvSpPr>
            <a:spLocks noGrp="1" noRot="1" noChangeAspect="1"/>
          </p:cNvSpPr>
          <p:nvPr>
            <p:ph type="sldImg"/>
          </p:nvPr>
        </p:nvSpPr>
        <p:spPr>
          <a:xfrm>
            <a:off x="233363" y="631825"/>
            <a:ext cx="3862387" cy="2897188"/>
          </a:xfrm>
        </p:spPr>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5 minutes</a:t>
            </a:r>
            <a:endParaRPr lang="en-US" sz="1100"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xfrm>
            <a:off x="233363" y="631825"/>
            <a:ext cx="3862387" cy="2897188"/>
          </a:xfrm>
          <a:ln/>
        </p:spPr>
      </p:sp>
      <p:sp>
        <p:nvSpPr>
          <p:cNvPr id="31129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7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11300" name="Slide Number Placeholder 3"/>
          <p:cNvSpPr>
            <a:spLocks noGrp="1"/>
          </p:cNvSpPr>
          <p:nvPr>
            <p:ph type="sldNum" sz="quarter" idx="5"/>
          </p:nvPr>
        </p:nvSpPr>
        <p:spPr>
          <a:noFill/>
        </p:spPr>
        <p:txBody>
          <a:bodyPr/>
          <a:lstStyle/>
          <a:p>
            <a:pPr defTabSz="892175"/>
            <a:fld id="{DF1753F8-8465-42B2-93F5-A4995287082E}" type="slidenum">
              <a:rPr lang="en-GB" smtClean="0"/>
              <a:pPr defTabSz="892175"/>
              <a:t>130</a:t>
            </a:fld>
            <a:endParaRPr lang="en-GB"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xfrm>
            <a:off x="233363" y="631825"/>
            <a:ext cx="3862387" cy="2897188"/>
          </a:xfrm>
          <a:ln/>
        </p:spPr>
      </p:sp>
      <p:sp>
        <p:nvSpPr>
          <p:cNvPr id="304131"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defRPr/>
            </a:pPr>
            <a:r>
              <a:rPr lang="en-US" dirty="0" smtClean="0">
                <a:latin typeface="Verdana" pitchFamily="34" charset="0"/>
                <a:cs typeface="Arial" charset="0"/>
              </a:rPr>
              <a:t>The</a:t>
            </a:r>
            <a:r>
              <a:rPr lang="en-US" baseline="0" dirty="0" smtClean="0">
                <a:latin typeface="Verdana" pitchFamily="34" charset="0"/>
                <a:cs typeface="Arial" charset="0"/>
              </a:rPr>
              <a:t> score point for this response is 1.</a:t>
            </a:r>
          </a:p>
          <a:p>
            <a:pPr marL="171450" indent="-171450">
              <a:buFont typeface="Arial" pitchFamily="34" charset="0"/>
              <a:buChar char="•"/>
              <a:defRPr/>
            </a:pPr>
            <a:r>
              <a:rPr lang="en-US" sz="1200" dirty="0" smtClean="0"/>
              <a:t>This response introduces a topic in a manner that follows generally from the task </a:t>
            </a:r>
            <a:r>
              <a:rPr lang="en-US" sz="1200" i="1" dirty="0" smtClean="0"/>
              <a:t>(Each story has facts).</a:t>
            </a:r>
            <a:r>
              <a:rPr lang="en-US" sz="1200" dirty="0" smtClean="0"/>
              <a:t> [Line 1]</a:t>
            </a:r>
          </a:p>
          <a:p>
            <a:pPr marL="171450" indent="-171450">
              <a:buFont typeface="Arial" pitchFamily="34" charset="0"/>
              <a:buChar char="•"/>
              <a:defRPr/>
            </a:pPr>
            <a:r>
              <a:rPr lang="en-US" sz="1200" dirty="0" smtClean="0"/>
              <a:t>The response demonstrates little understanding of the texts </a:t>
            </a:r>
            <a:r>
              <a:rPr lang="en-US" sz="1200" i="1" dirty="0" smtClean="0"/>
              <a:t>(</a:t>
            </a:r>
            <a:r>
              <a:rPr lang="en-US" sz="1200" i="1" dirty="0" err="1" smtClean="0"/>
              <a:t>conifouris</a:t>
            </a:r>
            <a:r>
              <a:rPr lang="en-US" sz="1200" i="1" dirty="0" smtClean="0"/>
              <a:t> trees </a:t>
            </a:r>
            <a:r>
              <a:rPr lang="en-US" sz="1200" i="1" dirty="0" err="1" smtClean="0"/>
              <a:t>hav</a:t>
            </a:r>
            <a:r>
              <a:rPr lang="en-US" sz="1200" i="1" dirty="0" smtClean="0"/>
              <a:t> wax on </a:t>
            </a:r>
            <a:r>
              <a:rPr lang="en-US" sz="1200" i="1" dirty="0" err="1" smtClean="0"/>
              <a:t>thier</a:t>
            </a:r>
            <a:r>
              <a:rPr lang="en-US" sz="1200" i="1" dirty="0" smtClean="0"/>
              <a:t> </a:t>
            </a:r>
            <a:r>
              <a:rPr lang="en-US" sz="1200" i="1" dirty="0" err="1" smtClean="0"/>
              <a:t>leves</a:t>
            </a:r>
            <a:r>
              <a:rPr lang="en-US" sz="1200" i="1" dirty="0" smtClean="0"/>
              <a:t> so snow slips right off...ever green trees don’t lose their wings because they were good to the bird)</a:t>
            </a:r>
            <a:r>
              <a:rPr lang="en-US" sz="1200" dirty="0" smtClean="0"/>
              <a:t>. [Line 1-4]</a:t>
            </a:r>
          </a:p>
          <a:p>
            <a:pPr marL="171450" indent="-171450">
              <a:buFont typeface="Arial" pitchFamily="34" charset="0"/>
              <a:buChar char="•"/>
              <a:defRPr/>
            </a:pPr>
            <a:r>
              <a:rPr lang="en-US" sz="1200" dirty="0" smtClean="0"/>
              <a:t>Ideas are developed using minimal evidence </a:t>
            </a:r>
            <a:r>
              <a:rPr lang="en-US" sz="1200" i="1" dirty="0" smtClean="0"/>
              <a:t>(</a:t>
            </a:r>
            <a:r>
              <a:rPr lang="en-US" sz="1200" i="1" dirty="0" err="1" smtClean="0"/>
              <a:t>conifourios</a:t>
            </a:r>
            <a:r>
              <a:rPr lang="en-US" sz="1200" i="1" dirty="0" smtClean="0"/>
              <a:t> trees have adapted to the weather).</a:t>
            </a:r>
            <a:r>
              <a:rPr lang="en-US" sz="1200" dirty="0" smtClean="0"/>
              <a:t> [Line 4-5]</a:t>
            </a:r>
          </a:p>
          <a:p>
            <a:pPr marL="171450" indent="-171450">
              <a:buFont typeface="Arial" pitchFamily="34" charset="0"/>
              <a:buChar char="•"/>
              <a:defRPr/>
            </a:pPr>
            <a:r>
              <a:rPr lang="en-US" sz="1200" dirty="0" smtClean="0"/>
              <a:t>This response exhibits little attempt at organization, and lacks the use of linking words to connect ideas. </a:t>
            </a:r>
          </a:p>
          <a:p>
            <a:pPr marL="171450" indent="-171450">
              <a:buFont typeface="Arial" pitchFamily="34" charset="0"/>
              <a:buChar char="•"/>
              <a:defRPr/>
            </a:pPr>
            <a:r>
              <a:rPr lang="en-US" sz="1200" dirty="0" smtClean="0"/>
              <a:t>No concluding statement is provided. </a:t>
            </a:r>
          </a:p>
          <a:p>
            <a:pPr marL="171450" indent="-171450">
              <a:buFont typeface="Arial" pitchFamily="34" charset="0"/>
              <a:buChar char="•"/>
              <a:defRPr/>
            </a:pPr>
            <a:r>
              <a:rPr lang="en-US" sz="1200" dirty="0" smtClean="0"/>
              <a:t>This response demonstrates emerging command of conventions, with some errors </a:t>
            </a:r>
            <a:r>
              <a:rPr lang="en-US" sz="1200" i="1" dirty="0" smtClean="0"/>
              <a:t>(</a:t>
            </a:r>
            <a:r>
              <a:rPr lang="en-US" sz="1200" i="1" dirty="0" err="1" smtClean="0"/>
              <a:t>conifouris</a:t>
            </a:r>
            <a:r>
              <a:rPr lang="en-US" sz="1200" i="1" dirty="0" smtClean="0"/>
              <a:t>, </a:t>
            </a:r>
            <a:r>
              <a:rPr lang="en-US" sz="1200" i="1" dirty="0" err="1" smtClean="0"/>
              <a:t>hav</a:t>
            </a:r>
            <a:r>
              <a:rPr lang="en-US" sz="1200" i="1" dirty="0" smtClean="0"/>
              <a:t>, </a:t>
            </a:r>
            <a:r>
              <a:rPr lang="en-US" sz="1200" i="1" dirty="0" err="1" smtClean="0"/>
              <a:t>thier</a:t>
            </a:r>
            <a:r>
              <a:rPr lang="en-US" sz="1200" i="1" dirty="0" smtClean="0"/>
              <a:t>, </a:t>
            </a:r>
            <a:r>
              <a:rPr lang="en-US" sz="1200" i="1" dirty="0" err="1" smtClean="0"/>
              <a:t>leves</a:t>
            </a:r>
            <a:r>
              <a:rPr lang="en-US" sz="1200" i="1" dirty="0" smtClean="0"/>
              <a:t>)</a:t>
            </a:r>
            <a:r>
              <a:rPr lang="en-US" sz="1200" dirty="0" smtClean="0"/>
              <a:t> that may hinder comprehension. [Throughout]</a:t>
            </a:r>
            <a:endParaRPr lang="en-US" dirty="0" smtClean="0">
              <a:latin typeface="Verdana" pitchFamily="34" charset="0"/>
              <a:cs typeface="Arial" charset="0"/>
            </a:endParaRPr>
          </a:p>
        </p:txBody>
      </p:sp>
      <p:sp>
        <p:nvSpPr>
          <p:cNvPr id="312324" name="Slide Number Placeholder 3"/>
          <p:cNvSpPr>
            <a:spLocks noGrp="1"/>
          </p:cNvSpPr>
          <p:nvPr>
            <p:ph type="sldNum" sz="quarter" idx="5"/>
          </p:nvPr>
        </p:nvSpPr>
        <p:spPr>
          <a:noFill/>
        </p:spPr>
        <p:txBody>
          <a:bodyPr/>
          <a:lstStyle/>
          <a:p>
            <a:pPr defTabSz="892175"/>
            <a:fld id="{D6934A69-5B30-46E3-BA79-6B0190BF4B10}" type="slidenum">
              <a:rPr lang="en-GB" smtClean="0"/>
              <a:pPr defTabSz="892175"/>
              <a:t>131</a:t>
            </a:fld>
            <a:endParaRPr lang="en-GB"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xfrm>
            <a:off x="233363" y="631825"/>
            <a:ext cx="3862387" cy="2897188"/>
          </a:xfrm>
          <a:ln/>
        </p:spPr>
      </p:sp>
      <p:sp>
        <p:nvSpPr>
          <p:cNvPr id="31334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8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13348" name="Slide Number Placeholder 3"/>
          <p:cNvSpPr>
            <a:spLocks noGrp="1"/>
          </p:cNvSpPr>
          <p:nvPr>
            <p:ph type="sldNum" sz="quarter" idx="5"/>
          </p:nvPr>
        </p:nvSpPr>
        <p:spPr>
          <a:noFill/>
        </p:spPr>
        <p:txBody>
          <a:bodyPr/>
          <a:lstStyle/>
          <a:p>
            <a:pPr defTabSz="892175"/>
            <a:fld id="{36E0B9DE-8451-4C4A-9F3F-A0C041E4C57F}" type="slidenum">
              <a:rPr lang="en-GB" smtClean="0"/>
              <a:pPr defTabSz="892175"/>
              <a:t>132</a:t>
            </a:fld>
            <a:endParaRPr lang="en-GB"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xfrm>
            <a:off x="233363" y="631825"/>
            <a:ext cx="3862387" cy="2897188"/>
          </a:xfrm>
          <a:ln/>
        </p:spPr>
      </p:sp>
      <p:sp>
        <p:nvSpPr>
          <p:cNvPr id="306179"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but demonstrates little understanding of the texts</a:t>
            </a:r>
            <a:r>
              <a:rPr lang="en-US" sz="1200" i="1" dirty="0" smtClean="0"/>
              <a:t> (the Myth is they are telling you about how trees are different then other trees)</a:t>
            </a:r>
            <a:r>
              <a:rPr lang="en-US" sz="1200" dirty="0" smtClean="0"/>
              <a:t>. [Lines 1-2]</a:t>
            </a:r>
          </a:p>
          <a:p>
            <a:pPr marL="171450" indent="-171450">
              <a:buFont typeface="Arial" pitchFamily="34" charset="0"/>
              <a:buChar char="•"/>
              <a:defRPr/>
            </a:pPr>
            <a:r>
              <a:rPr lang="en-US" sz="1200" dirty="0" smtClean="0"/>
              <a:t>The response demonstrates an attempt to use evidence </a:t>
            </a:r>
            <a:r>
              <a:rPr lang="en-US" sz="1200" i="1" dirty="0" smtClean="0"/>
              <a:t>(the fiction is ware the trees talk the bird talks)</a:t>
            </a:r>
            <a:r>
              <a:rPr lang="en-US" sz="1200" dirty="0" smtClean="0"/>
              <a:t> </a:t>
            </a:r>
            <a:r>
              <a:rPr lang="en-US" dirty="0"/>
              <a:t>[Lines </a:t>
            </a:r>
            <a:r>
              <a:rPr lang="en-US" dirty="0" smtClean="0"/>
              <a:t>2-3] </a:t>
            </a:r>
            <a:r>
              <a:rPr lang="en-US" sz="1200" dirty="0" smtClean="0"/>
              <a:t>but the evidence is generally irrelevant </a:t>
            </a:r>
            <a:r>
              <a:rPr lang="en-US" sz="1200" i="1" dirty="0" smtClean="0"/>
              <a:t>(for are </a:t>
            </a:r>
            <a:r>
              <a:rPr lang="en-US" sz="1200" i="1" dirty="0" err="1" smtClean="0"/>
              <a:t>chrismis</a:t>
            </a:r>
            <a:r>
              <a:rPr lang="en-US" sz="1200" i="1" dirty="0" smtClean="0"/>
              <a:t> trees and for are air).</a:t>
            </a:r>
            <a:r>
              <a:rPr lang="en-US" sz="1200" dirty="0" smtClean="0"/>
              <a:t> This response exhibits little attempt at organization and does not provide a concluding statement. [Lines 4-5]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 lack of command of conventions, with frequent errors</a:t>
            </a:r>
            <a:r>
              <a:rPr lang="en-US" sz="1200" i="1" dirty="0" smtClean="0"/>
              <a:t> (the Myth, then, the, ware, </a:t>
            </a:r>
            <a:r>
              <a:rPr lang="en-US" sz="1200" i="1" dirty="0" err="1" smtClean="0"/>
              <a:t>ceep</a:t>
            </a:r>
            <a:r>
              <a:rPr lang="en-US" sz="1200" i="1" dirty="0" smtClean="0"/>
              <a:t>, </a:t>
            </a:r>
            <a:r>
              <a:rPr lang="en-US" sz="1200" i="1" dirty="0" err="1" smtClean="0"/>
              <a:t>thare</a:t>
            </a:r>
            <a:r>
              <a:rPr lang="en-US" sz="1200" i="1" dirty="0" smtClean="0"/>
              <a:t>, are </a:t>
            </a:r>
            <a:r>
              <a:rPr lang="en-US" sz="1200" dirty="0" smtClean="0"/>
              <a:t>for our</a:t>
            </a:r>
            <a:r>
              <a:rPr lang="en-US" sz="1200" i="1" dirty="0" smtClean="0"/>
              <a:t>)</a:t>
            </a:r>
            <a:r>
              <a:rPr lang="en-US" sz="1200" dirty="0" smtClean="0"/>
              <a:t> that hinder comprehension. [Throughout]</a:t>
            </a:r>
          </a:p>
          <a:p>
            <a:endParaRPr lang="en-US" sz="1200" kern="1200" dirty="0" smtClean="0">
              <a:solidFill>
                <a:schemeClr val="tx1"/>
              </a:solidFill>
              <a:effectLst/>
              <a:latin typeface="Verdana" pitchFamily="-1" charset="0"/>
              <a:ea typeface="Arial" pitchFamily="-1" charset="0"/>
              <a:cs typeface="Arial" pitchFamily="-1" charset="0"/>
            </a:endParaRPr>
          </a:p>
          <a:p>
            <a:pPr marL="161540" indent="-161540">
              <a:defRPr/>
            </a:pPr>
            <a:endParaRPr lang="en-US" dirty="0" smtClean="0">
              <a:latin typeface="Verdana" pitchFamily="34" charset="0"/>
              <a:cs typeface="Arial" charset="0"/>
            </a:endParaRPr>
          </a:p>
        </p:txBody>
      </p:sp>
      <p:sp>
        <p:nvSpPr>
          <p:cNvPr id="314372" name="Slide Number Placeholder 3"/>
          <p:cNvSpPr>
            <a:spLocks noGrp="1"/>
          </p:cNvSpPr>
          <p:nvPr>
            <p:ph type="sldNum" sz="quarter" idx="5"/>
          </p:nvPr>
        </p:nvSpPr>
        <p:spPr>
          <a:noFill/>
        </p:spPr>
        <p:txBody>
          <a:bodyPr/>
          <a:lstStyle/>
          <a:p>
            <a:pPr defTabSz="892175"/>
            <a:fld id="{0C361E2E-6992-4FFC-987D-F8C6575313F0}" type="slidenum">
              <a:rPr lang="en-GB" smtClean="0"/>
              <a:pPr defTabSz="892175"/>
              <a:t>133</a:t>
            </a:fld>
            <a:endParaRPr lang="en-GB"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xfrm>
            <a:off x="233363" y="631825"/>
            <a:ext cx="3862387" cy="2897188"/>
          </a:xfrm>
          <a:ln/>
        </p:spPr>
      </p:sp>
      <p:sp>
        <p:nvSpPr>
          <p:cNvPr id="31539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9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15396" name="Slide Number Placeholder 3"/>
          <p:cNvSpPr>
            <a:spLocks noGrp="1"/>
          </p:cNvSpPr>
          <p:nvPr>
            <p:ph type="sldNum" sz="quarter" idx="5"/>
          </p:nvPr>
        </p:nvSpPr>
        <p:spPr>
          <a:noFill/>
        </p:spPr>
        <p:txBody>
          <a:bodyPr/>
          <a:lstStyle/>
          <a:p>
            <a:pPr defTabSz="892175"/>
            <a:fld id="{885948BE-BE33-4EF8-B253-7A4FC5418F56}" type="slidenum">
              <a:rPr lang="en-GB" smtClean="0"/>
              <a:pPr defTabSz="892175"/>
              <a:t>134</a:t>
            </a:fld>
            <a:endParaRPr lang="en-GB"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xfrm>
            <a:off x="233363" y="631825"/>
            <a:ext cx="3862387" cy="2897188"/>
          </a:xfrm>
          <a:ln/>
        </p:spPr>
      </p:sp>
      <p:sp>
        <p:nvSpPr>
          <p:cNvPr id="31641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 lack of comprehension of the task. </a:t>
            </a:r>
          </a:p>
          <a:p>
            <a:pPr marL="171450" indent="-171450">
              <a:buFont typeface="Arial" pitchFamily="34" charset="0"/>
              <a:buChar char="•"/>
              <a:defRPr/>
            </a:pPr>
            <a:r>
              <a:rPr lang="en-US" sz="1200" dirty="0" smtClean="0"/>
              <a:t>The response demonstrates an attempt to use evidence, which is generally irrelevant </a:t>
            </a:r>
            <a:r>
              <a:rPr lang="en-US" sz="1200" i="1" dirty="0" smtClean="0"/>
              <a:t>(The birds have flown to The south. And a bird broken its wing And he </a:t>
            </a:r>
            <a:r>
              <a:rPr lang="en-US" sz="1200" i="1" dirty="0" err="1" smtClean="0"/>
              <a:t>fownd</a:t>
            </a:r>
            <a:r>
              <a:rPr lang="en-US" sz="1200" i="1" dirty="0" smtClean="0"/>
              <a:t> a </a:t>
            </a:r>
            <a:r>
              <a:rPr lang="en-US" sz="1200" i="1" dirty="0" err="1" smtClean="0"/>
              <a:t>foreat</a:t>
            </a:r>
            <a:r>
              <a:rPr lang="en-US" sz="1200" i="1" dirty="0" smtClean="0"/>
              <a:t> that was worm and </a:t>
            </a:r>
            <a:r>
              <a:rPr lang="en-US" sz="1200" i="1" dirty="0" err="1" smtClean="0"/>
              <a:t>cosy</a:t>
            </a:r>
            <a:r>
              <a:rPr lang="en-US" sz="1200" i="1" dirty="0" smtClean="0"/>
              <a:t>)</a:t>
            </a:r>
            <a:r>
              <a:rPr lang="en-US" sz="1200" dirty="0" smtClean="0"/>
              <a:t>. </a:t>
            </a:r>
            <a:r>
              <a:rPr lang="en-US" dirty="0"/>
              <a:t>[Throughout]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exhibits no evidence of organization or use of linking words.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uses imprecise language and does not provide a concluding statement.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lack of command of conventions, with frequent errors </a:t>
            </a:r>
            <a:r>
              <a:rPr lang="en-US" sz="1200" i="1" dirty="0" smtClean="0"/>
              <a:t>(to The south And a, wing And, </a:t>
            </a:r>
            <a:r>
              <a:rPr lang="en-US" sz="1200" i="1" dirty="0" err="1" smtClean="0"/>
              <a:t>fownd</a:t>
            </a:r>
            <a:r>
              <a:rPr lang="en-US" sz="1200" i="1" dirty="0" smtClean="0"/>
              <a:t>, </a:t>
            </a:r>
            <a:r>
              <a:rPr lang="en-US" sz="1200" i="1" dirty="0" err="1" smtClean="0"/>
              <a:t>foreat</a:t>
            </a:r>
            <a:r>
              <a:rPr lang="en-US" sz="1200" i="1" dirty="0" smtClean="0"/>
              <a:t>, worm) </a:t>
            </a:r>
            <a:r>
              <a:rPr lang="en-US" sz="1200" dirty="0" smtClean="0"/>
              <a:t>that hinder comprehension.</a:t>
            </a:r>
          </a:p>
          <a:p>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p:txBody>
      </p:sp>
      <p:sp>
        <p:nvSpPr>
          <p:cNvPr id="316420" name="Slide Number Placeholder 3"/>
          <p:cNvSpPr>
            <a:spLocks noGrp="1"/>
          </p:cNvSpPr>
          <p:nvPr>
            <p:ph type="sldNum" sz="quarter" idx="5"/>
          </p:nvPr>
        </p:nvSpPr>
        <p:spPr>
          <a:noFill/>
        </p:spPr>
        <p:txBody>
          <a:bodyPr/>
          <a:lstStyle/>
          <a:p>
            <a:pPr defTabSz="892175"/>
            <a:fld id="{61143B1D-90A0-48B8-90B5-888824101F95}" type="slidenum">
              <a:rPr lang="en-GB" smtClean="0"/>
              <a:pPr defTabSz="892175"/>
              <a:t>135</a:t>
            </a:fld>
            <a:endParaRPr lang="en-GB"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xfrm>
            <a:off x="233363" y="631825"/>
            <a:ext cx="3862387" cy="2897188"/>
          </a:xfrm>
          <a:ln/>
        </p:spPr>
      </p:sp>
      <p:sp>
        <p:nvSpPr>
          <p:cNvPr id="31744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Practice Paper 10 in their Grade 4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to the participants.</a:t>
            </a:r>
          </a:p>
          <a:p>
            <a:pPr marL="160338" indent="-160338"/>
            <a:endParaRPr lang="en-US" dirty="0" smtClean="0">
              <a:latin typeface="Verdana" pitchFamily="34" charset="0"/>
              <a:cs typeface="Arial" charset="0"/>
            </a:endParaRPr>
          </a:p>
        </p:txBody>
      </p:sp>
      <p:sp>
        <p:nvSpPr>
          <p:cNvPr id="317444" name="Slide Number Placeholder 3"/>
          <p:cNvSpPr>
            <a:spLocks noGrp="1"/>
          </p:cNvSpPr>
          <p:nvPr>
            <p:ph type="sldNum" sz="quarter" idx="5"/>
          </p:nvPr>
        </p:nvSpPr>
        <p:spPr>
          <a:noFill/>
        </p:spPr>
        <p:txBody>
          <a:bodyPr/>
          <a:lstStyle/>
          <a:p>
            <a:pPr defTabSz="892175"/>
            <a:fld id="{74E0CCA5-8E00-4FA9-AC39-4268B87E6BB3}" type="slidenum">
              <a:rPr lang="en-GB" smtClean="0"/>
              <a:pPr defTabSz="892175"/>
              <a:t>136</a:t>
            </a:fld>
            <a:endParaRPr lang="en-GB"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xfrm>
            <a:off x="233363" y="631825"/>
            <a:ext cx="3862387" cy="2897188"/>
          </a:xfrm>
          <a:ln/>
        </p:spPr>
      </p:sp>
      <p:sp>
        <p:nvSpPr>
          <p:cNvPr id="310275"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0.</a:t>
            </a:r>
          </a:p>
          <a:p>
            <a:pPr marL="171450" indent="-171450">
              <a:buFont typeface="Arial" pitchFamily="34" charset="0"/>
              <a:buChar char="•"/>
              <a:defRPr/>
            </a:pPr>
            <a:r>
              <a:rPr lang="en-US" sz="1200" dirty="0" smtClean="0"/>
              <a:t>This response demonstrates a lack of comprehension of the texts and task </a:t>
            </a:r>
            <a:r>
              <a:rPr lang="en-US" sz="1200" i="1" dirty="0" smtClean="0"/>
              <a:t>(They grew brave and they have to stay for spring).</a:t>
            </a:r>
            <a:r>
              <a:rPr lang="en-US" sz="1200" dirty="0" smtClean="0"/>
              <a:t> </a:t>
            </a:r>
            <a:r>
              <a:rPr lang="en-US" dirty="0"/>
              <a:t>[Throughout]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There is no evidence of organization.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Language is minimal, making assessment of conventions unreliable.</a:t>
            </a:r>
          </a:p>
          <a:p>
            <a:pPr marL="171450" indent="-171450">
              <a:buFont typeface="Arial" pitchFamily="34" charset="0"/>
              <a:buChar char="•"/>
            </a:pPr>
            <a:endParaRPr lang="en-US" sz="1200" kern="1200" dirty="0" smtClean="0">
              <a:solidFill>
                <a:schemeClr val="tx1"/>
              </a:solidFill>
              <a:effectLst/>
              <a:latin typeface="Verdana" pitchFamily="-1" charset="0"/>
              <a:ea typeface="Arial" pitchFamily="-1" charset="0"/>
              <a:cs typeface="Arial" pitchFamily="-1" charset="0"/>
            </a:endParaRPr>
          </a:p>
          <a:p>
            <a:pPr marL="161540" indent="-161540">
              <a:defRPr/>
            </a:pPr>
            <a:endParaRPr lang="en-US" dirty="0" smtClean="0">
              <a:latin typeface="Verdana" pitchFamily="34" charset="0"/>
              <a:cs typeface="Arial" charset="0"/>
            </a:endParaRPr>
          </a:p>
        </p:txBody>
      </p:sp>
      <p:sp>
        <p:nvSpPr>
          <p:cNvPr id="318468" name="Slide Number Placeholder 3"/>
          <p:cNvSpPr>
            <a:spLocks noGrp="1"/>
          </p:cNvSpPr>
          <p:nvPr>
            <p:ph type="sldNum" sz="quarter" idx="5"/>
          </p:nvPr>
        </p:nvSpPr>
        <p:spPr>
          <a:noFill/>
        </p:spPr>
        <p:txBody>
          <a:bodyPr/>
          <a:lstStyle/>
          <a:p>
            <a:pPr defTabSz="892175"/>
            <a:fld id="{2601EA94-9297-49E1-9446-C19F42375DFF}" type="slidenum">
              <a:rPr lang="en-GB" smtClean="0"/>
              <a:pPr defTabSz="892175"/>
              <a:t>137</a:t>
            </a:fld>
            <a:endParaRPr lang="en-GB"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xfrm>
            <a:off x="233363" y="631825"/>
            <a:ext cx="3862387" cy="2897188"/>
          </a:xfrm>
          <a:ln/>
        </p:spPr>
      </p:sp>
      <p:sp>
        <p:nvSpPr>
          <p:cNvPr id="311299"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Ask the participants if they have any questions about the guide set.</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Ask the participants if the distinctions between the score points is clearly illustrated in the guide set.</a:t>
            </a:r>
          </a:p>
          <a:p>
            <a:pPr>
              <a:buFont typeface="Arial" pitchFamily="34" charset="0"/>
              <a:buNone/>
              <a:defRPr/>
            </a:pPr>
            <a:endParaRPr lang="en-US" dirty="0" smtClean="0">
              <a:latin typeface="Verdana" pitchFamily="34" charset="0"/>
              <a:cs typeface="Arial" charset="0"/>
            </a:endParaRPr>
          </a:p>
          <a:p>
            <a:pPr marL="161540" indent="-161540">
              <a:defRPr/>
            </a:pPr>
            <a:endParaRPr lang="en-US" dirty="0" smtClean="0">
              <a:latin typeface="Verdana" pitchFamily="34" charset="0"/>
              <a:cs typeface="Arial" charset="0"/>
            </a:endParaRPr>
          </a:p>
        </p:txBody>
      </p:sp>
      <p:sp>
        <p:nvSpPr>
          <p:cNvPr id="319492" name="Slide Number Placeholder 3"/>
          <p:cNvSpPr>
            <a:spLocks noGrp="1"/>
          </p:cNvSpPr>
          <p:nvPr>
            <p:ph type="sldNum" sz="quarter" idx="5"/>
          </p:nvPr>
        </p:nvSpPr>
        <p:spPr>
          <a:noFill/>
        </p:spPr>
        <p:txBody>
          <a:bodyPr/>
          <a:lstStyle/>
          <a:p>
            <a:pPr defTabSz="892175"/>
            <a:fld id="{9CFDE04C-0FD0-417B-974E-F6F8AFE533E9}" type="slidenum">
              <a:rPr lang="en-GB" smtClean="0"/>
              <a:pPr defTabSz="892175"/>
              <a:t>138</a:t>
            </a:fld>
            <a:endParaRPr lang="en-GB"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xfrm>
            <a:off x="233363" y="631825"/>
            <a:ext cx="3862387" cy="2897188"/>
          </a:xfrm>
          <a:ln/>
        </p:spPr>
      </p:sp>
      <p:sp>
        <p:nvSpPr>
          <p:cNvPr id="320515" name="Notes Placeholder 2"/>
          <p:cNvSpPr>
            <a:spLocks noGrp="1"/>
          </p:cNvSpPr>
          <p:nvPr>
            <p:ph type="body" idx="1"/>
          </p:nvPr>
        </p:nvSpPr>
        <p:spPr>
          <a:noFill/>
          <a:ln/>
        </p:spPr>
        <p:txBody>
          <a:bodyPr/>
          <a:lstStyle/>
          <a:p>
            <a:r>
              <a:rPr lang="en-US" dirty="0" smtClean="0">
                <a:latin typeface="Verdana" pitchFamily="34" charset="0"/>
                <a:cs typeface="Arial" charset="0"/>
              </a:rPr>
              <a:t>This section focuses on the grades 6-8, 4-point questions.</a:t>
            </a:r>
          </a:p>
          <a:p>
            <a:endParaRPr lang="en-US" dirty="0" smtClean="0">
              <a:latin typeface="Verdana" pitchFamily="34" charset="0"/>
              <a:cs typeface="Arial" charset="0"/>
            </a:endParaRPr>
          </a:p>
          <a:p>
            <a:r>
              <a:rPr lang="en-US" dirty="0" smtClean="0">
                <a:latin typeface="Verdana" pitchFamily="34" charset="0"/>
                <a:cs typeface="Arial" charset="0"/>
              </a:rPr>
              <a:t>Instruct the participants to find their grade 8, 4-point materials, including the rubric, passage, guide, and practice papers.</a:t>
            </a:r>
          </a:p>
          <a:p>
            <a:endParaRPr lang="en-US" dirty="0" smtClean="0">
              <a:latin typeface="Verdana" pitchFamily="34" charset="0"/>
              <a:cs typeface="Arial" charset="0"/>
            </a:endParaRPr>
          </a:p>
          <a:p>
            <a:r>
              <a:rPr lang="en-US" b="1" dirty="0" smtClean="0">
                <a:latin typeface="Verdana" pitchFamily="34" charset="0"/>
                <a:cs typeface="Arial" charset="0"/>
              </a:rPr>
              <a:t>While participants find their materials, explain the rational behind the 4-point questions</a:t>
            </a:r>
            <a:r>
              <a:rPr lang="en-US" dirty="0" smtClean="0">
                <a:latin typeface="Verdana" pitchFamily="34" charset="0"/>
                <a:cs typeface="Arial" charset="0"/>
              </a:rPr>
              <a:t> – While writing from a text requires reading comprehension skills, the 4-point questions are more focused on writing – crafting an extended essay – than the 2-point questions. While each question is aligned with a specific Common Core Standard, the rubric lists all the standards that are being assessed by the 4-point questions. </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that there are multiple ways to respond to each question – and no one “correct” way to respond to the question. </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to take notes on their rubric and the training responses for use when delivering the training in their districts.</a:t>
            </a:r>
          </a:p>
          <a:p>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320516" name="Slide Number Placeholder 3"/>
          <p:cNvSpPr>
            <a:spLocks noGrp="1"/>
          </p:cNvSpPr>
          <p:nvPr>
            <p:ph type="sldNum" sz="quarter" idx="5"/>
          </p:nvPr>
        </p:nvSpPr>
        <p:spPr>
          <a:noFill/>
        </p:spPr>
        <p:txBody>
          <a:bodyPr/>
          <a:lstStyle/>
          <a:p>
            <a:pPr defTabSz="892175"/>
            <a:fld id="{B8E80778-A7F6-4867-B9C8-586C4FDD9626}" type="slidenum">
              <a:rPr lang="en-GB" smtClean="0"/>
              <a:pPr defTabSz="892175"/>
              <a:t>139</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25 minutes</a:t>
            </a:r>
            <a:endParaRPr lang="en-US"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It is important to understand holistic scoring and how it applies to the new ELA rubrics and questions (prompts).</a:t>
            </a:r>
          </a:p>
          <a:p>
            <a:r>
              <a:rPr lang="en-US" b="1" dirty="0" smtClean="0"/>
              <a:t>Explain: </a:t>
            </a:r>
            <a:r>
              <a:rPr lang="en-US" dirty="0" smtClean="0"/>
              <a:t>To score holistically, you must look at the writing as a total piece of work, greater than the sum of its parts. A response may have some characteristics of adjacent score points, but you must assign the score that best describes the response as a whole – the “best fit” score. When scoring holistically:</a:t>
            </a:r>
          </a:p>
          <a:p>
            <a:pPr marL="171450" indent="-171450">
              <a:buFont typeface="Arial" pitchFamily="34" charset="0"/>
              <a:buChar char="•"/>
            </a:pPr>
            <a:r>
              <a:rPr lang="en-US" b="1" dirty="0" smtClean="0"/>
              <a:t>Read thoroughly, yet quickly, to gain an impression of the entire response </a:t>
            </a:r>
            <a:r>
              <a:rPr lang="en-US" dirty="0" smtClean="0"/>
              <a:t>– Scoring too slowly can cause a reader to become analytical (focusing on specific traits, good or bad, of a response) instead of seeing the response as a whole. Likewise, scoring too quickly can cause a reader to miss key aspects of a response.</a:t>
            </a:r>
          </a:p>
          <a:p>
            <a:pPr marL="171450" indent="-171450">
              <a:buFont typeface="Arial" pitchFamily="34" charset="0"/>
              <a:buChar char="•"/>
            </a:pPr>
            <a:r>
              <a:rPr lang="en-US" b="1" dirty="0" smtClean="0"/>
              <a:t>Read the entire response before determining a score, and then promptly assign a score </a:t>
            </a:r>
            <a:r>
              <a:rPr lang="en-US" dirty="0" smtClean="0"/>
              <a:t>– Students can often write themselves into or out of a score point, so it is important to read the whole response before assigning a score. Do not read and re-read a student response – by the third or fourth time reviewing a student response, it is no longer the same paper as when a reader reads it for the first time.</a:t>
            </a:r>
          </a:p>
          <a:p>
            <a:pPr marL="171450" indent="-171450">
              <a:buFont typeface="Arial" pitchFamily="34" charset="0"/>
              <a:buChar char="•"/>
            </a:pPr>
            <a:r>
              <a:rPr lang="en-US" b="1" dirty="0" smtClean="0"/>
              <a:t>Read supportively, looking for and rewarding those things done well in a response </a:t>
            </a:r>
            <a:r>
              <a:rPr lang="en-US" dirty="0" smtClean="0"/>
              <a:t>– When scoring holistically, you must weigh and balance what is done well in a response with areas that need improvement to find the best-fit score.</a:t>
            </a:r>
          </a:p>
          <a:p>
            <a:pPr marL="171450" indent="-171450">
              <a:buFont typeface="Arial" pitchFamily="34" charset="0"/>
              <a:buChar char="•"/>
            </a:pPr>
            <a:r>
              <a:rPr lang="en-US" b="1" dirty="0" smtClean="0"/>
              <a:t>Keep in mind that each response represents a first draft, written under timed conditions </a:t>
            </a:r>
            <a:r>
              <a:rPr lang="en-US" dirty="0" smtClean="0"/>
              <a:t>– These responses are not edited, polished pieces of student work. Even responses at the top score points will have errors.</a:t>
            </a:r>
          </a:p>
        </p:txBody>
      </p:sp>
      <p:sp>
        <p:nvSpPr>
          <p:cNvPr id="200708" name="Slide Number Placeholder 3"/>
          <p:cNvSpPr>
            <a:spLocks noGrp="1"/>
          </p:cNvSpPr>
          <p:nvPr>
            <p:ph type="sldNum" sz="quarter" idx="5"/>
          </p:nvPr>
        </p:nvSpPr>
        <p:spPr/>
        <p:txBody>
          <a:bodyPr/>
          <a:lstStyle/>
          <a:p>
            <a:fld id="{3E730A41-54FA-485F-B677-00BF27EF249C}" type="slidenum">
              <a:rPr lang="en-GB" smtClean="0"/>
              <a:pPr/>
              <a:t>14</a:t>
            </a:fld>
            <a:endParaRPr lang="en-GB" smtClean="0"/>
          </a:p>
        </p:txBody>
      </p:sp>
      <p:sp>
        <p:nvSpPr>
          <p:cNvPr id="5" name="Slide Image Placeholder 4"/>
          <p:cNvSpPr>
            <a:spLocks noGrp="1" noRot="1" noChangeAspect="1"/>
          </p:cNvSpPr>
          <p:nvPr>
            <p:ph type="sldImg"/>
          </p:nvPr>
        </p:nvSpPr>
        <p:spPr>
          <a:xfrm>
            <a:off x="233363" y="631825"/>
            <a:ext cx="3862387" cy="2897188"/>
          </a:xfr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Refer participants to the</a:t>
            </a:r>
            <a:r>
              <a:rPr lang="en-US" baseline="0" dirty="0" smtClean="0"/>
              <a:t> </a:t>
            </a:r>
            <a:r>
              <a:rPr lang="en-US" dirty="0" smtClean="0"/>
              <a:t>rubric in the Grade 8</a:t>
            </a:r>
            <a:r>
              <a:rPr lang="en-US" baseline="0" dirty="0" smtClean="0"/>
              <a:t> Extended-response (4-Point) Sample Question Guide Set packet.</a:t>
            </a:r>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140</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xfrm>
            <a:off x="233363" y="631825"/>
            <a:ext cx="3862387" cy="2897188"/>
          </a:xfrm>
          <a:ln/>
        </p:spPr>
      </p:sp>
      <p:sp>
        <p:nvSpPr>
          <p:cNvPr id="325635" name="Notes Placeholder 2"/>
          <p:cNvSpPr>
            <a:spLocks noGrp="1"/>
          </p:cNvSpPr>
          <p:nvPr>
            <p:ph type="body" idx="1"/>
          </p:nvPr>
        </p:nvSpPr>
        <p:spPr>
          <a:noFill/>
          <a:ln/>
        </p:spPr>
        <p:txBody>
          <a:bodyPr/>
          <a:lstStyle/>
          <a:p>
            <a:r>
              <a:rPr lang="en-US" dirty="0" smtClean="0">
                <a:latin typeface="Verdana" pitchFamily="34" charset="0"/>
                <a:cs typeface="Arial" charset="0"/>
              </a:rPr>
              <a:t>Emphasize the holistic nature of the 4-point rubric. Remind the participants that they are not assigning four separate scores to each response, but one overall holistic, best-fit score. The score points are made up of all the criteria and are in the columns that go down the rubric.</a:t>
            </a:r>
          </a:p>
          <a:p>
            <a:endParaRPr lang="en-US" dirty="0" smtClean="0">
              <a:latin typeface="Verdana" pitchFamily="34" charset="0"/>
              <a:cs typeface="Arial" charset="0"/>
            </a:endParaRPr>
          </a:p>
          <a:p>
            <a:r>
              <a:rPr lang="en-US" dirty="0" smtClean="0">
                <a:latin typeface="Verdana" pitchFamily="34" charset="0"/>
                <a:cs typeface="Arial" charset="0"/>
              </a:rPr>
              <a:t>Instruct participants</a:t>
            </a:r>
            <a:r>
              <a:rPr lang="en-US" baseline="0" dirty="0" smtClean="0">
                <a:latin typeface="Verdana" pitchFamily="34" charset="0"/>
                <a:cs typeface="Arial" charset="0"/>
              </a:rPr>
              <a:t> to:</a:t>
            </a:r>
          </a:p>
          <a:p>
            <a:pPr marL="171450" indent="-171450">
              <a:buFont typeface="Arial" pitchFamily="34" charset="0"/>
              <a:buChar char="•"/>
            </a:pPr>
            <a:r>
              <a:rPr lang="en-US" baseline="0" dirty="0" smtClean="0">
                <a:latin typeface="Verdana" pitchFamily="34" charset="0"/>
                <a:cs typeface="Arial" charset="0"/>
              </a:rPr>
              <a:t>R</a:t>
            </a:r>
            <a:r>
              <a:rPr lang="en-US" dirty="0" smtClean="0">
                <a:latin typeface="Verdana" pitchFamily="34" charset="0"/>
                <a:cs typeface="Arial" charset="0"/>
              </a:rPr>
              <a:t>ead through the entire</a:t>
            </a:r>
            <a:r>
              <a:rPr lang="en-US" baseline="0" dirty="0" smtClean="0">
                <a:latin typeface="Verdana" pitchFamily="34" charset="0"/>
                <a:cs typeface="Arial" charset="0"/>
              </a:rPr>
              <a:t> rubric.</a:t>
            </a:r>
          </a:p>
          <a:p>
            <a:pPr marL="171450" indent="-171450">
              <a:buFont typeface="Arial" pitchFamily="34" charset="0"/>
              <a:buChar char="•"/>
            </a:pPr>
            <a:r>
              <a:rPr lang="en-US" baseline="0" dirty="0" smtClean="0">
                <a:latin typeface="Verdana" pitchFamily="34" charset="0"/>
                <a:cs typeface="Arial" charset="0"/>
              </a:rPr>
              <a:t>Using a highlighter or pen, mark the changing descriptors as they move through the score points for each criterion.</a:t>
            </a:r>
            <a:endParaRPr lang="en-US" dirty="0" smtClean="0">
              <a:latin typeface="Verdana" pitchFamily="34" charset="0"/>
              <a:cs typeface="Arial" charset="0"/>
            </a:endParaRPr>
          </a:p>
          <a:p>
            <a:endParaRPr lang="en-US" dirty="0" smtClean="0">
              <a:latin typeface="Verdana" pitchFamily="34" charset="0"/>
              <a:cs typeface="Arial" charset="0"/>
            </a:endParaRPr>
          </a:p>
          <a:p>
            <a:r>
              <a:rPr lang="en-US" dirty="0" smtClean="0">
                <a:latin typeface="Verdana" pitchFamily="34" charset="0"/>
                <a:cs typeface="Arial" charset="0"/>
              </a:rPr>
              <a:t>Allow 2 minutes</a:t>
            </a:r>
            <a:r>
              <a:rPr lang="en-US" baseline="0" dirty="0" smtClean="0">
                <a:latin typeface="Verdana" pitchFamily="34" charset="0"/>
                <a:cs typeface="Arial" charset="0"/>
              </a:rPr>
              <a:t> for the activity.</a:t>
            </a:r>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325636" name="Slide Number Placeholder 3"/>
          <p:cNvSpPr>
            <a:spLocks noGrp="1"/>
          </p:cNvSpPr>
          <p:nvPr>
            <p:ph type="sldNum" sz="quarter" idx="5"/>
          </p:nvPr>
        </p:nvSpPr>
        <p:spPr>
          <a:noFill/>
        </p:spPr>
        <p:txBody>
          <a:bodyPr/>
          <a:lstStyle/>
          <a:p>
            <a:pPr defTabSz="892175"/>
            <a:fld id="{23FB2D7D-27A5-437C-BDAE-CE4037B69300}" type="slidenum">
              <a:rPr lang="en-GB" smtClean="0"/>
              <a:pPr defTabSz="892175"/>
              <a:t>141</a:t>
            </a:fld>
            <a:endParaRPr lang="en-GB"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xfrm>
            <a:off x="233363" y="631825"/>
            <a:ext cx="3862387" cy="2897188"/>
          </a:xfrm>
          <a:ln/>
        </p:spPr>
      </p:sp>
      <p:sp>
        <p:nvSpPr>
          <p:cNvPr id="32153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effectLst/>
                <a:latin typeface="Verdana" pitchFamily="-1" charset="0"/>
                <a:ea typeface="Arial" pitchFamily="-1" charset="0"/>
                <a:cs typeface="Arial" pitchFamily="-1" charset="0"/>
              </a:rPr>
              <a:t>Briefly point out the changing descriptor for each bullet at each score point.</a:t>
            </a:r>
          </a:p>
          <a:p>
            <a:endParaRPr lang="en-US" sz="1200" kern="120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p:txBody>
      </p:sp>
      <p:sp>
        <p:nvSpPr>
          <p:cNvPr id="321540" name="Slide Number Placeholder 3"/>
          <p:cNvSpPr>
            <a:spLocks noGrp="1"/>
          </p:cNvSpPr>
          <p:nvPr>
            <p:ph type="sldNum" sz="quarter" idx="5"/>
          </p:nvPr>
        </p:nvSpPr>
        <p:spPr>
          <a:noFill/>
        </p:spPr>
        <p:txBody>
          <a:bodyPr/>
          <a:lstStyle/>
          <a:p>
            <a:pPr defTabSz="892175"/>
            <a:fld id="{89A9A21C-81B4-4C1A-8BFA-5746DF7F8021}" type="slidenum">
              <a:rPr lang="en-GB" smtClean="0"/>
              <a:pPr defTabSz="892175"/>
              <a:t>142</a:t>
            </a:fld>
            <a:endParaRPr lang="en-GB"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xfrm>
            <a:off x="233363" y="631825"/>
            <a:ext cx="3862387" cy="2897188"/>
          </a:xfrm>
          <a:ln/>
        </p:spPr>
      </p:sp>
      <p:sp>
        <p:nvSpPr>
          <p:cNvPr id="32256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Briefly point out the changing descriptor for each bullet at each score point.</a:t>
            </a:r>
          </a:p>
          <a:p>
            <a:endParaRPr lang="en-US" dirty="0" smtClean="0">
              <a:latin typeface="Verdana" pitchFamily="34" charset="0"/>
              <a:cs typeface="Arial" charset="0"/>
            </a:endParaRPr>
          </a:p>
        </p:txBody>
      </p:sp>
      <p:sp>
        <p:nvSpPr>
          <p:cNvPr id="322564" name="Slide Number Placeholder 3"/>
          <p:cNvSpPr>
            <a:spLocks noGrp="1"/>
          </p:cNvSpPr>
          <p:nvPr>
            <p:ph type="sldNum" sz="quarter" idx="5"/>
          </p:nvPr>
        </p:nvSpPr>
        <p:spPr>
          <a:noFill/>
        </p:spPr>
        <p:txBody>
          <a:bodyPr/>
          <a:lstStyle/>
          <a:p>
            <a:pPr defTabSz="892175"/>
            <a:fld id="{3CFC993F-5554-4395-B3F3-F267ACC81A2F}" type="slidenum">
              <a:rPr lang="en-GB" smtClean="0"/>
              <a:pPr defTabSz="892175"/>
              <a:t>143</a:t>
            </a:fld>
            <a:endParaRPr lang="en-GB"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233363" y="631825"/>
            <a:ext cx="3862387" cy="2897188"/>
          </a:xfrm>
          <a:ln/>
        </p:spPr>
      </p:sp>
      <p:sp>
        <p:nvSpPr>
          <p:cNvPr id="32358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Briefly point out the changing descriptor for each bullet at each score point.</a:t>
            </a:r>
          </a:p>
          <a:p>
            <a:endParaRPr lang="en-US" dirty="0" smtClean="0">
              <a:latin typeface="Verdana" pitchFamily="34" charset="0"/>
              <a:cs typeface="Arial" charset="0"/>
            </a:endParaRPr>
          </a:p>
        </p:txBody>
      </p:sp>
      <p:sp>
        <p:nvSpPr>
          <p:cNvPr id="323588" name="Slide Number Placeholder 3"/>
          <p:cNvSpPr>
            <a:spLocks noGrp="1"/>
          </p:cNvSpPr>
          <p:nvPr>
            <p:ph type="sldNum" sz="quarter" idx="5"/>
          </p:nvPr>
        </p:nvSpPr>
        <p:spPr>
          <a:noFill/>
        </p:spPr>
        <p:txBody>
          <a:bodyPr/>
          <a:lstStyle/>
          <a:p>
            <a:pPr defTabSz="892175"/>
            <a:fld id="{64C3E295-F17B-4A0C-ABB0-0AE5360C72C9}" type="slidenum">
              <a:rPr lang="en-GB" smtClean="0"/>
              <a:pPr defTabSz="892175"/>
              <a:t>144</a:t>
            </a:fld>
            <a:endParaRPr lang="en-GB"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xfrm>
            <a:off x="233363" y="631825"/>
            <a:ext cx="3862387" cy="2897188"/>
          </a:xfrm>
          <a:ln/>
        </p:spPr>
      </p:sp>
      <p:sp>
        <p:nvSpPr>
          <p:cNvPr id="324611" name="Notes Placeholder 2"/>
          <p:cNvSpPr>
            <a:spLocks noGrp="1"/>
          </p:cNvSpPr>
          <p:nvPr>
            <p:ph type="body" idx="1"/>
          </p:nvPr>
        </p:nvSpPr>
        <p:spPr>
          <a:noFill/>
          <a:ln/>
        </p:spPr>
        <p:txBody>
          <a:bodyPr/>
          <a:lstStyle/>
          <a:p>
            <a:r>
              <a:rPr lang="en-US" dirty="0" smtClean="0">
                <a:latin typeface="Verdana" pitchFamily="34" charset="0"/>
                <a:cs typeface="Arial" charset="0"/>
              </a:rPr>
              <a:t>Briefly point out the changing descriptor for each bullet at each score point.</a:t>
            </a:r>
          </a:p>
          <a:p>
            <a:endParaRPr lang="en-US" dirty="0" smtClean="0">
              <a:latin typeface="Verdana" pitchFamily="34" charset="0"/>
              <a:cs typeface="Arial" charset="0"/>
            </a:endParaRPr>
          </a:p>
          <a:p>
            <a:r>
              <a:rPr lang="en-US" dirty="0" smtClean="0">
                <a:latin typeface="Verdana" pitchFamily="34" charset="0"/>
                <a:cs typeface="Arial" charset="0"/>
              </a:rPr>
              <a:t>Be sure to cover the bullets at the bottom of the rubric.</a:t>
            </a:r>
          </a:p>
          <a:p>
            <a:endParaRPr lang="en-US" dirty="0" smtClean="0">
              <a:latin typeface="Verdana" pitchFamily="34" charset="0"/>
              <a:cs typeface="Arial" charset="0"/>
            </a:endParaRPr>
          </a:p>
          <a:p>
            <a:r>
              <a:rPr lang="en-US" b="1" dirty="0" smtClean="0">
                <a:latin typeface="Verdana" pitchFamily="34" charset="0"/>
                <a:cs typeface="Arial" charset="0"/>
              </a:rPr>
              <a:t>Note: Very rarely will a response meet every bullet point for any specific score point and one bullet point does not a score point make. Participants need to find what the best-fit score for each response.</a:t>
            </a:r>
          </a:p>
          <a:p>
            <a:endParaRPr lang="en-US" dirty="0" smtClean="0">
              <a:latin typeface="Verdana"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cs typeface="Arial" charset="0"/>
              </a:rPr>
              <a:t>Encourage participants to remove the</a:t>
            </a:r>
            <a:r>
              <a:rPr lang="en-US" baseline="0" dirty="0" smtClean="0">
                <a:latin typeface="Verdana" pitchFamily="34" charset="0"/>
                <a:cs typeface="Arial" charset="0"/>
              </a:rPr>
              <a:t> rubric from the packet in order to be able to refer to it reviewing the grade 8, 4-point student responses.</a:t>
            </a:r>
            <a:endParaRPr lang="en-US" dirty="0" smtClean="0">
              <a:latin typeface="Verdana" pitchFamily="34" charset="0"/>
              <a:cs typeface="Arial" charset="0"/>
            </a:endParaRPr>
          </a:p>
        </p:txBody>
      </p:sp>
      <p:sp>
        <p:nvSpPr>
          <p:cNvPr id="324612" name="Slide Number Placeholder 3"/>
          <p:cNvSpPr>
            <a:spLocks noGrp="1"/>
          </p:cNvSpPr>
          <p:nvPr>
            <p:ph type="sldNum" sz="quarter" idx="5"/>
          </p:nvPr>
        </p:nvSpPr>
        <p:spPr>
          <a:noFill/>
        </p:spPr>
        <p:txBody>
          <a:bodyPr/>
          <a:lstStyle/>
          <a:p>
            <a:pPr defTabSz="892175"/>
            <a:fld id="{6514DC5F-D886-4559-A256-CFF31A8E423A}" type="slidenum">
              <a:rPr lang="en-GB" smtClean="0"/>
              <a:pPr defTabSz="892175"/>
              <a:t>145</a:t>
            </a:fld>
            <a:endParaRPr lang="en-GB"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xfrm>
            <a:off x="233363" y="631825"/>
            <a:ext cx="3862387" cy="2897188"/>
          </a:xfrm>
          <a:ln/>
        </p:spPr>
      </p:sp>
      <p:sp>
        <p:nvSpPr>
          <p:cNvPr id="318467"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Ask participants if the grades 6-8, 4-point rubric is clear.</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Ask participants if the holistic nature of the rubric – and how to use it reading down the columns for each score point – is clear.</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b="1" dirty="0" smtClean="0">
                <a:latin typeface="Verdana" pitchFamily="34" charset="0"/>
                <a:cs typeface="Arial" charset="0"/>
              </a:rPr>
              <a:t>Remind participants that the rubric tells us what a response at each score point looks, but the guide papers show us what the responses look like at each score point. Scorers need to reference their guide papers while scoring.</a:t>
            </a:r>
          </a:p>
          <a:p>
            <a:pPr marL="161540" indent="-161540">
              <a:defRPr/>
            </a:pPr>
            <a:endParaRPr lang="en-US" dirty="0" smtClean="0">
              <a:latin typeface="Verdana" pitchFamily="34" charset="0"/>
              <a:cs typeface="Arial" charset="0"/>
            </a:endParaRPr>
          </a:p>
        </p:txBody>
      </p:sp>
      <p:sp>
        <p:nvSpPr>
          <p:cNvPr id="326660" name="Slide Number Placeholder 3"/>
          <p:cNvSpPr>
            <a:spLocks noGrp="1"/>
          </p:cNvSpPr>
          <p:nvPr>
            <p:ph type="sldNum" sz="quarter" idx="5"/>
          </p:nvPr>
        </p:nvSpPr>
        <p:spPr>
          <a:noFill/>
        </p:spPr>
        <p:txBody>
          <a:bodyPr/>
          <a:lstStyle/>
          <a:p>
            <a:pPr defTabSz="892175"/>
            <a:fld id="{42E9ACEA-4F86-4BB3-92BF-CE0BA3093269}" type="slidenum">
              <a:rPr lang="en-GB" smtClean="0"/>
              <a:pPr defTabSz="892175"/>
              <a:t>146</a:t>
            </a:fld>
            <a:endParaRPr lang="en-GB"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xfrm>
            <a:off x="233363" y="631825"/>
            <a:ext cx="3862387" cy="2897188"/>
          </a:xfrm>
          <a:ln/>
        </p:spPr>
      </p:sp>
      <p:sp>
        <p:nvSpPr>
          <p:cNvPr id="32768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Grade 8 Extended-response (4-point) Sample Guide Set in their packet.</a:t>
            </a:r>
            <a:endParaRPr lang="en-US" sz="1200" kern="1200" dirty="0">
              <a:solidFill>
                <a:schemeClr val="tx1"/>
              </a:solidFill>
              <a:effectLst/>
              <a:latin typeface="Verdana" pitchFamily="-1" charset="0"/>
              <a:ea typeface="Arial" pitchFamily="-1" charset="0"/>
              <a:cs typeface="Arial" pitchFamily="-1" charset="0"/>
            </a:endParaRPr>
          </a:p>
        </p:txBody>
      </p:sp>
      <p:sp>
        <p:nvSpPr>
          <p:cNvPr id="327684" name="Slide Number Placeholder 3"/>
          <p:cNvSpPr>
            <a:spLocks noGrp="1"/>
          </p:cNvSpPr>
          <p:nvPr>
            <p:ph type="sldNum" sz="quarter" idx="5"/>
          </p:nvPr>
        </p:nvSpPr>
        <p:spPr>
          <a:noFill/>
        </p:spPr>
        <p:txBody>
          <a:bodyPr/>
          <a:lstStyle/>
          <a:p>
            <a:pPr defTabSz="892175"/>
            <a:fld id="{CC545772-380F-471F-9DB2-6EF5556EE9ED}" type="slidenum">
              <a:rPr lang="en-GB" smtClean="0"/>
              <a:pPr defTabSz="892175"/>
              <a:t>147</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xfrm>
            <a:off x="233363" y="631825"/>
            <a:ext cx="3862387" cy="2897188"/>
          </a:xfrm>
          <a:ln/>
        </p:spPr>
      </p:sp>
      <p:sp>
        <p:nvSpPr>
          <p:cNvPr id="32870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passage in their Grade 8 Extended-response</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(4-point) Sample Guide Set.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Instruct participants to take 10 minutes to read the passage to themselves.</a:t>
            </a:r>
          </a:p>
          <a:p>
            <a:endParaRPr lang="en-US" dirty="0" smtClean="0">
              <a:latin typeface="Verdana" pitchFamily="34" charset="0"/>
              <a:cs typeface="Arial" charset="0"/>
            </a:endParaRPr>
          </a:p>
          <a:p>
            <a:r>
              <a:rPr lang="en-US" b="1" dirty="0" smtClean="0">
                <a:latin typeface="Verdana" pitchFamily="34" charset="0"/>
                <a:cs typeface="Arial" charset="0"/>
              </a:rPr>
              <a:t>Note that there are two, paired passages for the grade 8, 4-point question. </a:t>
            </a:r>
            <a:endParaRPr lang="en-US" dirty="0" smtClean="0">
              <a:latin typeface="Verdana" pitchFamily="34" charset="0"/>
              <a:cs typeface="Arial" charset="0"/>
            </a:endParaRPr>
          </a:p>
        </p:txBody>
      </p:sp>
      <p:sp>
        <p:nvSpPr>
          <p:cNvPr id="328708" name="Slide Number Placeholder 3"/>
          <p:cNvSpPr>
            <a:spLocks noGrp="1"/>
          </p:cNvSpPr>
          <p:nvPr>
            <p:ph type="sldNum" sz="quarter" idx="5"/>
          </p:nvPr>
        </p:nvSpPr>
        <p:spPr>
          <a:noFill/>
        </p:spPr>
        <p:txBody>
          <a:bodyPr/>
          <a:lstStyle/>
          <a:p>
            <a:pPr defTabSz="892175"/>
            <a:fld id="{B98CF4D0-BBEA-468A-9169-708D2F2D2405}" type="slidenum">
              <a:rPr lang="en-GB" smtClean="0"/>
              <a:pPr defTabSz="892175"/>
              <a:t>148</a:t>
            </a:fld>
            <a:endParaRPr lang="en-GB"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xfrm>
            <a:off x="233363" y="631825"/>
            <a:ext cx="3862387" cy="2897188"/>
          </a:xfrm>
          <a:ln/>
        </p:spPr>
      </p:sp>
      <p:sp>
        <p:nvSpPr>
          <p:cNvPr id="32973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29732" name="Slide Number Placeholder 3"/>
          <p:cNvSpPr>
            <a:spLocks noGrp="1"/>
          </p:cNvSpPr>
          <p:nvPr>
            <p:ph type="sldNum" sz="quarter" idx="5"/>
          </p:nvPr>
        </p:nvSpPr>
        <p:spPr>
          <a:noFill/>
        </p:spPr>
        <p:txBody>
          <a:bodyPr/>
          <a:lstStyle/>
          <a:p>
            <a:pPr defTabSz="892175"/>
            <a:fld id="{2071CACE-32A7-47FE-9631-282161577B91}" type="slidenum">
              <a:rPr lang="en-GB" smtClean="0"/>
              <a:pPr defTabSz="892175"/>
              <a:t>149</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233363" y="631825"/>
            <a:ext cx="3862387" cy="2897188"/>
          </a:xfrm>
          <a:ln/>
        </p:spPr>
      </p:sp>
      <p:sp>
        <p:nvSpPr>
          <p:cNvPr id="201731" name="Notes Placeholder 2"/>
          <p:cNvSpPr>
            <a:spLocks noGrp="1"/>
          </p:cNvSpPr>
          <p:nvPr>
            <p:ph type="body" idx="1"/>
          </p:nvPr>
        </p:nvSpPr>
        <p:spPr>
          <a:noFill/>
          <a:ln/>
        </p:spPr>
        <p:txBody>
          <a:bodyPr/>
          <a:lstStyle/>
          <a:p>
            <a:r>
              <a:rPr lang="en-US" b="1" dirty="0" smtClean="0">
                <a:latin typeface="Verdana" pitchFamily="34" charset="0"/>
                <a:ea typeface="Verdana" pitchFamily="34" charset="0"/>
                <a:cs typeface="Verdana" pitchFamily="34" charset="0"/>
              </a:rPr>
              <a:t>Scoring a state test is quite different from grading classroom papers</a:t>
            </a:r>
            <a:r>
              <a:rPr lang="en-US" dirty="0" smtClean="0">
                <a:latin typeface="Verdana" pitchFamily="34" charset="0"/>
                <a:ea typeface="Verdana" pitchFamily="34" charset="0"/>
                <a:cs typeface="Verdana" pitchFamily="34" charset="0"/>
              </a:rPr>
              <a:t> – When grading one purpose is to provide feedback on areas that need improvement so a student can work on those areas. The purpose of scoring is to assess a student’s work at a specific point in time. This is why it is important to weigh and balance what a student does well</a:t>
            </a:r>
            <a:r>
              <a:rPr lang="en-US" dirty="0" smtClean="0">
                <a:solidFill>
                  <a:srgbClr val="FF0000"/>
                </a:solidFill>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with areas for improvement to find the best-fit score for a response.</a:t>
            </a: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There is no single correct answer to the test questions</a:t>
            </a:r>
            <a:r>
              <a:rPr lang="en-US" dirty="0" smtClean="0">
                <a:latin typeface="Verdana" pitchFamily="34" charset="0"/>
                <a:ea typeface="Verdana" pitchFamily="34" charset="0"/>
                <a:cs typeface="Verdana" pitchFamily="34" charset="0"/>
              </a:rPr>
              <a:t> – The new test questions ask students to make inferences/claims (draw conclusions) based on reading passages and to support their inferences/claims with details from the text. There are multiple ways to respond to these questions that are valid, text-based inferences (e.g., passages may have more than one theme or main idea).</a:t>
            </a:r>
          </a:p>
          <a:p>
            <a:endParaRPr lang="en-US"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Students come to the test without knowledge of the passages or prompts</a:t>
            </a:r>
            <a:r>
              <a:rPr lang="en-US" dirty="0" smtClean="0">
                <a:latin typeface="Verdana" pitchFamily="34" charset="0"/>
                <a:ea typeface="Verdana" pitchFamily="34" charset="0"/>
                <a:cs typeface="Verdana" pitchFamily="34" charset="0"/>
              </a:rPr>
              <a:t> – This is on-demand writing, which is quite different from writing compositions for a class, where students may have time to plan, edit, and revise their work.</a:t>
            </a:r>
          </a:p>
          <a:p>
            <a:endParaRPr lang="en-US" dirty="0" smtClean="0">
              <a:latin typeface="Verdana" pitchFamily="34" charset="0"/>
              <a:ea typeface="Verdana" pitchFamily="34" charset="0"/>
              <a:cs typeface="Verdana" pitchFamily="34" charset="0"/>
            </a:endParaRPr>
          </a:p>
        </p:txBody>
      </p:sp>
      <p:sp>
        <p:nvSpPr>
          <p:cNvPr id="201732" name="Slide Number Placeholder 3"/>
          <p:cNvSpPr>
            <a:spLocks noGrp="1"/>
          </p:cNvSpPr>
          <p:nvPr>
            <p:ph type="sldNum" sz="quarter" idx="5"/>
          </p:nvPr>
        </p:nvSpPr>
        <p:spPr>
          <a:noFill/>
        </p:spPr>
        <p:txBody>
          <a:bodyPr/>
          <a:lstStyle/>
          <a:p>
            <a:pPr defTabSz="892175"/>
            <a:fld id="{1C242CFE-8DED-452F-912C-997DF6E3C92B}" type="slidenum">
              <a:rPr lang="en-GB" smtClean="0"/>
              <a:pPr defTabSz="892175"/>
              <a:t>15</a:t>
            </a:fld>
            <a:endParaRPr lang="en-GB"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xfrm>
            <a:off x="233363" y="631825"/>
            <a:ext cx="3862387" cy="2897188"/>
          </a:xfrm>
          <a:ln/>
        </p:spPr>
      </p:sp>
      <p:sp>
        <p:nvSpPr>
          <p:cNvPr id="330755"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30756" name="Slide Number Placeholder 3"/>
          <p:cNvSpPr>
            <a:spLocks noGrp="1"/>
          </p:cNvSpPr>
          <p:nvPr>
            <p:ph type="sldNum" sz="quarter" idx="5"/>
          </p:nvPr>
        </p:nvSpPr>
        <p:spPr>
          <a:noFill/>
        </p:spPr>
        <p:txBody>
          <a:bodyPr/>
          <a:lstStyle/>
          <a:p>
            <a:pPr defTabSz="892175"/>
            <a:fld id="{02F8E424-AA7D-4E94-9FD6-1EEC29564CDC}" type="slidenum">
              <a:rPr lang="en-GB" smtClean="0"/>
              <a:pPr defTabSz="892175"/>
              <a:t>150</a:t>
            </a:fld>
            <a:endParaRPr lang="en-GB"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xfrm>
            <a:off x="233363" y="631825"/>
            <a:ext cx="3862387" cy="2897188"/>
          </a:xfrm>
          <a:ln/>
        </p:spPr>
      </p:sp>
      <p:sp>
        <p:nvSpPr>
          <p:cNvPr id="331779"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31780" name="Slide Number Placeholder 3"/>
          <p:cNvSpPr>
            <a:spLocks noGrp="1"/>
          </p:cNvSpPr>
          <p:nvPr>
            <p:ph type="sldNum" sz="quarter" idx="5"/>
          </p:nvPr>
        </p:nvSpPr>
        <p:spPr>
          <a:noFill/>
        </p:spPr>
        <p:txBody>
          <a:bodyPr/>
          <a:lstStyle/>
          <a:p>
            <a:pPr defTabSz="892175"/>
            <a:fld id="{1E3B9FD8-EEE2-4A55-A307-A6E88708E7A3}" type="slidenum">
              <a:rPr lang="en-GB" smtClean="0"/>
              <a:pPr defTabSz="892175"/>
              <a:t>151</a:t>
            </a:fld>
            <a:endParaRPr lang="en-GB"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xfrm>
            <a:off x="233363" y="631825"/>
            <a:ext cx="3862387" cy="2897188"/>
          </a:xfrm>
          <a:ln/>
        </p:spPr>
      </p:sp>
      <p:sp>
        <p:nvSpPr>
          <p:cNvPr id="332803"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32804" name="Slide Number Placeholder 3"/>
          <p:cNvSpPr>
            <a:spLocks noGrp="1"/>
          </p:cNvSpPr>
          <p:nvPr>
            <p:ph type="sldNum" sz="quarter" idx="5"/>
          </p:nvPr>
        </p:nvSpPr>
        <p:spPr>
          <a:noFill/>
        </p:spPr>
        <p:txBody>
          <a:bodyPr/>
          <a:lstStyle/>
          <a:p>
            <a:pPr defTabSz="892175"/>
            <a:fld id="{0FA5979C-0DC5-459E-853C-AA25308F843C}" type="slidenum">
              <a:rPr lang="en-GB" smtClean="0"/>
              <a:pPr defTabSz="892175"/>
              <a:t>152</a:t>
            </a:fld>
            <a:endParaRPr lang="en-GB"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xfrm>
            <a:off x="233363" y="631825"/>
            <a:ext cx="3862387" cy="2897188"/>
          </a:xfrm>
          <a:ln/>
        </p:spPr>
      </p:sp>
      <p:sp>
        <p:nvSpPr>
          <p:cNvPr id="333827"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33828" name="Slide Number Placeholder 3"/>
          <p:cNvSpPr>
            <a:spLocks noGrp="1"/>
          </p:cNvSpPr>
          <p:nvPr>
            <p:ph type="sldNum" sz="quarter" idx="5"/>
          </p:nvPr>
        </p:nvSpPr>
        <p:spPr>
          <a:noFill/>
        </p:spPr>
        <p:txBody>
          <a:bodyPr/>
          <a:lstStyle/>
          <a:p>
            <a:pPr defTabSz="892175"/>
            <a:fld id="{D79E5550-19B6-4290-8AE5-0435E6341FD0}" type="slidenum">
              <a:rPr lang="en-GB" smtClean="0"/>
              <a:pPr defTabSz="892175"/>
              <a:t>153</a:t>
            </a:fld>
            <a:endParaRPr lang="en-GB"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xfrm>
            <a:off x="233363" y="631825"/>
            <a:ext cx="3862387" cy="2897188"/>
          </a:xfrm>
          <a:ln/>
        </p:spPr>
      </p:sp>
      <p:sp>
        <p:nvSpPr>
          <p:cNvPr id="33485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34852" name="Slide Number Placeholder 3"/>
          <p:cNvSpPr>
            <a:spLocks noGrp="1"/>
          </p:cNvSpPr>
          <p:nvPr>
            <p:ph type="sldNum" sz="quarter" idx="5"/>
          </p:nvPr>
        </p:nvSpPr>
        <p:spPr>
          <a:noFill/>
        </p:spPr>
        <p:txBody>
          <a:bodyPr/>
          <a:lstStyle/>
          <a:p>
            <a:pPr defTabSz="892175"/>
            <a:fld id="{0487D7BC-749E-4CED-8239-CB187B3A68F6}" type="slidenum">
              <a:rPr lang="en-GB" smtClean="0"/>
              <a:pPr defTabSz="892175"/>
              <a:t>154</a:t>
            </a:fld>
            <a:endParaRPr lang="en-GB"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xfrm>
            <a:off x="233363" y="631825"/>
            <a:ext cx="3862387" cy="2897188"/>
          </a:xfrm>
          <a:ln/>
        </p:spPr>
      </p:sp>
      <p:sp>
        <p:nvSpPr>
          <p:cNvPr id="327683"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question in the Grade 8 Extended-response (4-point) Sample Guide Set.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Introduce the question to the participants by stating the grade level and reading the question out loud to the group.</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Give the participants a few minutes (4-5 minutes) to write some notes about how a </a:t>
            </a:r>
            <a:r>
              <a:rPr lang="en-US" sz="1200" kern="1200" dirty="0" smtClean="0">
                <a:solidFill>
                  <a:schemeClr val="tx1"/>
                </a:solidFill>
                <a:effectLst/>
                <a:latin typeface="Verdana" pitchFamily="-1" charset="0"/>
                <a:ea typeface="Arial" pitchFamily="-1" charset="0"/>
                <a:cs typeface="Arial" pitchFamily="-1" charset="0"/>
              </a:rPr>
              <a:t>8</a:t>
            </a:r>
            <a:r>
              <a:rPr lang="en-US" sz="1200" kern="1200" baseline="30000" dirty="0" smtClean="0">
                <a:solidFill>
                  <a:schemeClr val="tx1"/>
                </a:solidFill>
                <a:effectLst/>
                <a:latin typeface="Verdana" pitchFamily="-1" charset="0"/>
                <a:ea typeface="Arial" pitchFamily="-1" charset="0"/>
                <a:cs typeface="Arial" pitchFamily="-1" charset="0"/>
              </a:rPr>
              <a:t>th</a:t>
            </a:r>
            <a:r>
              <a:rPr lang="en-US" sz="1200" kern="120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grade student would/might respond to the question.  </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Have participants share their answers with their neighbors.</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Ask one or two participants to share how they would answer the question.</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Ask if any participants have any other answers – share several if participants have other answers.</a:t>
            </a:r>
          </a:p>
          <a:p>
            <a:r>
              <a:rPr lang="en-US" sz="1200" kern="1200" dirty="0" smtClean="0">
                <a:solidFill>
                  <a:schemeClr val="tx1"/>
                </a:solidFill>
                <a:effectLst/>
                <a:latin typeface="Verdana" pitchFamily="-1" charset="0"/>
                <a:ea typeface="Arial" pitchFamily="-1" charset="0"/>
                <a:cs typeface="Arial" pitchFamily="-1" charset="0"/>
              </a:rPr>
              <a:t> </a:t>
            </a:r>
          </a:p>
          <a:p>
            <a:pPr marL="161540" indent="-161540">
              <a:defRPr/>
            </a:pPr>
            <a:endParaRPr lang="en-US" dirty="0" smtClean="0">
              <a:latin typeface="Verdana" pitchFamily="34" charset="0"/>
              <a:cs typeface="Arial" charset="0"/>
            </a:endParaRPr>
          </a:p>
        </p:txBody>
      </p:sp>
      <p:sp>
        <p:nvSpPr>
          <p:cNvPr id="335876" name="Slide Number Placeholder 3"/>
          <p:cNvSpPr>
            <a:spLocks noGrp="1"/>
          </p:cNvSpPr>
          <p:nvPr>
            <p:ph type="sldNum" sz="quarter" idx="5"/>
          </p:nvPr>
        </p:nvSpPr>
        <p:spPr>
          <a:noFill/>
        </p:spPr>
        <p:txBody>
          <a:bodyPr/>
          <a:lstStyle/>
          <a:p>
            <a:pPr defTabSz="892175"/>
            <a:fld id="{55C1A572-AB36-41CB-9B1C-C03C6A7530C2}" type="slidenum">
              <a:rPr lang="en-GB" smtClean="0"/>
              <a:pPr defTabSz="892175"/>
              <a:t>155</a:t>
            </a:fld>
            <a:endParaRPr lang="en-GB"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xfrm>
            <a:off x="233363" y="631825"/>
            <a:ext cx="3862387" cy="2897188"/>
          </a:xfrm>
          <a:ln/>
        </p:spPr>
      </p:sp>
      <p:sp>
        <p:nvSpPr>
          <p:cNvPr id="33792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1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a:p>
            <a:pPr marL="160338" indent="-160338"/>
            <a:endParaRPr lang="en-US" dirty="0" smtClean="0">
              <a:latin typeface="Verdana" pitchFamily="34" charset="0"/>
              <a:cs typeface="Arial" charset="0"/>
            </a:endParaRPr>
          </a:p>
        </p:txBody>
      </p:sp>
      <p:sp>
        <p:nvSpPr>
          <p:cNvPr id="337924" name="Slide Number Placeholder 3"/>
          <p:cNvSpPr>
            <a:spLocks noGrp="1"/>
          </p:cNvSpPr>
          <p:nvPr>
            <p:ph type="sldNum" sz="quarter" idx="5"/>
          </p:nvPr>
        </p:nvSpPr>
        <p:spPr>
          <a:noFill/>
        </p:spPr>
        <p:txBody>
          <a:bodyPr/>
          <a:lstStyle/>
          <a:p>
            <a:pPr defTabSz="892175"/>
            <a:fld id="{CB0EE1A9-E70C-4A9B-9585-35F70DCD96E5}" type="slidenum">
              <a:rPr lang="en-GB" smtClean="0"/>
              <a:pPr defTabSz="892175"/>
              <a:t>156</a:t>
            </a:fld>
            <a:endParaRPr lang="en-GB"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233363" y="631825"/>
            <a:ext cx="3862387" cy="2897188"/>
          </a:xfrm>
          <a:ln/>
        </p:spPr>
      </p:sp>
      <p:sp>
        <p:nvSpPr>
          <p:cNvPr id="338947"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38948" name="Slide Number Placeholder 3"/>
          <p:cNvSpPr>
            <a:spLocks noGrp="1"/>
          </p:cNvSpPr>
          <p:nvPr>
            <p:ph type="sldNum" sz="quarter" idx="5"/>
          </p:nvPr>
        </p:nvSpPr>
        <p:spPr>
          <a:noFill/>
        </p:spPr>
        <p:txBody>
          <a:bodyPr/>
          <a:lstStyle/>
          <a:p>
            <a:pPr defTabSz="892175"/>
            <a:fld id="{7F215990-58DA-4AEC-9B0F-C46A366941B4}" type="slidenum">
              <a:rPr lang="en-GB" smtClean="0"/>
              <a:pPr defTabSz="892175"/>
              <a:t>157</a:t>
            </a:fld>
            <a:endParaRPr lang="en-GB"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xfrm>
            <a:off x="233363" y="631825"/>
            <a:ext cx="3095625" cy="2322513"/>
          </a:xfrm>
          <a:ln/>
        </p:spPr>
      </p:sp>
      <p:sp>
        <p:nvSpPr>
          <p:cNvPr id="331779" name="Notes Placeholder 2"/>
          <p:cNvSpPr>
            <a:spLocks noGrp="1"/>
          </p:cNvSpPr>
          <p:nvPr>
            <p:ph type="body" idx="1"/>
          </p:nvPr>
        </p:nvSpPr>
        <p:spPr>
          <a:xfrm>
            <a:off x="247650" y="3076832"/>
            <a:ext cx="6459142" cy="5688796"/>
          </a:xfrm>
          <a:ln/>
          <a:extLst/>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100" kern="1200" dirty="0" smtClean="0">
                <a:solidFill>
                  <a:schemeClr val="tx1"/>
                </a:solidFill>
                <a:effectLst/>
                <a:latin typeface="Verdana" pitchFamily="34" charset="0"/>
                <a:ea typeface="Verdana" pitchFamily="34" charset="0"/>
                <a:cs typeface="Verdana" pitchFamily="34" charset="0"/>
              </a:rPr>
              <a:t> </a:t>
            </a: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score point for this</a:t>
            </a:r>
            <a:r>
              <a:rPr lang="en-US" sz="1100" baseline="0" dirty="0" smtClean="0">
                <a:latin typeface="Verdana" pitchFamily="34" charset="0"/>
                <a:ea typeface="Verdana" pitchFamily="34" charset="0"/>
                <a:cs typeface="Verdana" pitchFamily="34" charset="0"/>
              </a:rPr>
              <a:t> response is 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clearly introduces a topic in a manner that follows logically from the task and purpose </a:t>
            </a:r>
            <a:r>
              <a:rPr lang="en-US" sz="1100" i="1" dirty="0" smtClean="0">
                <a:latin typeface="Verdana" pitchFamily="34" charset="0"/>
                <a:ea typeface="Verdana" pitchFamily="34" charset="0"/>
                <a:cs typeface="Verdana" pitchFamily="34" charset="0"/>
              </a:rPr>
              <a:t>(There is a main idea that both passages share. Both passages have similarities and differences).</a:t>
            </a:r>
            <a:r>
              <a:rPr lang="en-US" sz="1100" dirty="0">
                <a:latin typeface="Verdana" pitchFamily="34" charset="0"/>
                <a:ea typeface="Verdana" pitchFamily="34" charset="0"/>
                <a:cs typeface="Verdana" pitchFamily="34" charset="0"/>
              </a:rPr>
              <a:t> </a:t>
            </a:r>
            <a:r>
              <a:rPr lang="en-US" sz="1100" dirty="0" smtClean="0">
                <a:latin typeface="Verdana" pitchFamily="34" charset="0"/>
                <a:ea typeface="Verdana" pitchFamily="34" charset="0"/>
                <a:cs typeface="Verdana" pitchFamily="34" charset="0"/>
              </a:rPr>
              <a:t>[Paragraph 1, lines 4-6]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insightful analysis of the texts </a:t>
            </a:r>
            <a:r>
              <a:rPr lang="en-US" sz="1100" i="1" dirty="0" smtClean="0">
                <a:latin typeface="Verdana" pitchFamily="34" charset="0"/>
                <a:ea typeface="Verdana" pitchFamily="34" charset="0"/>
                <a:cs typeface="Verdana" pitchFamily="34" charset="0"/>
              </a:rPr>
              <a:t>(“</a:t>
            </a:r>
            <a:r>
              <a:rPr lang="en-US" sz="1100" i="1" u="sng" dirty="0" smtClean="0">
                <a:latin typeface="Verdana" pitchFamily="34" charset="0"/>
                <a:ea typeface="Verdana" pitchFamily="34" charset="0"/>
                <a:cs typeface="Verdana" pitchFamily="34" charset="0"/>
              </a:rPr>
              <a:t>The Story of My Life</a:t>
            </a:r>
            <a:r>
              <a:rPr lang="en-US" sz="1100" i="1" dirty="0" smtClean="0">
                <a:latin typeface="Verdana" pitchFamily="34" charset="0"/>
                <a:ea typeface="Verdana" pitchFamily="34" charset="0"/>
                <a:cs typeface="Verdana" pitchFamily="34" charset="0"/>
              </a:rPr>
              <a:t>” and “</a:t>
            </a:r>
            <a:r>
              <a:rPr lang="en-US" sz="1100" i="1" u="sng" dirty="0" smtClean="0">
                <a:latin typeface="Verdana" pitchFamily="34" charset="0"/>
                <a:ea typeface="Verdana" pitchFamily="34" charset="0"/>
                <a:cs typeface="Verdana" pitchFamily="34" charset="0"/>
              </a:rPr>
              <a:t>Narrative of the Life of Frederick Douglass, an American </a:t>
            </a:r>
            <a:r>
              <a:rPr lang="en-US" sz="1100" i="1" u="sng" dirty="0" err="1" smtClean="0">
                <a:latin typeface="Verdana" pitchFamily="34" charset="0"/>
                <a:ea typeface="Verdana" pitchFamily="34" charset="0"/>
                <a:cs typeface="Verdana" pitchFamily="34" charset="0"/>
              </a:rPr>
              <a:t>Slave</a:t>
            </a:r>
            <a:r>
              <a:rPr lang="en-US" sz="1100" i="1" dirty="0" err="1" smtClean="0">
                <a:latin typeface="Verdana" pitchFamily="34" charset="0"/>
                <a:ea typeface="Verdana" pitchFamily="34" charset="0"/>
                <a:cs typeface="Verdana" pitchFamily="34" charset="0"/>
              </a:rPr>
              <a:t>”’s</a:t>
            </a:r>
            <a:r>
              <a:rPr lang="en-US" sz="1100" i="1" dirty="0" smtClean="0">
                <a:latin typeface="Verdana" pitchFamily="34" charset="0"/>
                <a:ea typeface="Verdana" pitchFamily="34" charset="0"/>
                <a:cs typeface="Verdana" pitchFamily="34" charset="0"/>
              </a:rPr>
              <a:t> main idea was that anyone can learn to read, write, or learn words in the hardest times of their lives)</a:t>
            </a:r>
            <a:r>
              <a:rPr lang="en-US" sz="1100" dirty="0" smtClean="0">
                <a:latin typeface="Verdana" pitchFamily="34" charset="0"/>
                <a:ea typeface="Verdana" pitchFamily="34" charset="0"/>
                <a:cs typeface="Verdana" pitchFamily="34" charset="0"/>
              </a:rPr>
              <a:t>. [Paragraph 2, lines 2-7]</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topic is developed with the sustained use of relevant, well-chosen evidence from the texts that is varied </a:t>
            </a:r>
            <a:r>
              <a:rPr lang="en-US" sz="1100" i="1" dirty="0" smtClean="0">
                <a:latin typeface="Verdana" pitchFamily="34" charset="0"/>
                <a:ea typeface="Verdana" pitchFamily="34" charset="0"/>
                <a:cs typeface="Verdana" pitchFamily="34" charset="0"/>
              </a:rPr>
              <a:t>(For Helen Keller, the hardest times of her life, was being both blind and deaf. That made it more difficult for her to learn how to read and write, especially if you can’t hear how they way the words or see what the work may look like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He was a slave...He had to sneak around to learn and if he got caught he was abused even more)</a:t>
            </a:r>
            <a:r>
              <a:rPr lang="en-US" sz="1100" dirty="0" smtClean="0">
                <a:latin typeface="Verdana" pitchFamily="34" charset="0"/>
                <a:ea typeface="Verdana" pitchFamily="34" charset="0"/>
                <a:cs typeface="Verdana" pitchFamily="34" charset="0"/>
              </a:rPr>
              <a:t>. [Pg. 1 paragraph 2, line 7, pg. 2, line 3 and lines 5-10]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Clear organization is exhibited by the skillful use of appropriate and varied transitions </a:t>
            </a:r>
            <a:r>
              <a:rPr lang="en-US" sz="1100" i="1" dirty="0" smtClean="0">
                <a:latin typeface="Verdana" pitchFamily="34" charset="0"/>
                <a:ea typeface="Verdana" pitchFamily="34" charset="0"/>
                <a:cs typeface="Verdana" pitchFamily="34" charset="0"/>
              </a:rPr>
              <a:t>(In both passages, That made it...especially if, It was also hard, One is being...while the other is being)</a:t>
            </a:r>
            <a:r>
              <a:rPr lang="en-US" sz="1100" dirty="0" smtClean="0">
                <a:latin typeface="Verdana" pitchFamily="34" charset="0"/>
                <a:ea typeface="Verdana" pitchFamily="34" charset="0"/>
                <a:cs typeface="Verdana" pitchFamily="34" charset="0"/>
              </a:rPr>
              <a:t>. [Throughout]</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response maintains a formal style, using grade-appropriate and domain-specific vocabulary </a:t>
            </a:r>
            <a:r>
              <a:rPr lang="en-US" sz="1100" i="1" dirty="0" smtClean="0">
                <a:latin typeface="Verdana" pitchFamily="34" charset="0"/>
                <a:ea typeface="Verdana" pitchFamily="34" charset="0"/>
                <a:cs typeface="Verdana" pitchFamily="34" charset="0"/>
              </a:rPr>
              <a:t>(the hardest times of their lives, abused, encouraged to learn, hard to accomplish)</a:t>
            </a:r>
            <a:r>
              <a:rPr lang="en-US" sz="1100" dirty="0" smtClean="0">
                <a:latin typeface="Verdana" pitchFamily="34" charset="0"/>
                <a:ea typeface="Verdana" pitchFamily="34" charset="0"/>
                <a:cs typeface="Verdana" pitchFamily="34" charset="0"/>
              </a:rPr>
              <a:t>. </a:t>
            </a:r>
            <a:r>
              <a:rPr lang="en-US" sz="1100" dirty="0">
                <a:latin typeface="Verdana" pitchFamily="34" charset="0"/>
                <a:ea typeface="Verdana" pitchFamily="34" charset="0"/>
                <a:cs typeface="Verdana" pitchFamily="34" charset="0"/>
              </a:rPr>
              <a:t>[Throughout]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concluding statement follows clearly from the topic and information presented </a:t>
            </a:r>
            <a:r>
              <a:rPr lang="en-US" sz="1100" i="1" dirty="0" smtClean="0">
                <a:latin typeface="Verdana" pitchFamily="34" charset="0"/>
                <a:ea typeface="Verdana" pitchFamily="34" charset="0"/>
                <a:cs typeface="Verdana" pitchFamily="34" charset="0"/>
              </a:rPr>
              <a:t>(Both narrators faced hard times and wanted to learn)</a:t>
            </a:r>
            <a:r>
              <a:rPr lang="en-US" sz="1100" dirty="0" smtClean="0">
                <a:latin typeface="Verdana" pitchFamily="34" charset="0"/>
                <a:ea typeface="Verdana" pitchFamily="34" charset="0"/>
                <a:cs typeface="Verdana"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few errors.</a:t>
            </a:r>
          </a:p>
          <a:p>
            <a:pPr>
              <a:buFont typeface="Arial" pitchFamily="34" charset="0"/>
              <a:buNone/>
              <a:defRPr/>
            </a:pPr>
            <a:endParaRPr lang="en-US" sz="1100" dirty="0" smtClean="0">
              <a:latin typeface="Verdana" pitchFamily="34" charset="0"/>
              <a:ea typeface="Verdana" pitchFamily="34" charset="0"/>
              <a:cs typeface="Verdana" pitchFamily="34" charset="0"/>
            </a:endParaRPr>
          </a:p>
          <a:p>
            <a:pPr marL="161540" indent="-161540">
              <a:defRPr/>
            </a:pPr>
            <a:endParaRPr lang="en-US" sz="1100" dirty="0" smtClean="0">
              <a:latin typeface="Verdana" pitchFamily="34" charset="0"/>
              <a:ea typeface="Verdana" pitchFamily="34" charset="0"/>
              <a:cs typeface="Verdana" pitchFamily="34" charset="0"/>
            </a:endParaRPr>
          </a:p>
        </p:txBody>
      </p:sp>
      <p:sp>
        <p:nvSpPr>
          <p:cNvPr id="339972" name="Slide Number Placeholder 3"/>
          <p:cNvSpPr>
            <a:spLocks noGrp="1"/>
          </p:cNvSpPr>
          <p:nvPr>
            <p:ph type="sldNum" sz="quarter" idx="5"/>
          </p:nvPr>
        </p:nvSpPr>
        <p:spPr>
          <a:noFill/>
        </p:spPr>
        <p:txBody>
          <a:bodyPr/>
          <a:lstStyle/>
          <a:p>
            <a:pPr defTabSz="892175"/>
            <a:fld id="{D7C97F7A-BE4A-4169-9C18-D851F4113B0A}" type="slidenum">
              <a:rPr lang="en-GB" smtClean="0"/>
              <a:pPr defTabSz="892175"/>
              <a:t>158</a:t>
            </a:fld>
            <a:endParaRPr lang="en-GB"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xfrm>
            <a:off x="233363" y="631825"/>
            <a:ext cx="3862387" cy="2897188"/>
          </a:xfrm>
          <a:ln/>
        </p:spPr>
      </p:sp>
      <p:sp>
        <p:nvSpPr>
          <p:cNvPr id="34099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2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40996" name="Slide Number Placeholder 3"/>
          <p:cNvSpPr>
            <a:spLocks noGrp="1"/>
          </p:cNvSpPr>
          <p:nvPr>
            <p:ph type="sldNum" sz="quarter" idx="5"/>
          </p:nvPr>
        </p:nvSpPr>
        <p:spPr>
          <a:noFill/>
        </p:spPr>
        <p:txBody>
          <a:bodyPr/>
          <a:lstStyle/>
          <a:p>
            <a:pPr defTabSz="892175"/>
            <a:fld id="{67A8BB50-C9E5-4FFB-A55E-54395705308C}" type="slidenum">
              <a:rPr lang="en-GB" smtClean="0"/>
              <a:pPr defTabSz="892175"/>
              <a:t>159</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b="1" dirty="0" smtClean="0"/>
              <a:t>Reader Bias</a:t>
            </a:r>
            <a:r>
              <a:rPr lang="en-US" b="1" baseline="0" dirty="0" smtClean="0"/>
              <a:t> - </a:t>
            </a:r>
            <a:r>
              <a:rPr lang="en-US" sz="1200" kern="1200" dirty="0" smtClean="0">
                <a:solidFill>
                  <a:schemeClr val="tx1"/>
                </a:solidFill>
                <a:latin typeface="Verdana" pitchFamily="-1" charset="0"/>
                <a:ea typeface="Arial" pitchFamily="-1" charset="0"/>
                <a:cs typeface="Arial" pitchFamily="-1" charset="0"/>
              </a:rPr>
              <a:t>Reader Bias refers to personal factors that may affect a reader’s perception of a student response, but have no basis in the rubric. The next few slides</a:t>
            </a:r>
            <a:r>
              <a:rPr lang="en-US" sz="1200" kern="1200" baseline="0" dirty="0" smtClean="0">
                <a:solidFill>
                  <a:schemeClr val="tx1"/>
                </a:solidFill>
                <a:latin typeface="Verdana" pitchFamily="-1" charset="0"/>
                <a:ea typeface="Arial" pitchFamily="-1" charset="0"/>
                <a:cs typeface="Arial" pitchFamily="-1" charset="0"/>
              </a:rPr>
              <a:t> cover some</a:t>
            </a:r>
            <a:r>
              <a:rPr lang="en-US" sz="1200" kern="1200" dirty="0" smtClean="0">
                <a:solidFill>
                  <a:schemeClr val="tx1"/>
                </a:solidFill>
                <a:latin typeface="Verdana" pitchFamily="-1" charset="0"/>
                <a:ea typeface="Arial" pitchFamily="-1" charset="0"/>
                <a:cs typeface="Arial" pitchFamily="-1" charset="0"/>
              </a:rPr>
              <a:t> factors that affect some readers but must not be allowed to have an impact on scoring.</a:t>
            </a:r>
            <a:endParaRPr lang="en-US" dirty="0" smtClean="0"/>
          </a:p>
          <a:p>
            <a:endParaRPr lang="en-US" dirty="0" smtClean="0"/>
          </a:p>
          <a:p>
            <a:r>
              <a:rPr lang="en-US" dirty="0" smtClean="0"/>
              <a:t>Review each scoring</a:t>
            </a:r>
            <a:r>
              <a:rPr lang="en-US" baseline="0" dirty="0" smtClean="0"/>
              <a:t> bias.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16</a:t>
            </a:fld>
            <a:endParaRPr lang="en-GB" dirty="0"/>
          </a:p>
        </p:txBody>
      </p:sp>
    </p:spTree>
    <p:extLst>
      <p:ext uri="{BB962C8B-B14F-4D97-AF65-F5344CB8AC3E}">
        <p14:creationId xmlns="" xmlns:p14="http://schemas.microsoft.com/office/powerpoint/2010/main" val="202774136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xfrm>
            <a:off x="233363" y="631825"/>
            <a:ext cx="3862387" cy="2897188"/>
          </a:xfrm>
          <a:ln/>
        </p:spPr>
      </p:sp>
      <p:sp>
        <p:nvSpPr>
          <p:cNvPr id="342019"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42020" name="Slide Number Placeholder 3"/>
          <p:cNvSpPr>
            <a:spLocks noGrp="1"/>
          </p:cNvSpPr>
          <p:nvPr>
            <p:ph type="sldNum" sz="quarter" idx="5"/>
          </p:nvPr>
        </p:nvSpPr>
        <p:spPr>
          <a:noFill/>
        </p:spPr>
        <p:txBody>
          <a:bodyPr/>
          <a:lstStyle/>
          <a:p>
            <a:pPr defTabSz="892175"/>
            <a:fld id="{44566583-45B3-495F-AC35-1AD1DED8E9BF}" type="slidenum">
              <a:rPr lang="en-GB" smtClean="0"/>
              <a:pPr defTabSz="892175"/>
              <a:t>160</a:t>
            </a:fld>
            <a:endParaRPr lang="en-GB"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xfrm>
            <a:off x="233363" y="631825"/>
            <a:ext cx="3095625" cy="2322513"/>
          </a:xfrm>
          <a:ln/>
        </p:spPr>
      </p:sp>
      <p:sp>
        <p:nvSpPr>
          <p:cNvPr id="334851" name="Notes Placeholder 2"/>
          <p:cNvSpPr>
            <a:spLocks noGrp="1"/>
          </p:cNvSpPr>
          <p:nvPr>
            <p:ph type="body" idx="1"/>
          </p:nvPr>
        </p:nvSpPr>
        <p:spPr>
          <a:xfrm>
            <a:off x="247650" y="3039762"/>
            <a:ext cx="6459142" cy="5574013"/>
          </a:xfrm>
          <a:ln/>
          <a:extLst/>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100" kern="1200" dirty="0" smtClean="0">
                <a:solidFill>
                  <a:schemeClr val="tx1"/>
                </a:solidFill>
                <a:effectLst/>
                <a:latin typeface="Verdana" pitchFamily="34" charset="0"/>
                <a:ea typeface="Verdana" pitchFamily="34" charset="0"/>
                <a:cs typeface="Verdana" pitchFamily="34" charset="0"/>
              </a:rPr>
              <a:t> </a:t>
            </a: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score point for this response is 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clearly introduces a topic in a manner that follows logically from the task and purpose </a:t>
            </a:r>
            <a:r>
              <a:rPr lang="en-US" sz="1100" i="1" dirty="0" smtClean="0">
                <a:latin typeface="Verdana" pitchFamily="34" charset="0"/>
                <a:ea typeface="Verdana" pitchFamily="34" charset="0"/>
                <a:cs typeface="Verdana" pitchFamily="34" charset="0"/>
              </a:rPr>
              <a:t>(The common idea the stories share is that education is important). </a:t>
            </a:r>
            <a:r>
              <a:rPr lang="en-US" sz="1100" dirty="0" smtClean="0">
                <a:latin typeface="Verdana" pitchFamily="34" charset="0"/>
                <a:ea typeface="Verdana" pitchFamily="34" charset="0"/>
                <a:cs typeface="Verdana" pitchFamily="34" charset="0"/>
              </a:rPr>
              <a:t>[1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paragraph, last sentence]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topic is developed with the sustained use of relevant, well-chosen evidence from the texts that is varied </a:t>
            </a:r>
            <a:r>
              <a:rPr lang="en-US" sz="1100" i="1" dirty="0" smtClean="0">
                <a:latin typeface="Verdana" pitchFamily="34" charset="0"/>
                <a:ea typeface="Verdana" pitchFamily="34" charset="0"/>
                <a:cs typeface="Verdana" pitchFamily="34" charset="0"/>
              </a:rPr>
              <a:t>(Helen Keller learns words from her teacher by the words being traced in her arms and hands; Douglass learns to read at first by his mistress, then by the hungry children on Philpot street; Fredrick Douglass was taught by many different people while Helen Keller was taught by one teacher)</a:t>
            </a:r>
            <a:r>
              <a:rPr lang="en-US" sz="1100" dirty="0" smtClean="0">
                <a:latin typeface="Verdana" pitchFamily="34" charset="0"/>
                <a:ea typeface="Verdana" pitchFamily="34" charset="0"/>
                <a:cs typeface="Verdana" pitchFamily="34" charset="0"/>
              </a:rPr>
              <a:t>.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pg., paragraph 2, lines 1-4, paragraph 2, 3</a:t>
            </a:r>
            <a:r>
              <a:rPr lang="en-US" sz="1100" baseline="30000" dirty="0" smtClean="0">
                <a:latin typeface="Verdana" pitchFamily="34" charset="0"/>
                <a:ea typeface="Verdana" pitchFamily="34" charset="0"/>
                <a:cs typeface="Verdana" pitchFamily="34" charset="0"/>
              </a:rPr>
              <a:t>rd</a:t>
            </a:r>
            <a:r>
              <a:rPr lang="en-US" sz="1100" dirty="0" smtClean="0">
                <a:latin typeface="Verdana" pitchFamily="34" charset="0"/>
                <a:ea typeface="Verdana" pitchFamily="34" charset="0"/>
                <a:cs typeface="Verdana" pitchFamily="34" charset="0"/>
              </a:rPr>
              <a:t> line from the bottom to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line, 2</a:t>
            </a:r>
            <a:r>
              <a:rPr lang="en-US" sz="1100" baseline="30000" dirty="0" smtClean="0">
                <a:latin typeface="Verdana" pitchFamily="34" charset="0"/>
                <a:ea typeface="Verdana" pitchFamily="34" charset="0"/>
                <a:cs typeface="Verdana" pitchFamily="34" charset="0"/>
              </a:rPr>
              <a:t>nd</a:t>
            </a:r>
            <a:r>
              <a:rPr lang="en-US" sz="1100" dirty="0" smtClean="0">
                <a:latin typeface="Verdana" pitchFamily="34" charset="0"/>
                <a:ea typeface="Verdana" pitchFamily="34" charset="0"/>
                <a:cs typeface="Verdana" pitchFamily="34" charset="0"/>
              </a:rPr>
              <a:t> page, and 2</a:t>
            </a:r>
            <a:r>
              <a:rPr lang="en-US" sz="1100" baseline="30000" dirty="0" smtClean="0">
                <a:latin typeface="Verdana" pitchFamily="34" charset="0"/>
                <a:ea typeface="Verdana" pitchFamily="34" charset="0"/>
                <a:cs typeface="Verdana" pitchFamily="34" charset="0"/>
              </a:rPr>
              <a:t>nd</a:t>
            </a:r>
            <a:r>
              <a:rPr lang="en-US" sz="1100" dirty="0" smtClean="0">
                <a:latin typeface="Verdana" pitchFamily="34" charset="0"/>
                <a:ea typeface="Verdana" pitchFamily="34" charset="0"/>
                <a:cs typeface="Verdana" pitchFamily="34" charset="0"/>
              </a:rPr>
              <a:t> pg. lines 9-11]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Clear organization is exhibited by the skillful use of appropriate transitions </a:t>
            </a:r>
            <a:r>
              <a:rPr lang="en-US" sz="1100" i="1" dirty="0" smtClean="0">
                <a:latin typeface="Verdana" pitchFamily="34" charset="0"/>
                <a:ea typeface="Verdana" pitchFamily="34" charset="0"/>
                <a:cs typeface="Verdana" pitchFamily="34" charset="0"/>
              </a:rPr>
              <a:t>(In the story, In the book, The similarities, The differences were, and, while, The reason)</a:t>
            </a:r>
            <a:r>
              <a:rPr lang="en-US" sz="1100" dirty="0" smtClean="0">
                <a:latin typeface="Verdana" pitchFamily="34" charset="0"/>
                <a:ea typeface="Verdana" pitchFamily="34" charset="0"/>
                <a:cs typeface="Verdana" pitchFamily="34" charset="0"/>
              </a:rPr>
              <a:t> to create a unified whole. [Throughout]</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response maintains a formal style, using grade-appropriate and domain-specific vocabulary </a:t>
            </a:r>
            <a:r>
              <a:rPr lang="en-US" sz="1100" i="1" dirty="0" smtClean="0">
                <a:latin typeface="Verdana" pitchFamily="34" charset="0"/>
                <a:ea typeface="Verdana" pitchFamily="34" charset="0"/>
                <a:cs typeface="Verdana" pitchFamily="34" charset="0"/>
              </a:rPr>
              <a:t>(had a brief time, gave her a whole different perspective, two great examples of this)</a:t>
            </a:r>
            <a:r>
              <a:rPr lang="en-US" sz="1100" dirty="0" smtClean="0">
                <a:latin typeface="Verdana" pitchFamily="34" charset="0"/>
                <a:ea typeface="Verdana" pitchFamily="34" charset="0"/>
                <a:cs typeface="Verdana" pitchFamily="34" charset="0"/>
              </a:rPr>
              <a:t>. </a:t>
            </a:r>
            <a:r>
              <a:rPr lang="en-US" sz="1100" dirty="0">
                <a:latin typeface="Verdana" pitchFamily="34" charset="0"/>
                <a:ea typeface="Verdana" pitchFamily="34" charset="0"/>
                <a:cs typeface="Verdana" pitchFamily="34" charset="0"/>
              </a:rPr>
              <a:t>[Throughout</a:t>
            </a:r>
            <a:r>
              <a:rPr lang="en-US" sz="1100" dirty="0" smtClean="0">
                <a:latin typeface="Verdana" pitchFamily="34" charset="0"/>
                <a:ea typeface="Verdana" pitchFamily="34" charset="0"/>
                <a:cs typeface="Verdana" pitchFamily="34" charset="0"/>
              </a:rPr>
              <a: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concluding statement follows clearly from the topic and information presented </a:t>
            </a:r>
            <a:r>
              <a:rPr lang="en-US" sz="1100" i="1" dirty="0" smtClean="0">
                <a:latin typeface="Verdana" pitchFamily="34" charset="0"/>
                <a:ea typeface="Verdana" pitchFamily="34" charset="0"/>
                <a:cs typeface="Verdana" pitchFamily="34" charset="0"/>
              </a:rPr>
              <a:t>(Education is important to everyone)</a:t>
            </a:r>
            <a:r>
              <a:rPr lang="en-US" sz="1100" dirty="0" smtClean="0">
                <a:latin typeface="Verdana" pitchFamily="34" charset="0"/>
                <a:ea typeface="Verdana" pitchFamily="34" charset="0"/>
                <a:cs typeface="Verdana" pitchFamily="34" charset="0"/>
              </a:rPr>
              <a:t>. [Last paragraph,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few errors.</a:t>
            </a:r>
          </a:p>
          <a:p>
            <a:pPr marL="171450" indent="-171450">
              <a:buFont typeface="Arial" pitchFamily="34" charset="0"/>
              <a:buChar char="•"/>
              <a:defRPr/>
            </a:pPr>
            <a:endParaRPr lang="en-US" sz="1100" dirty="0" smtClean="0">
              <a:latin typeface="Verdana" pitchFamily="34" charset="0"/>
              <a:ea typeface="Verdana" pitchFamily="34" charset="0"/>
              <a:cs typeface="Verdana" pitchFamily="34" charset="0"/>
            </a:endParaRPr>
          </a:p>
          <a:p>
            <a:pPr marL="161540" indent="-161540">
              <a:defRPr/>
            </a:pPr>
            <a:endParaRPr lang="en-US" sz="1100" dirty="0" smtClean="0">
              <a:latin typeface="Verdana" pitchFamily="34" charset="0"/>
              <a:ea typeface="Verdana" pitchFamily="34" charset="0"/>
              <a:cs typeface="Verdana" pitchFamily="34" charset="0"/>
            </a:endParaRPr>
          </a:p>
        </p:txBody>
      </p:sp>
      <p:sp>
        <p:nvSpPr>
          <p:cNvPr id="343044" name="Slide Number Placeholder 3"/>
          <p:cNvSpPr>
            <a:spLocks noGrp="1"/>
          </p:cNvSpPr>
          <p:nvPr>
            <p:ph type="sldNum" sz="quarter" idx="5"/>
          </p:nvPr>
        </p:nvSpPr>
        <p:spPr>
          <a:noFill/>
        </p:spPr>
        <p:txBody>
          <a:bodyPr/>
          <a:lstStyle/>
          <a:p>
            <a:pPr defTabSz="892175"/>
            <a:fld id="{57B4AD72-623F-4F99-A5DE-46872434472A}" type="slidenum">
              <a:rPr lang="en-GB" smtClean="0"/>
              <a:pPr defTabSz="892175"/>
              <a:t>161</a:t>
            </a:fld>
            <a:endParaRPr lang="en-GB"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xfrm>
            <a:off x="233363" y="631825"/>
            <a:ext cx="3862387" cy="2897188"/>
          </a:xfrm>
          <a:ln/>
        </p:spPr>
      </p:sp>
      <p:sp>
        <p:nvSpPr>
          <p:cNvPr id="34406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3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44068" name="Slide Number Placeholder 3"/>
          <p:cNvSpPr>
            <a:spLocks noGrp="1"/>
          </p:cNvSpPr>
          <p:nvPr>
            <p:ph type="sldNum" sz="quarter" idx="5"/>
          </p:nvPr>
        </p:nvSpPr>
        <p:spPr>
          <a:noFill/>
        </p:spPr>
        <p:txBody>
          <a:bodyPr/>
          <a:lstStyle/>
          <a:p>
            <a:pPr defTabSz="892175"/>
            <a:fld id="{53F65492-DD64-4CB1-BA57-59DBDFA92F67}" type="slidenum">
              <a:rPr lang="en-GB" smtClean="0"/>
              <a:pPr defTabSz="892175"/>
              <a:t>162</a:t>
            </a:fld>
            <a:endParaRPr lang="en-GB"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xfrm>
            <a:off x="233363" y="631825"/>
            <a:ext cx="3862387" cy="2897188"/>
          </a:xfrm>
          <a:ln/>
        </p:spPr>
      </p:sp>
      <p:sp>
        <p:nvSpPr>
          <p:cNvPr id="34509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45092" name="Slide Number Placeholder 3"/>
          <p:cNvSpPr>
            <a:spLocks noGrp="1"/>
          </p:cNvSpPr>
          <p:nvPr>
            <p:ph type="sldNum" sz="quarter" idx="5"/>
          </p:nvPr>
        </p:nvSpPr>
        <p:spPr>
          <a:noFill/>
        </p:spPr>
        <p:txBody>
          <a:bodyPr/>
          <a:lstStyle/>
          <a:p>
            <a:pPr defTabSz="892175"/>
            <a:fld id="{BA0D8BBD-E983-4715-B52D-75798B1297A3}" type="slidenum">
              <a:rPr lang="en-GB" smtClean="0"/>
              <a:pPr defTabSz="892175"/>
              <a:t>163</a:t>
            </a:fld>
            <a:endParaRPr lang="en-GB"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xfrm>
            <a:off x="233363" y="631825"/>
            <a:ext cx="3095625" cy="2322513"/>
          </a:xfrm>
          <a:ln/>
        </p:spPr>
      </p:sp>
      <p:sp>
        <p:nvSpPr>
          <p:cNvPr id="337923" name="Notes Placeholder 2"/>
          <p:cNvSpPr>
            <a:spLocks noGrp="1"/>
          </p:cNvSpPr>
          <p:nvPr>
            <p:ph type="body" idx="1"/>
          </p:nvPr>
        </p:nvSpPr>
        <p:spPr>
          <a:xfrm>
            <a:off x="247650" y="2990335"/>
            <a:ext cx="6459142" cy="6059072"/>
          </a:xfrm>
          <a:ln/>
          <a:extLst/>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100" dirty="0">
              <a:latin typeface="Verdana" pitchFamily="34" charset="0"/>
              <a:ea typeface="Verdana" pitchFamily="34" charset="0"/>
              <a:cs typeface="Verdana" pitchFamily="34" charset="0"/>
            </a:endParaRP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score point</a:t>
            </a:r>
            <a:r>
              <a:rPr lang="en-US" sz="1100" baseline="0" dirty="0" smtClean="0">
                <a:latin typeface="Verdana" pitchFamily="34" charset="0"/>
                <a:ea typeface="Verdana" pitchFamily="34" charset="0"/>
                <a:cs typeface="Verdana" pitchFamily="34" charset="0"/>
              </a:rPr>
              <a: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clearly introduces a topic in a manner that follows from the task and purpose </a:t>
            </a:r>
            <a:r>
              <a:rPr lang="en-US" sz="1100" i="1" dirty="0" smtClean="0">
                <a:latin typeface="Verdana" pitchFamily="34" charset="0"/>
                <a:ea typeface="Verdana" pitchFamily="34" charset="0"/>
                <a:cs typeface="Verdana" pitchFamily="34" charset="0"/>
              </a:rPr>
              <a:t>(In “The Story of My Life” Helen Keller is a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In the story “Narrative of the Life of Frederick Douglass, and American Slave” he is a slave)</a:t>
            </a:r>
            <a:r>
              <a:rPr lang="en-US" sz="1100" dirty="0" smtClean="0">
                <a:latin typeface="Verdana" pitchFamily="34" charset="0"/>
                <a:ea typeface="Verdana" pitchFamily="34" charset="0"/>
                <a:cs typeface="Verdana" pitchFamily="34" charset="0"/>
              </a:rPr>
              <a:t>.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paragraph,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sentence, 2</a:t>
            </a:r>
            <a:r>
              <a:rPr lang="en-US" sz="1100" baseline="30000" dirty="0" smtClean="0">
                <a:latin typeface="Verdana" pitchFamily="34" charset="0"/>
                <a:ea typeface="Verdana" pitchFamily="34" charset="0"/>
                <a:cs typeface="Verdana" pitchFamily="34" charset="0"/>
              </a:rPr>
              <a:t>nd</a:t>
            </a:r>
            <a:r>
              <a:rPr lang="en-US" sz="1100" dirty="0" smtClean="0">
                <a:latin typeface="Verdana" pitchFamily="34" charset="0"/>
                <a:ea typeface="Verdana" pitchFamily="34" charset="0"/>
                <a:cs typeface="Verdana" pitchFamily="34" charset="0"/>
              </a:rPr>
              <a:t> paragraph,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demonstrates grade-appropriate analysis of the texts </a:t>
            </a:r>
            <a:r>
              <a:rPr lang="en-US" sz="1100" i="1" dirty="0" smtClean="0">
                <a:latin typeface="Verdana" pitchFamily="34" charset="0"/>
                <a:ea typeface="Verdana" pitchFamily="34" charset="0"/>
                <a:cs typeface="Verdana" pitchFamily="34" charset="0"/>
              </a:rPr>
              <a:t>(These two stories are similar because they are </a:t>
            </a:r>
            <a:r>
              <a:rPr lang="en-US" sz="1100" i="1" dirty="0" err="1" smtClean="0">
                <a:latin typeface="Verdana" pitchFamily="34" charset="0"/>
                <a:ea typeface="Verdana" pitchFamily="34" charset="0"/>
                <a:cs typeface="Verdana" pitchFamily="34" charset="0"/>
              </a:rPr>
              <a:t>invaulved</a:t>
            </a:r>
            <a:r>
              <a:rPr lang="en-US" sz="1100" i="1" dirty="0" smtClean="0">
                <a:latin typeface="Verdana" pitchFamily="34" charset="0"/>
                <a:ea typeface="Verdana" pitchFamily="34" charset="0"/>
                <a:cs typeface="Verdana" pitchFamily="34" charset="0"/>
              </a:rPr>
              <a:t> with to very different people faced with the similar problem)</a:t>
            </a:r>
            <a:r>
              <a:rPr lang="en-US" sz="1100" dirty="0" smtClean="0">
                <a:latin typeface="Verdana" pitchFamily="34" charset="0"/>
                <a:ea typeface="Verdana" pitchFamily="34" charset="0"/>
                <a:cs typeface="Verdana" pitchFamily="34" charset="0"/>
              </a:rPr>
              <a:t>. [3</a:t>
            </a:r>
            <a:r>
              <a:rPr lang="en-US" sz="1100" baseline="30000" dirty="0" smtClean="0">
                <a:latin typeface="Verdana" pitchFamily="34" charset="0"/>
                <a:ea typeface="Verdana" pitchFamily="34" charset="0"/>
                <a:cs typeface="Verdana" pitchFamily="34" charset="0"/>
              </a:rPr>
              <a:t>rd</a:t>
            </a:r>
            <a:r>
              <a:rPr lang="en-US" sz="1100" dirty="0" smtClean="0">
                <a:latin typeface="Verdana" pitchFamily="34" charset="0"/>
                <a:ea typeface="Verdana" pitchFamily="34" charset="0"/>
                <a:cs typeface="Verdana" pitchFamily="34" charset="0"/>
              </a:rPr>
              <a:t> paragraph,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topic is developed with relevant details from the texts </a:t>
            </a:r>
            <a:r>
              <a:rPr lang="en-US" sz="1100" i="1" dirty="0" smtClean="0">
                <a:latin typeface="Verdana" pitchFamily="34" charset="0"/>
                <a:ea typeface="Verdana" pitchFamily="34" charset="0"/>
                <a:cs typeface="Verdana" pitchFamily="34" charset="0"/>
              </a:rPr>
              <a:t>(a blind and deaf little girl is being taught certain words and does not yet understand them...and is just moving her hands in a monkey like fashion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she started something she could never go back on...to teach the slave how to read and right but first started withe alphabet)</a:t>
            </a:r>
            <a:r>
              <a:rPr lang="en-US" sz="1100" dirty="0" smtClean="0">
                <a:latin typeface="Verdana" pitchFamily="34" charset="0"/>
                <a:ea typeface="Verdana" pitchFamily="34" charset="0"/>
                <a:cs typeface="Verdana" pitchFamily="34" charset="0"/>
              </a:rPr>
              <a:t>.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paragraph, lines 1-6, and pg. 2, lines 3-6]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use of relevant evidence is sustained, with some lack of variety </a:t>
            </a:r>
            <a:r>
              <a:rPr lang="en-US" sz="1100" i="1" dirty="0" smtClean="0">
                <a:latin typeface="Verdana" pitchFamily="34" charset="0"/>
                <a:ea typeface="Verdana" pitchFamily="34" charset="0"/>
                <a:cs typeface="Verdana" pitchFamily="34" charset="0"/>
              </a:rPr>
              <a:t>(Helen Keller a small little girl that is blind and deaf. Fredrick Douglas a grown African-American man. The both face a problem the can not read nor write)</a:t>
            </a:r>
            <a:r>
              <a:rPr lang="en-US" sz="1100" dirty="0" smtClean="0">
                <a:latin typeface="Verdana" pitchFamily="34" charset="0"/>
                <a:ea typeface="Verdana" pitchFamily="34" charset="0"/>
                <a:cs typeface="Verdana" pitchFamily="34" charset="0"/>
              </a:rPr>
              <a:t>. [3</a:t>
            </a:r>
            <a:r>
              <a:rPr lang="en-US" sz="1100" baseline="30000" dirty="0" smtClean="0">
                <a:latin typeface="Verdana" pitchFamily="34" charset="0"/>
                <a:ea typeface="Verdana" pitchFamily="34" charset="0"/>
                <a:cs typeface="Verdana" pitchFamily="34" charset="0"/>
              </a:rPr>
              <a:t>rd</a:t>
            </a:r>
            <a:r>
              <a:rPr lang="en-US" sz="1100" dirty="0" smtClean="0">
                <a:latin typeface="Verdana" pitchFamily="34" charset="0"/>
                <a:ea typeface="Verdana" pitchFamily="34" charset="0"/>
                <a:cs typeface="Verdana" pitchFamily="34" charset="0"/>
              </a:rPr>
              <a:t> paragraph, lines 3-6]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exhibits clear organization, with the use of appropriate transitions </a:t>
            </a:r>
            <a:r>
              <a:rPr lang="en-US" sz="1100" i="1" dirty="0" smtClean="0">
                <a:latin typeface="Verdana" pitchFamily="34" charset="0"/>
                <a:ea typeface="Verdana" pitchFamily="34" charset="0"/>
                <a:cs typeface="Verdana" pitchFamily="34" charset="0"/>
              </a:rPr>
              <a:t>(The first, Then one day, In the story, But one day, They both also)</a:t>
            </a:r>
            <a:r>
              <a:rPr lang="en-US" sz="1100" dirty="0" smtClean="0">
                <a:latin typeface="Verdana" pitchFamily="34" charset="0"/>
                <a:ea typeface="Verdana" pitchFamily="34" charset="0"/>
                <a:cs typeface="Verdana" pitchFamily="34" charset="0"/>
              </a:rPr>
              <a:t>. [Paragraph 1, line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A formal style is established by using precise language and domain-specific vocabulary </a:t>
            </a:r>
            <a:r>
              <a:rPr lang="en-US" sz="1100" i="1" dirty="0" smtClean="0">
                <a:latin typeface="Verdana" pitchFamily="34" charset="0"/>
                <a:ea typeface="Verdana" pitchFamily="34" charset="0"/>
                <a:cs typeface="Verdana" pitchFamily="34" charset="0"/>
              </a:rPr>
              <a:t>(not yet understand, face a problem)</a:t>
            </a:r>
            <a:r>
              <a:rPr lang="en-US" sz="1100" dirty="0" smtClean="0">
                <a:latin typeface="Verdana" pitchFamily="34" charset="0"/>
                <a:ea typeface="Verdana" pitchFamily="34" charset="0"/>
                <a:cs typeface="Verdana" pitchFamily="34" charset="0"/>
              </a:rPr>
              <a:t>. [Paragraph 1, line 3 and paragraph 3, line 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occasional errors </a:t>
            </a:r>
            <a:r>
              <a:rPr lang="en-US" sz="1100" i="1" dirty="0" smtClean="0">
                <a:latin typeface="Verdana" pitchFamily="34" charset="0"/>
                <a:ea typeface="Verdana" pitchFamily="34" charset="0"/>
                <a:cs typeface="Verdana" pitchFamily="34" charset="0"/>
              </a:rPr>
              <a:t>(right </a:t>
            </a:r>
            <a:r>
              <a:rPr lang="en-US" sz="1100" dirty="0" smtClean="0">
                <a:latin typeface="Verdana" pitchFamily="34" charset="0"/>
                <a:ea typeface="Verdana" pitchFamily="34" charset="0"/>
                <a:cs typeface="Verdana" pitchFamily="34" charset="0"/>
              </a:rPr>
              <a:t>for write</a:t>
            </a:r>
            <a:r>
              <a:rPr lang="en-US" sz="1100" i="1" dirty="0" smtClean="0">
                <a:latin typeface="Verdana" pitchFamily="34" charset="0"/>
                <a:ea typeface="Verdana" pitchFamily="34" charset="0"/>
                <a:cs typeface="Verdana" pitchFamily="34" charset="0"/>
              </a:rPr>
              <a:t>, withe, </a:t>
            </a:r>
            <a:r>
              <a:rPr lang="en-US" sz="1100" i="1" dirty="0" err="1" smtClean="0">
                <a:latin typeface="Verdana" pitchFamily="34" charset="0"/>
                <a:ea typeface="Verdana" pitchFamily="34" charset="0"/>
                <a:cs typeface="Verdana" pitchFamily="34" charset="0"/>
              </a:rPr>
              <a:t>invaulved</a:t>
            </a:r>
            <a:r>
              <a:rPr lang="en-US" sz="1100" i="1" dirty="0" smtClean="0">
                <a:latin typeface="Verdana" pitchFamily="34" charset="0"/>
                <a:ea typeface="Verdana" pitchFamily="34" charset="0"/>
                <a:cs typeface="Verdana" pitchFamily="34" charset="0"/>
              </a:rPr>
              <a:t>, The </a:t>
            </a:r>
            <a:r>
              <a:rPr lang="en-US" sz="1100" dirty="0" smtClean="0">
                <a:latin typeface="Verdana" pitchFamily="34" charset="0"/>
                <a:ea typeface="Verdana" pitchFamily="34" charset="0"/>
                <a:cs typeface="Verdana" pitchFamily="34" charset="0"/>
              </a:rPr>
              <a:t>for They</a:t>
            </a:r>
            <a:r>
              <a:rPr lang="en-US" sz="1100" i="1" dirty="0" smtClean="0">
                <a:latin typeface="Verdana" pitchFamily="34" charset="0"/>
                <a:ea typeface="Verdana" pitchFamily="34" charset="0"/>
                <a:cs typeface="Verdana" pitchFamily="34" charset="0"/>
              </a:rPr>
              <a:t>)</a:t>
            </a:r>
            <a:r>
              <a:rPr lang="en-US" sz="1100" dirty="0" smtClean="0">
                <a:latin typeface="Verdana" pitchFamily="34" charset="0"/>
                <a:ea typeface="Verdana" pitchFamily="34" charset="0"/>
                <a:cs typeface="Verdana" pitchFamily="34" charset="0"/>
              </a:rPr>
              <a:t> that do not hinder comprehension. [Throughout]</a:t>
            </a:r>
          </a:p>
          <a:p>
            <a:pPr marL="161540" indent="-161540">
              <a:defRPr/>
            </a:pPr>
            <a:endParaRPr lang="en-US" sz="1100" dirty="0" smtClean="0">
              <a:latin typeface="Verdana" pitchFamily="34" charset="0"/>
              <a:ea typeface="Verdana" pitchFamily="34" charset="0"/>
              <a:cs typeface="Verdana" pitchFamily="34" charset="0"/>
            </a:endParaRPr>
          </a:p>
        </p:txBody>
      </p:sp>
      <p:sp>
        <p:nvSpPr>
          <p:cNvPr id="346116" name="Slide Number Placeholder 3"/>
          <p:cNvSpPr>
            <a:spLocks noGrp="1"/>
          </p:cNvSpPr>
          <p:nvPr>
            <p:ph type="sldNum" sz="quarter" idx="5"/>
          </p:nvPr>
        </p:nvSpPr>
        <p:spPr>
          <a:noFill/>
        </p:spPr>
        <p:txBody>
          <a:bodyPr/>
          <a:lstStyle/>
          <a:p>
            <a:pPr defTabSz="892175"/>
            <a:fld id="{515EA38E-8131-465C-B6CC-19344C47F79F}" type="slidenum">
              <a:rPr lang="en-GB" smtClean="0"/>
              <a:pPr defTabSz="892175"/>
              <a:t>164</a:t>
            </a:fld>
            <a:endParaRPr lang="en-GB"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xfrm>
            <a:off x="233363" y="631825"/>
            <a:ext cx="3862387" cy="2897188"/>
          </a:xfrm>
          <a:ln/>
        </p:spPr>
      </p:sp>
      <p:sp>
        <p:nvSpPr>
          <p:cNvPr id="34713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4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47140" name="Slide Number Placeholder 3"/>
          <p:cNvSpPr>
            <a:spLocks noGrp="1"/>
          </p:cNvSpPr>
          <p:nvPr>
            <p:ph type="sldNum" sz="quarter" idx="5"/>
          </p:nvPr>
        </p:nvSpPr>
        <p:spPr>
          <a:noFill/>
        </p:spPr>
        <p:txBody>
          <a:bodyPr/>
          <a:lstStyle/>
          <a:p>
            <a:pPr defTabSz="892175"/>
            <a:fld id="{92E5BC5D-49E0-4BF9-B043-04C3C69FB49D}" type="slidenum">
              <a:rPr lang="en-GB" smtClean="0"/>
              <a:pPr defTabSz="892175"/>
              <a:t>165</a:t>
            </a:fld>
            <a:endParaRPr lang="en-GB"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xfrm>
            <a:off x="233363" y="631825"/>
            <a:ext cx="3862387" cy="2897188"/>
          </a:xfrm>
          <a:ln/>
        </p:spPr>
      </p:sp>
      <p:sp>
        <p:nvSpPr>
          <p:cNvPr id="348163"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48164" name="Slide Number Placeholder 3"/>
          <p:cNvSpPr>
            <a:spLocks noGrp="1"/>
          </p:cNvSpPr>
          <p:nvPr>
            <p:ph type="sldNum" sz="quarter" idx="5"/>
          </p:nvPr>
        </p:nvSpPr>
        <p:spPr>
          <a:noFill/>
        </p:spPr>
        <p:txBody>
          <a:bodyPr/>
          <a:lstStyle/>
          <a:p>
            <a:pPr defTabSz="892175"/>
            <a:fld id="{771497CF-F2D0-41D0-908B-A3A13A983554}" type="slidenum">
              <a:rPr lang="en-GB" smtClean="0"/>
              <a:pPr defTabSz="892175"/>
              <a:t>166</a:t>
            </a:fld>
            <a:endParaRPr lang="en-GB"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xfrm>
            <a:off x="233363" y="631825"/>
            <a:ext cx="3095625" cy="2322513"/>
          </a:xfrm>
          <a:ln/>
        </p:spPr>
      </p:sp>
      <p:sp>
        <p:nvSpPr>
          <p:cNvPr id="340995" name="Notes Placeholder 2"/>
          <p:cNvSpPr>
            <a:spLocks noGrp="1"/>
          </p:cNvSpPr>
          <p:nvPr>
            <p:ph type="body" idx="1"/>
          </p:nvPr>
        </p:nvSpPr>
        <p:spPr>
          <a:xfrm>
            <a:off x="247650" y="3064476"/>
            <a:ext cx="6459142" cy="5549299"/>
          </a:xfrm>
          <a:ln/>
          <a:extLst/>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100" kern="1200" dirty="0" smtClean="0">
                <a:solidFill>
                  <a:schemeClr val="tx1"/>
                </a:solidFill>
                <a:effectLst/>
                <a:latin typeface="Verdana" pitchFamily="34" charset="0"/>
                <a:ea typeface="Verdana" pitchFamily="34" charset="0"/>
                <a:cs typeface="Verdana" pitchFamily="34" charset="0"/>
              </a:rPr>
              <a:t> </a:t>
            </a: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pPr>
            <a:r>
              <a:rPr lang="en-US" sz="1100" kern="1200" dirty="0" smtClean="0">
                <a:solidFill>
                  <a:schemeClr val="tx1"/>
                </a:solidFill>
                <a:effectLst/>
                <a:latin typeface="Verdana" pitchFamily="34" charset="0"/>
                <a:ea typeface="Verdana" pitchFamily="34" charset="0"/>
                <a:cs typeface="Verdana" pitchFamily="34" charset="0"/>
              </a:rPr>
              <a:t>The score point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clearly introduces a topic in a manner that follows from the task and purpose </a:t>
            </a:r>
            <a:r>
              <a:rPr lang="en-US" sz="1100" i="1" dirty="0" smtClean="0">
                <a:latin typeface="Verdana" pitchFamily="34" charset="0"/>
                <a:ea typeface="Verdana" pitchFamily="34" charset="0"/>
                <a:cs typeface="Verdana" pitchFamily="34" charset="0"/>
              </a:rPr>
              <a:t>(Helen Keller, a Fredrick Douglass both overcome obstacles...they main point of these stories is that you can do anything if you try)</a:t>
            </a:r>
            <a:r>
              <a:rPr lang="en-US" sz="1100" dirty="0" smtClean="0">
                <a:latin typeface="Verdana" pitchFamily="34" charset="0"/>
                <a:ea typeface="Verdana" pitchFamily="34" charset="0"/>
                <a:cs typeface="Verdana" pitchFamily="34" charset="0"/>
              </a:rPr>
              <a:t>.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paragraph, 1</a:t>
            </a:r>
            <a:r>
              <a:rPr lang="en-US" sz="1100" baseline="30000" dirty="0" smtClean="0">
                <a:latin typeface="Verdana" pitchFamily="34" charset="0"/>
                <a:ea typeface="Verdana" pitchFamily="34" charset="0"/>
                <a:cs typeface="Verdana" pitchFamily="34" charset="0"/>
              </a:rPr>
              <a:t>st</a:t>
            </a:r>
            <a:r>
              <a:rPr lang="en-US" sz="1100" dirty="0" smtClean="0">
                <a:latin typeface="Verdana" pitchFamily="34" charset="0"/>
                <a:ea typeface="Verdana" pitchFamily="34" charset="0"/>
                <a:cs typeface="Verdana" pitchFamily="34" charset="0"/>
              </a:rPr>
              <a:t> and last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demonstrates grade-appropriate analysis of the texts </a:t>
            </a:r>
            <a:r>
              <a:rPr lang="en-US" sz="1100" i="1" dirty="0" smtClean="0">
                <a:latin typeface="Verdana" pitchFamily="34" charset="0"/>
                <a:ea typeface="Verdana" pitchFamily="34" charset="0"/>
                <a:cs typeface="Verdana" pitchFamily="34" charset="0"/>
              </a:rPr>
              <a:t>(the main idea of the passages is the same, the way they use it is different. Fredrick is easily capable of learning, and he just wants to be able to read. Helen wants to be able to identify an object without vision of hearing it)</a:t>
            </a:r>
            <a:r>
              <a:rPr lang="en-US" sz="1100" dirty="0" smtClean="0">
                <a:latin typeface="Verdana" pitchFamily="34" charset="0"/>
                <a:ea typeface="Verdana" pitchFamily="34" charset="0"/>
                <a:cs typeface="Verdana" pitchFamily="34" charset="0"/>
              </a:rPr>
              <a:t>. [Paragraph 3, lines 1-8]</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topic is developed with relevant details from the texts </a:t>
            </a:r>
            <a:r>
              <a:rPr lang="en-US" sz="1100" i="1" dirty="0" smtClean="0">
                <a:latin typeface="Verdana" pitchFamily="34" charset="0"/>
                <a:ea typeface="Verdana" pitchFamily="34" charset="0"/>
                <a:cs typeface="Verdana" pitchFamily="34" charset="0"/>
              </a:rPr>
              <a:t>(had to have the feel of the words. They had to be written on her hand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Fredrick wanted to read, but he was a slave and couldn’t. So he would run errands then go find someone to teach him to read)</a:t>
            </a:r>
            <a:r>
              <a:rPr lang="en-US" sz="1100" dirty="0" smtClean="0">
                <a:latin typeface="Verdana" pitchFamily="34" charset="0"/>
                <a:ea typeface="Verdana" pitchFamily="34" charset="0"/>
                <a:cs typeface="Verdana" pitchFamily="34" charset="0"/>
              </a:rPr>
              <a:t>. [Paragraph 2, lines 3-4 and paragraph 2, lines 6 – pg. 2, line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use of relevant evidence is sustained, with some lack of variety </a:t>
            </a:r>
            <a:r>
              <a:rPr lang="en-US" sz="1100" i="1" dirty="0" smtClean="0">
                <a:latin typeface="Verdana" pitchFamily="34" charset="0"/>
                <a:ea typeface="Verdana" pitchFamily="34" charset="0"/>
                <a:cs typeface="Verdana" pitchFamily="34" charset="0"/>
              </a:rPr>
              <a:t>(Helen wants to be able to identify an object without vision of hearing it)</a:t>
            </a:r>
            <a:r>
              <a:rPr lang="en-US" sz="1100" dirty="0" smtClean="0">
                <a:latin typeface="Verdana" pitchFamily="34" charset="0"/>
                <a:ea typeface="Verdana" pitchFamily="34" charset="0"/>
                <a:cs typeface="Verdana" pitchFamily="34" charset="0"/>
              </a:rPr>
              <a:t>. [Paragraph 3, lines 6-8]</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exhibits clear organization, with the use of appropriate transitions </a:t>
            </a:r>
            <a:r>
              <a:rPr lang="en-US" sz="1100" i="1" dirty="0" smtClean="0">
                <a:latin typeface="Verdana" pitchFamily="34" charset="0"/>
                <a:ea typeface="Verdana" pitchFamily="34" charset="0"/>
                <a:cs typeface="Verdana" pitchFamily="34" charset="0"/>
              </a:rPr>
              <a:t>(The importance, So he would, Even though, Yet)</a:t>
            </a:r>
            <a:r>
              <a:rPr lang="en-US" sz="1100" dirty="0" smtClean="0">
                <a:latin typeface="Verdana" pitchFamily="34" charset="0"/>
                <a:ea typeface="Verdana" pitchFamily="34" charset="0"/>
                <a:cs typeface="Verdana" pitchFamily="34" charset="0"/>
              </a:rPr>
              <a:t>. A formal style is established and maintained using domain-specific vocabulary </a:t>
            </a:r>
            <a:r>
              <a:rPr lang="en-US" sz="1100" i="1" dirty="0" smtClean="0">
                <a:latin typeface="Verdana" pitchFamily="34" charset="0"/>
                <a:ea typeface="Verdana" pitchFamily="34" charset="0"/>
                <a:cs typeface="Verdana" pitchFamily="34" charset="0"/>
              </a:rPr>
              <a:t>(easily capable of learning </a:t>
            </a:r>
            <a:r>
              <a:rPr lang="en-US" sz="1100" dirty="0" smtClean="0">
                <a:latin typeface="Verdana" pitchFamily="34" charset="0"/>
                <a:ea typeface="Verdana" pitchFamily="34" charset="0"/>
                <a:cs typeface="Verdana" pitchFamily="34" charset="0"/>
              </a:rPr>
              <a:t>and</a:t>
            </a:r>
            <a:r>
              <a:rPr lang="en-US" sz="1100" i="1" dirty="0" smtClean="0">
                <a:latin typeface="Verdana" pitchFamily="34" charset="0"/>
                <a:ea typeface="Verdana" pitchFamily="34" charset="0"/>
                <a:cs typeface="Verdana" pitchFamily="34" charset="0"/>
              </a:rPr>
              <a:t> identify an object without vision)</a:t>
            </a:r>
            <a:r>
              <a:rPr lang="en-US"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 </a:t>
            </a:r>
            <a:r>
              <a:rPr lang="en-US" sz="1100" dirty="0">
                <a:latin typeface="Verdana" pitchFamily="34" charset="0"/>
                <a:ea typeface="Verdana" pitchFamily="34" charset="0"/>
                <a:cs typeface="Verdana" pitchFamily="34" charset="0"/>
              </a:rPr>
              <a:t>[Paragraph 3, line 4 and paragraph 3, line 7]</a:t>
            </a:r>
            <a:endParaRPr lang="en-US" sz="1100" i="1" dirty="0" smtClean="0">
              <a:latin typeface="Verdana" pitchFamily="34" charset="0"/>
              <a:ea typeface="Verdana" pitchFamily="34" charset="0"/>
              <a:cs typeface="Verdana"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concluding statement follows from the topic and information presented </a:t>
            </a:r>
            <a:r>
              <a:rPr lang="en-US" sz="1100" i="1" dirty="0" smtClean="0">
                <a:latin typeface="Verdana" pitchFamily="34" charset="0"/>
                <a:ea typeface="Verdana" pitchFamily="34" charset="0"/>
                <a:cs typeface="Verdana" pitchFamily="34" charset="0"/>
              </a:rPr>
              <a:t>(They both want to learn something new)</a:t>
            </a:r>
            <a:r>
              <a:rPr lang="en-US" sz="1100" dirty="0" smtClean="0">
                <a:latin typeface="Verdana" pitchFamily="34" charset="0"/>
                <a:ea typeface="Verdana" pitchFamily="34" charset="0"/>
                <a:cs typeface="Verdana" pitchFamily="34" charset="0"/>
              </a:rPr>
              <a:t>. [Last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occasional errors that do not hinder comprehension.</a:t>
            </a:r>
          </a:p>
          <a:p>
            <a:pPr marL="171450" indent="-171450">
              <a:buFont typeface="Arial" pitchFamily="34" charset="0"/>
              <a:buChar char="•"/>
            </a:pPr>
            <a:endParaRPr lang="en-US" sz="1100" kern="1200" dirty="0" smtClean="0">
              <a:solidFill>
                <a:schemeClr val="tx1"/>
              </a:solidFill>
              <a:effectLst/>
              <a:latin typeface="Verdana" pitchFamily="34" charset="0"/>
              <a:ea typeface="Verdana" pitchFamily="34" charset="0"/>
              <a:cs typeface="Verdana" pitchFamily="34" charset="0"/>
            </a:endParaRPr>
          </a:p>
          <a:p>
            <a:pPr>
              <a:buFont typeface="Arial" pitchFamily="34" charset="0"/>
              <a:buNone/>
              <a:defRPr/>
            </a:pPr>
            <a:endParaRPr lang="en-US" sz="1100" dirty="0" smtClean="0">
              <a:latin typeface="Verdana" pitchFamily="34" charset="0"/>
              <a:ea typeface="Verdana" pitchFamily="34" charset="0"/>
              <a:cs typeface="Verdana" pitchFamily="34" charset="0"/>
            </a:endParaRPr>
          </a:p>
          <a:p>
            <a:pPr marL="161540" indent="-161540">
              <a:defRPr/>
            </a:pPr>
            <a:endParaRPr lang="en-US" sz="1100" dirty="0" smtClean="0">
              <a:latin typeface="Verdana" pitchFamily="34" charset="0"/>
              <a:ea typeface="Verdana" pitchFamily="34" charset="0"/>
              <a:cs typeface="Verdana" pitchFamily="34" charset="0"/>
            </a:endParaRPr>
          </a:p>
        </p:txBody>
      </p:sp>
      <p:sp>
        <p:nvSpPr>
          <p:cNvPr id="349188" name="Slide Number Placeholder 3"/>
          <p:cNvSpPr>
            <a:spLocks noGrp="1"/>
          </p:cNvSpPr>
          <p:nvPr>
            <p:ph type="sldNum" sz="quarter" idx="5"/>
          </p:nvPr>
        </p:nvSpPr>
        <p:spPr>
          <a:noFill/>
        </p:spPr>
        <p:txBody>
          <a:bodyPr/>
          <a:lstStyle/>
          <a:p>
            <a:pPr defTabSz="892175"/>
            <a:fld id="{61A66364-65E8-4EB5-B328-50794100129B}" type="slidenum">
              <a:rPr lang="en-GB" smtClean="0"/>
              <a:pPr defTabSz="892175"/>
              <a:t>167</a:t>
            </a:fld>
            <a:endParaRPr lang="en-GB"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xfrm>
            <a:off x="233363" y="631825"/>
            <a:ext cx="3862387" cy="2897188"/>
          </a:xfrm>
          <a:ln/>
        </p:spPr>
      </p:sp>
      <p:sp>
        <p:nvSpPr>
          <p:cNvPr id="35021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5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50212" name="Slide Number Placeholder 3"/>
          <p:cNvSpPr>
            <a:spLocks noGrp="1"/>
          </p:cNvSpPr>
          <p:nvPr>
            <p:ph type="sldNum" sz="quarter" idx="5"/>
          </p:nvPr>
        </p:nvSpPr>
        <p:spPr>
          <a:noFill/>
        </p:spPr>
        <p:txBody>
          <a:bodyPr/>
          <a:lstStyle/>
          <a:p>
            <a:pPr defTabSz="892175"/>
            <a:fld id="{510BAD89-6699-46A3-9564-08431295B829}" type="slidenum">
              <a:rPr lang="en-GB" smtClean="0"/>
              <a:pPr defTabSz="892175"/>
              <a:t>168</a:t>
            </a:fld>
            <a:endParaRPr lang="en-GB"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xfrm>
            <a:off x="233363" y="631825"/>
            <a:ext cx="3095625" cy="2322513"/>
          </a:xfrm>
          <a:ln/>
        </p:spPr>
      </p:sp>
      <p:sp>
        <p:nvSpPr>
          <p:cNvPr id="343043" name="Notes Placeholder 2"/>
          <p:cNvSpPr>
            <a:spLocks noGrp="1"/>
          </p:cNvSpPr>
          <p:nvPr>
            <p:ph type="body" idx="1"/>
          </p:nvPr>
        </p:nvSpPr>
        <p:spPr>
          <a:xfrm>
            <a:off x="247650" y="3011214"/>
            <a:ext cx="6459142" cy="5602561"/>
          </a:xfrm>
          <a:ln/>
          <a:extLst/>
        </p:spPr>
        <p:txBody>
          <a:bodyPr/>
          <a:lstStyle/>
          <a:p>
            <a:r>
              <a:rPr lang="en-US"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kern="1200" dirty="0" smtClean="0">
                <a:solidFill>
                  <a:schemeClr val="tx1"/>
                </a:solidFill>
                <a:effectLst/>
                <a:latin typeface="Verdana" pitchFamily="34" charset="0"/>
                <a:ea typeface="Verdana" pitchFamily="34" charset="0"/>
                <a:cs typeface="Verdana" pitchFamily="34" charset="0"/>
              </a:rPr>
              <a:t> </a:t>
            </a:r>
          </a:p>
          <a:p>
            <a:r>
              <a:rPr lang="en-US"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pPr>
            <a:r>
              <a:rPr lang="en-US" kern="1200" dirty="0" smtClean="0">
                <a:solidFill>
                  <a:schemeClr val="tx1"/>
                </a:solidFill>
                <a:effectLst/>
                <a:latin typeface="Verdana" pitchFamily="34" charset="0"/>
                <a:ea typeface="Verdana" pitchFamily="34" charset="0"/>
                <a:cs typeface="Verdana" pitchFamily="34" charset="0"/>
              </a:rPr>
              <a:t>The score point for this response</a:t>
            </a:r>
            <a:r>
              <a:rPr lang="en-US" kern="1200" baseline="0" dirty="0" smtClean="0">
                <a:solidFill>
                  <a:schemeClr val="tx1"/>
                </a:solidFill>
                <a:effectLst/>
                <a:latin typeface="Verdana" pitchFamily="34" charset="0"/>
                <a:ea typeface="Verdana" pitchFamily="34" charset="0"/>
                <a:cs typeface="Verdana" pitchFamily="34" charset="0"/>
              </a:rPr>
              <a:t> is 2.</a:t>
            </a:r>
          </a:p>
          <a:p>
            <a:pPr marL="171450" indent="-171450">
              <a:buFont typeface="Arial" pitchFamily="34" charset="0"/>
              <a:buChar char="•"/>
              <a:defRPr/>
            </a:pPr>
            <a:r>
              <a:rPr lang="en-US" dirty="0" smtClean="0">
                <a:latin typeface="Verdana" pitchFamily="34" charset="0"/>
                <a:ea typeface="Verdana" pitchFamily="34" charset="0"/>
                <a:cs typeface="Verdana" pitchFamily="34" charset="0"/>
              </a:rPr>
              <a:t>This response introduces a topic in a manner that follows generally from the task and purpose </a:t>
            </a:r>
            <a:r>
              <a:rPr lang="en-US" i="1" dirty="0" smtClean="0">
                <a:latin typeface="Verdana" pitchFamily="34" charset="0"/>
                <a:ea typeface="Verdana" pitchFamily="34" charset="0"/>
                <a:cs typeface="Verdana" pitchFamily="34" charset="0"/>
              </a:rPr>
              <a:t>(The central idea of both... is that learning is key).</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[Lines 1-3]</a:t>
            </a:r>
          </a:p>
          <a:p>
            <a:pPr marL="171450" indent="-171450">
              <a:buFont typeface="Arial" pitchFamily="34" charset="0"/>
              <a:buChar char="•"/>
              <a:defRPr/>
            </a:pPr>
            <a:r>
              <a:rPr lang="en-US" dirty="0" smtClean="0">
                <a:latin typeface="Verdana" pitchFamily="34" charset="0"/>
                <a:ea typeface="Verdana" pitchFamily="34" charset="0"/>
                <a:cs typeface="Verdana" pitchFamily="34" charset="0"/>
              </a:rPr>
              <a:t>The response demonstrates a literal comprehension of the texts </a:t>
            </a:r>
            <a:r>
              <a:rPr lang="en-US" i="1" dirty="0" smtClean="0">
                <a:latin typeface="Verdana" pitchFamily="34" charset="0"/>
                <a:ea typeface="Verdana" pitchFamily="34" charset="0"/>
                <a:cs typeface="Verdana" pitchFamily="34" charset="0"/>
              </a:rPr>
              <a:t>(I think it is </a:t>
            </a:r>
            <a:r>
              <a:rPr lang="en-US" i="1" dirty="0" err="1" smtClean="0">
                <a:latin typeface="Verdana" pitchFamily="34" charset="0"/>
                <a:ea typeface="Verdana" pitchFamily="34" charset="0"/>
                <a:cs typeface="Verdana" pitchFamily="34" charset="0"/>
              </a:rPr>
              <a:t>easiar</a:t>
            </a:r>
            <a:r>
              <a:rPr lang="en-US" i="1" dirty="0" smtClean="0">
                <a:latin typeface="Verdana" pitchFamily="34" charset="0"/>
                <a:ea typeface="Verdana" pitchFamily="34" charset="0"/>
                <a:cs typeface="Verdana" pitchFamily="34" charset="0"/>
              </a:rPr>
              <a:t> for Fredrick to learn because he can see. </a:t>
            </a:r>
            <a:r>
              <a:rPr lang="en-US" i="1" dirty="0" err="1" smtClean="0">
                <a:latin typeface="Verdana" pitchFamily="34" charset="0"/>
                <a:ea typeface="Verdana" pitchFamily="34" charset="0"/>
                <a:cs typeface="Verdana" pitchFamily="34" charset="0"/>
              </a:rPr>
              <a:t>Hellen</a:t>
            </a:r>
            <a:r>
              <a:rPr lang="en-US" i="1" dirty="0" smtClean="0">
                <a:latin typeface="Verdana" pitchFamily="34" charset="0"/>
                <a:ea typeface="Verdana" pitchFamily="34" charset="0"/>
                <a:cs typeface="Verdana" pitchFamily="34" charset="0"/>
              </a:rPr>
              <a:t> Keller cant see or hear!)</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[Lines 10-13</a:t>
            </a:r>
            <a:r>
              <a:rPr lang="en-US" dirty="0" smtClean="0">
                <a:latin typeface="Verdana" pitchFamily="34" charset="0"/>
                <a:ea typeface="Verdana" pitchFamily="34" charset="0"/>
                <a:cs typeface="Verdana" pitchFamily="34" charset="0"/>
              </a:rPr>
              <a:t>]</a:t>
            </a:r>
          </a:p>
          <a:p>
            <a:pPr marL="171450" indent="-171450">
              <a:buFont typeface="Arial" pitchFamily="34" charset="0"/>
              <a:buChar char="•"/>
              <a:defRPr/>
            </a:pPr>
            <a:r>
              <a:rPr lang="en-US" dirty="0" smtClean="0">
                <a:latin typeface="Verdana" pitchFamily="34" charset="0"/>
                <a:ea typeface="Verdana" pitchFamily="34" charset="0"/>
                <a:cs typeface="Verdana" pitchFamily="34" charset="0"/>
              </a:rPr>
              <a:t>The topic is partially developed with the use of some textual evidence </a:t>
            </a:r>
            <a:r>
              <a:rPr lang="en-US" i="1" dirty="0" smtClean="0">
                <a:latin typeface="Verdana" pitchFamily="34" charset="0"/>
                <a:ea typeface="Verdana" pitchFamily="34" charset="0"/>
                <a:cs typeface="Verdana" pitchFamily="34" charset="0"/>
              </a:rPr>
              <a:t>(she learns how to read by touching the object </a:t>
            </a:r>
            <a:r>
              <a:rPr lang="en-US" dirty="0" smtClean="0">
                <a:latin typeface="Verdana" pitchFamily="34" charset="0"/>
                <a:ea typeface="Verdana" pitchFamily="34" charset="0"/>
                <a:cs typeface="Verdana" pitchFamily="34" charset="0"/>
              </a:rPr>
              <a:t>and </a:t>
            </a:r>
            <a:r>
              <a:rPr lang="en-US" i="1" dirty="0" smtClean="0">
                <a:latin typeface="Verdana" pitchFamily="34" charset="0"/>
                <a:ea typeface="Verdana" pitchFamily="34" charset="0"/>
                <a:cs typeface="Verdana" pitchFamily="34" charset="0"/>
              </a:rPr>
              <a:t>In Fredrick </a:t>
            </a:r>
            <a:r>
              <a:rPr lang="en-US" i="1" dirty="0" err="1" smtClean="0">
                <a:latin typeface="Verdana" pitchFamily="34" charset="0"/>
                <a:ea typeface="Verdana" pitchFamily="34" charset="0"/>
                <a:cs typeface="Verdana" pitchFamily="34" charset="0"/>
              </a:rPr>
              <a:t>Douglases</a:t>
            </a:r>
            <a:r>
              <a:rPr lang="en-US" i="1" dirty="0" smtClean="0">
                <a:latin typeface="Verdana" pitchFamily="34" charset="0"/>
                <a:ea typeface="Verdana" pitchFamily="34" charset="0"/>
                <a:cs typeface="Verdana" pitchFamily="34" charset="0"/>
              </a:rPr>
              <a:t> story he knows how to read a book even though he is a slave)</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[Lines 7-10</a:t>
            </a:r>
            <a:r>
              <a:rPr lang="en-US" dirty="0" smtClean="0">
                <a:latin typeface="Verdana" pitchFamily="34" charset="0"/>
                <a:ea typeface="Verdana" pitchFamily="34" charset="0"/>
                <a:cs typeface="Verdana" pitchFamily="34" charset="0"/>
              </a:rPr>
              <a:t>]</a:t>
            </a:r>
          </a:p>
          <a:p>
            <a:pPr marL="171450" indent="-171450">
              <a:buFont typeface="Arial" pitchFamily="34" charset="0"/>
              <a:buChar char="•"/>
              <a:defRPr/>
            </a:pPr>
            <a:r>
              <a:rPr lang="en-US" dirty="0" smtClean="0">
                <a:latin typeface="Verdana" pitchFamily="34" charset="0"/>
                <a:ea typeface="Verdana" pitchFamily="34" charset="0"/>
                <a:cs typeface="Verdana" pitchFamily="34" charset="0"/>
              </a:rPr>
              <a:t>This response exhibits some attempt at organization, with inconsistent use of transitions </a:t>
            </a:r>
            <a:r>
              <a:rPr lang="en-US" i="1" dirty="0" smtClean="0">
                <a:latin typeface="Verdana" pitchFamily="34" charset="0"/>
                <a:ea typeface="Verdana" pitchFamily="34" charset="0"/>
                <a:cs typeface="Verdana" pitchFamily="34" charset="0"/>
              </a:rPr>
              <a:t>(In the story, And In, But I think, Again)</a:t>
            </a:r>
            <a:r>
              <a:rPr lang="en-US" dirty="0" smtClean="0">
                <a:latin typeface="Verdana" pitchFamily="34" charset="0"/>
                <a:ea typeface="Verdana" pitchFamily="34" charset="0"/>
                <a:cs typeface="Verdana" pitchFamily="34" charset="0"/>
              </a:rPr>
              <a:t>. </a:t>
            </a:r>
            <a:r>
              <a:rPr lang="en-US" dirty="0">
                <a:latin typeface="Verdana" pitchFamily="34" charset="0"/>
                <a:ea typeface="Verdana" pitchFamily="34" charset="0"/>
                <a:cs typeface="Verdana" pitchFamily="34" charset="0"/>
              </a:rPr>
              <a:t>[Lines 6, 8, 10, 14</a:t>
            </a:r>
            <a:r>
              <a:rPr lang="en-US" dirty="0" smtClean="0">
                <a:latin typeface="Verdana" pitchFamily="34" charset="0"/>
                <a:ea typeface="Verdana" pitchFamily="34" charset="0"/>
                <a:cs typeface="Verdana" pitchFamily="34" charset="0"/>
              </a:rPr>
              <a: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Verdana" pitchFamily="34" charset="0"/>
                <a:ea typeface="Verdana" pitchFamily="34" charset="0"/>
                <a:cs typeface="Verdana" pitchFamily="34" charset="0"/>
              </a:rPr>
              <a:t>The concluding statement follows generally from the information presented </a:t>
            </a:r>
            <a:r>
              <a:rPr lang="en-US" i="1" dirty="0" smtClean="0">
                <a:latin typeface="Verdana" pitchFamily="34" charset="0"/>
                <a:ea typeface="Verdana" pitchFamily="34" charset="0"/>
                <a:cs typeface="Verdana" pitchFamily="34" charset="0"/>
              </a:rPr>
              <a:t>(learning is key to our society)</a:t>
            </a:r>
            <a:r>
              <a:rPr lang="en-US" dirty="0" smtClean="0">
                <a:latin typeface="Verdana" pitchFamily="34" charset="0"/>
                <a:ea typeface="Verdana" pitchFamily="34" charset="0"/>
                <a:cs typeface="Verdana" pitchFamily="34" charset="0"/>
              </a:rPr>
              <a:t>. [Last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latin typeface="Verdana" pitchFamily="34" charset="0"/>
                <a:ea typeface="Verdana" pitchFamily="34" charset="0"/>
                <a:cs typeface="Verdana" pitchFamily="34" charset="0"/>
              </a:rPr>
              <a:t>The response demonstrates an emerging command of conventions, with some errors </a:t>
            </a:r>
            <a:r>
              <a:rPr lang="en-US" i="1" dirty="0" smtClean="0">
                <a:latin typeface="Verdana" pitchFamily="34" charset="0"/>
                <a:ea typeface="Verdana" pitchFamily="34" charset="0"/>
                <a:cs typeface="Verdana" pitchFamily="34" charset="0"/>
              </a:rPr>
              <a:t>(</a:t>
            </a:r>
            <a:r>
              <a:rPr lang="en-US" i="1" dirty="0" err="1" smtClean="0">
                <a:latin typeface="Verdana" pitchFamily="34" charset="0"/>
                <a:ea typeface="Verdana" pitchFamily="34" charset="0"/>
                <a:cs typeface="Verdana" pitchFamily="34" charset="0"/>
              </a:rPr>
              <a:t>knowlege</a:t>
            </a:r>
            <a:r>
              <a:rPr lang="en-US" i="1" dirty="0" smtClean="0">
                <a:latin typeface="Verdana" pitchFamily="34" charset="0"/>
                <a:ea typeface="Verdana" pitchFamily="34" charset="0"/>
                <a:cs typeface="Verdana" pitchFamily="34" charset="0"/>
              </a:rPr>
              <a:t>, </a:t>
            </a:r>
            <a:r>
              <a:rPr lang="en-US" i="1" dirty="0" err="1" smtClean="0">
                <a:latin typeface="Verdana" pitchFamily="34" charset="0"/>
                <a:ea typeface="Verdana" pitchFamily="34" charset="0"/>
                <a:cs typeface="Verdana" pitchFamily="34" charset="0"/>
              </a:rPr>
              <a:t>whats</a:t>
            </a:r>
            <a:r>
              <a:rPr lang="en-US" i="1" dirty="0" smtClean="0">
                <a:latin typeface="Verdana" pitchFamily="34" charset="0"/>
                <a:ea typeface="Verdana" pitchFamily="34" charset="0"/>
                <a:cs typeface="Verdana" pitchFamily="34" charset="0"/>
              </a:rPr>
              <a:t>, And In, </a:t>
            </a:r>
            <a:r>
              <a:rPr lang="en-US" i="1" dirty="0" err="1" smtClean="0">
                <a:latin typeface="Verdana" pitchFamily="34" charset="0"/>
                <a:ea typeface="Verdana" pitchFamily="34" charset="0"/>
                <a:cs typeface="Verdana" pitchFamily="34" charset="0"/>
              </a:rPr>
              <a:t>Douglases</a:t>
            </a:r>
            <a:r>
              <a:rPr lang="en-US" i="1" dirty="0" smtClean="0">
                <a:latin typeface="Verdana" pitchFamily="34" charset="0"/>
                <a:ea typeface="Verdana" pitchFamily="34" charset="0"/>
                <a:cs typeface="Verdana" pitchFamily="34" charset="0"/>
              </a:rPr>
              <a:t>, </a:t>
            </a:r>
            <a:r>
              <a:rPr lang="en-US" i="1" dirty="0" err="1" smtClean="0">
                <a:latin typeface="Verdana" pitchFamily="34" charset="0"/>
                <a:ea typeface="Verdana" pitchFamily="34" charset="0"/>
                <a:cs typeface="Verdana" pitchFamily="34" charset="0"/>
              </a:rPr>
              <a:t>easiar</a:t>
            </a:r>
            <a:r>
              <a:rPr lang="en-US" i="1" dirty="0" smtClean="0">
                <a:latin typeface="Verdana" pitchFamily="34" charset="0"/>
                <a:ea typeface="Verdana" pitchFamily="34" charset="0"/>
                <a:cs typeface="Verdana" pitchFamily="34" charset="0"/>
              </a:rPr>
              <a:t>, cant, </a:t>
            </a:r>
            <a:r>
              <a:rPr lang="en-US" i="1" dirty="0" err="1" smtClean="0">
                <a:latin typeface="Verdana" pitchFamily="34" charset="0"/>
                <a:ea typeface="Verdana" pitchFamily="34" charset="0"/>
                <a:cs typeface="Verdana" pitchFamily="34" charset="0"/>
              </a:rPr>
              <a:t>extremly</a:t>
            </a:r>
            <a:r>
              <a:rPr lang="en-US" i="1" dirty="0" smtClean="0">
                <a:latin typeface="Verdana" pitchFamily="34" charset="0"/>
                <a:ea typeface="Verdana" pitchFamily="34" charset="0"/>
                <a:cs typeface="Verdana" pitchFamily="34" charset="0"/>
              </a:rPr>
              <a:t>)</a:t>
            </a:r>
            <a:r>
              <a:rPr lang="en-US" dirty="0" smtClean="0">
                <a:latin typeface="Verdana" pitchFamily="34" charset="0"/>
                <a:ea typeface="Verdana" pitchFamily="34" charset="0"/>
                <a:cs typeface="Verdana" pitchFamily="34" charset="0"/>
              </a:rPr>
              <a:t> that may hinder comprehension.</a:t>
            </a:r>
          </a:p>
          <a:p>
            <a:pPr>
              <a:buFont typeface="Arial" pitchFamily="34" charset="0"/>
              <a:buNone/>
              <a:defRPr/>
            </a:pPr>
            <a:endParaRPr lang="en-US" dirty="0" smtClean="0">
              <a:latin typeface="Verdana" pitchFamily="34" charset="0"/>
              <a:ea typeface="Verdana" pitchFamily="34" charset="0"/>
              <a:cs typeface="Verdana" pitchFamily="34" charset="0"/>
            </a:endParaRPr>
          </a:p>
          <a:p>
            <a:pPr>
              <a:buFont typeface="Arial" pitchFamily="34" charset="0"/>
              <a:buNone/>
              <a:defRPr/>
            </a:pPr>
            <a:r>
              <a:rPr lang="en-US" dirty="0" smtClean="0">
                <a:latin typeface="Verdana" pitchFamily="34" charset="0"/>
                <a:ea typeface="Verdana" pitchFamily="34" charset="0"/>
                <a:cs typeface="Verdana" pitchFamily="34" charset="0"/>
              </a:rPr>
              <a:t>Note the differences between this score point 2 response and the score point 3 responses in the guide set. Ask the participants if the difference is clear to them.</a:t>
            </a:r>
          </a:p>
          <a:p>
            <a:pPr marL="161540" indent="-161540">
              <a:defRPr/>
            </a:pPr>
            <a:endParaRPr lang="en-US" dirty="0" smtClean="0">
              <a:latin typeface="Verdana" pitchFamily="34" charset="0"/>
              <a:ea typeface="Verdana" pitchFamily="34" charset="0"/>
              <a:cs typeface="Verdana" pitchFamily="34" charset="0"/>
            </a:endParaRPr>
          </a:p>
        </p:txBody>
      </p:sp>
      <p:sp>
        <p:nvSpPr>
          <p:cNvPr id="351236" name="Slide Number Placeholder 3"/>
          <p:cNvSpPr>
            <a:spLocks noGrp="1"/>
          </p:cNvSpPr>
          <p:nvPr>
            <p:ph type="sldNum" sz="quarter" idx="5"/>
          </p:nvPr>
        </p:nvSpPr>
        <p:spPr>
          <a:noFill/>
        </p:spPr>
        <p:txBody>
          <a:bodyPr/>
          <a:lstStyle/>
          <a:p>
            <a:pPr defTabSz="892175"/>
            <a:fld id="{60923DFC-514E-4243-8A75-3ADFF3A0459D}" type="slidenum">
              <a:rPr lang="en-GB" smtClean="0"/>
              <a:pPr defTabSz="892175"/>
              <a:t>169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Continue to review each scoring bias.</a:t>
            </a:r>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17</a:t>
            </a:fld>
            <a:endParaRPr lang="en-GB" dirty="0"/>
          </a:p>
        </p:txBody>
      </p:sp>
    </p:spTree>
    <p:extLst>
      <p:ext uri="{BB962C8B-B14F-4D97-AF65-F5344CB8AC3E}">
        <p14:creationId xmlns="" xmlns:p14="http://schemas.microsoft.com/office/powerpoint/2010/main" val="202774136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xfrm>
            <a:off x="233363" y="631825"/>
            <a:ext cx="3862387" cy="2897188"/>
          </a:xfrm>
          <a:ln/>
        </p:spPr>
      </p:sp>
      <p:sp>
        <p:nvSpPr>
          <p:cNvPr id="35225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6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52260" name="Slide Number Placeholder 3"/>
          <p:cNvSpPr>
            <a:spLocks noGrp="1"/>
          </p:cNvSpPr>
          <p:nvPr>
            <p:ph type="sldNum" sz="quarter" idx="5"/>
          </p:nvPr>
        </p:nvSpPr>
        <p:spPr>
          <a:noFill/>
        </p:spPr>
        <p:txBody>
          <a:bodyPr/>
          <a:lstStyle/>
          <a:p>
            <a:pPr defTabSz="892175"/>
            <a:fld id="{5283DFF1-DC98-498F-8482-1DA2C698559D}" type="slidenum">
              <a:rPr lang="en-GB" smtClean="0"/>
              <a:pPr defTabSz="892175"/>
              <a:t>170</a:t>
            </a:fld>
            <a:endParaRPr lang="en-GB"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xfrm>
            <a:off x="233363" y="631825"/>
            <a:ext cx="3862387" cy="2897188"/>
          </a:xfrm>
          <a:ln/>
        </p:spPr>
      </p:sp>
      <p:sp>
        <p:nvSpPr>
          <p:cNvPr id="345091" name="Notes Placeholder 2"/>
          <p:cNvSpPr>
            <a:spLocks noGrp="1"/>
          </p:cNvSpPr>
          <p:nvPr>
            <p:ph type="body" idx="1"/>
          </p:nvPr>
        </p:nvSpPr>
        <p:spPr>
          <a:xfrm>
            <a:off x="247650" y="3657600"/>
            <a:ext cx="6459142" cy="5344510"/>
          </a:xfrm>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and purpose </a:t>
            </a:r>
            <a:r>
              <a:rPr lang="en-US" sz="1200" i="1" dirty="0" smtClean="0"/>
              <a:t>(In both passages Helen and Frederick both are </a:t>
            </a:r>
            <a:r>
              <a:rPr lang="en-US" sz="1200" i="1" dirty="0" err="1" smtClean="0"/>
              <a:t>learing</a:t>
            </a:r>
            <a:r>
              <a:rPr lang="en-US" sz="1200" i="1" dirty="0" smtClean="0"/>
              <a:t> new words and are trying their best at learning).</a:t>
            </a:r>
            <a:r>
              <a:rPr lang="en-US" sz="1200" dirty="0" smtClean="0"/>
              <a:t> </a:t>
            </a:r>
            <a:r>
              <a:rPr lang="en-US" dirty="0" smtClean="0"/>
              <a:t>[1</a:t>
            </a:r>
            <a:r>
              <a:rPr lang="en-US" baseline="30000" dirty="0" smtClean="0"/>
              <a:t>st</a:t>
            </a:r>
            <a:r>
              <a:rPr lang="en-US" dirty="0" smtClean="0"/>
              <a:t> sentence, lines 1-4]</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literal comprehension of the texts </a:t>
            </a:r>
            <a:r>
              <a:rPr lang="en-US" sz="1200" i="1" dirty="0" smtClean="0"/>
              <a:t>(It is important for them to learn new words So they can understand things better other than not know anything)</a:t>
            </a:r>
            <a:r>
              <a:rPr lang="en-US" sz="1200" dirty="0" smtClean="0"/>
              <a:t>. [Lines 4-7]</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partially developed with the use of some textual evidence </a:t>
            </a:r>
            <a:r>
              <a:rPr lang="en-US" sz="1200" i="1" dirty="0" smtClean="0"/>
              <a:t>(Helen is blind and deaf she can understand many thing and that all things have names </a:t>
            </a:r>
            <a:r>
              <a:rPr lang="en-US" sz="1200" dirty="0" smtClean="0"/>
              <a:t>and </a:t>
            </a:r>
            <a:r>
              <a:rPr lang="en-US" sz="1200" i="1" dirty="0" smtClean="0"/>
              <a:t>Frederick is a slave who wants to learn how to read so that he is like all the white people who know how)</a:t>
            </a:r>
            <a:r>
              <a:rPr lang="en-US" sz="1200" dirty="0" smtClean="0"/>
              <a:t>. [Lines 8-12]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exhibits some attempt at organization, with inconsistent use of transitions </a:t>
            </a:r>
            <a:r>
              <a:rPr lang="en-US" sz="1200" i="1" dirty="0" smtClean="0"/>
              <a:t>(Even though </a:t>
            </a:r>
            <a:r>
              <a:rPr lang="en-US" sz="1200" dirty="0" smtClean="0"/>
              <a:t>and</a:t>
            </a:r>
            <a:r>
              <a:rPr lang="en-US" sz="1200" i="1" dirty="0" smtClean="0"/>
              <a:t> But)</a:t>
            </a:r>
            <a:r>
              <a:rPr lang="en-US" sz="1200" dirty="0" smtClean="0"/>
              <a:t>. [Lines 7, 10]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A formal style is not maintained, with inconsistent use of domain-specific vocabulary </a:t>
            </a:r>
            <a:r>
              <a:rPr lang="en-US" sz="1200" i="1" dirty="0" smtClean="0"/>
              <a:t>(understand things better, understand many thing, all things)</a:t>
            </a:r>
            <a:r>
              <a:rPr lang="en-US" sz="1200" dirty="0" smtClean="0"/>
              <a:t>. [Lines 6, 9, and 10]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grade-appropriate command of conventions, with occasional errors that do not hinder comprehension.</a:t>
            </a:r>
            <a:endParaRPr lang="en-US" sz="1200" dirty="0" smtClean="0">
              <a:latin typeface="Gill Sans MT Pro Book" pitchFamily="-1" charset="0"/>
            </a:endParaRPr>
          </a:p>
          <a:p>
            <a:pPr marL="171450" indent="-171450">
              <a:buFont typeface="Arial" pitchFamily="34" charset="0"/>
              <a:buChar char="•"/>
            </a:pPr>
            <a:endParaRPr lang="en-US" sz="1200" kern="1200" dirty="0" smtClean="0">
              <a:solidFill>
                <a:schemeClr val="tx1"/>
              </a:solidFill>
              <a:effectLst/>
              <a:latin typeface="Verdana" pitchFamily="-1" charset="0"/>
              <a:ea typeface="Arial" pitchFamily="-1" charset="0"/>
              <a:cs typeface="Arial" pitchFamily="-1" charset="0"/>
            </a:endParaRPr>
          </a:p>
          <a:p>
            <a:pPr>
              <a:buFont typeface="Arial" pitchFamily="34" charset="0"/>
              <a:buNone/>
              <a:defRPr/>
            </a:pPr>
            <a:endParaRPr lang="en-US" dirty="0" smtClean="0">
              <a:latin typeface="Verdana" pitchFamily="34" charset="0"/>
              <a:cs typeface="Arial" charset="0"/>
            </a:endParaRPr>
          </a:p>
          <a:p>
            <a:pPr marL="161540" indent="-161540">
              <a:defRPr/>
            </a:pPr>
            <a:endParaRPr lang="en-US" dirty="0" smtClean="0">
              <a:latin typeface="Verdana" pitchFamily="34" charset="0"/>
              <a:cs typeface="Arial" charset="0"/>
            </a:endParaRPr>
          </a:p>
        </p:txBody>
      </p:sp>
      <p:sp>
        <p:nvSpPr>
          <p:cNvPr id="353284" name="Slide Number Placeholder 3"/>
          <p:cNvSpPr>
            <a:spLocks noGrp="1"/>
          </p:cNvSpPr>
          <p:nvPr>
            <p:ph type="sldNum" sz="quarter" idx="5"/>
          </p:nvPr>
        </p:nvSpPr>
        <p:spPr>
          <a:noFill/>
        </p:spPr>
        <p:txBody>
          <a:bodyPr/>
          <a:lstStyle/>
          <a:p>
            <a:pPr defTabSz="892175"/>
            <a:fld id="{54896522-EDB9-4D72-8293-E38518B79432}" type="slidenum">
              <a:rPr lang="en-GB" smtClean="0"/>
              <a:pPr defTabSz="892175"/>
              <a:t>171</a:t>
            </a:fld>
            <a:endParaRPr lang="en-GB"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xfrm>
            <a:off x="233363" y="631825"/>
            <a:ext cx="3862387" cy="2897188"/>
          </a:xfrm>
          <a:ln/>
        </p:spPr>
      </p:sp>
      <p:sp>
        <p:nvSpPr>
          <p:cNvPr id="35430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7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54308" name="Slide Number Placeholder 3"/>
          <p:cNvSpPr>
            <a:spLocks noGrp="1"/>
          </p:cNvSpPr>
          <p:nvPr>
            <p:ph type="sldNum" sz="quarter" idx="5"/>
          </p:nvPr>
        </p:nvSpPr>
        <p:spPr>
          <a:noFill/>
        </p:spPr>
        <p:txBody>
          <a:bodyPr/>
          <a:lstStyle/>
          <a:p>
            <a:pPr defTabSz="892175"/>
            <a:fld id="{7B32675E-CDEB-43D0-8D3A-4E669AAA2936}" type="slidenum">
              <a:rPr lang="en-GB" smtClean="0"/>
              <a:pPr defTabSz="892175"/>
              <a:t>172</a:t>
            </a:fld>
            <a:endParaRPr lang="en-GB"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xfrm>
            <a:off x="233363" y="631825"/>
            <a:ext cx="3862387" cy="2897188"/>
          </a:xfrm>
          <a:ln/>
        </p:spPr>
      </p:sp>
      <p:sp>
        <p:nvSpPr>
          <p:cNvPr id="35533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but demonstrates a little understanding of the texts</a:t>
            </a:r>
            <a:r>
              <a:rPr lang="en-US" sz="1200" i="1" dirty="0" smtClean="0"/>
              <a:t> (Helen Keller is a blind Little girl and </a:t>
            </a:r>
            <a:r>
              <a:rPr lang="en-US" sz="1200" i="1" dirty="0" err="1" smtClean="0"/>
              <a:t>frederick</a:t>
            </a:r>
            <a:r>
              <a:rPr lang="en-US" sz="1200" i="1" dirty="0" smtClean="0"/>
              <a:t> Douglass is a </a:t>
            </a:r>
            <a:r>
              <a:rPr lang="en-US" sz="1200" i="1" dirty="0" err="1" smtClean="0"/>
              <a:t>Aerican</a:t>
            </a:r>
            <a:r>
              <a:rPr lang="en-US" sz="1200" i="1" dirty="0" smtClean="0"/>
              <a:t> slave)</a:t>
            </a:r>
            <a:r>
              <a:rPr lang="en-US" sz="1200" dirty="0" smtClean="0"/>
              <a:t>. [1</a:t>
            </a:r>
            <a:r>
              <a:rPr lang="en-US" sz="1200" baseline="30000" dirty="0" smtClean="0"/>
              <a:t>st</a:t>
            </a:r>
            <a:r>
              <a:rPr lang="en-US" sz="1200" dirty="0" smtClean="0"/>
              <a:t> sentence, lines 1-4]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attempt to use evidence </a:t>
            </a:r>
            <a:r>
              <a:rPr lang="en-US" sz="1200" i="1" dirty="0" smtClean="0"/>
              <a:t>(He learned how to read and write from his Mistress)</a:t>
            </a:r>
            <a:r>
              <a:rPr lang="en-US" sz="1200" dirty="0" smtClean="0"/>
              <a:t>, but only develops ideas with minimal evidence </a:t>
            </a:r>
            <a:r>
              <a:rPr lang="en-US" sz="1200" i="1" dirty="0" smtClean="0"/>
              <a:t>(Helen Keller Learns how to use sign </a:t>
            </a:r>
            <a:r>
              <a:rPr lang="en-US" sz="1200" i="1" dirty="0" err="1" smtClean="0"/>
              <a:t>languege</a:t>
            </a:r>
            <a:r>
              <a:rPr lang="en-US" sz="1200" i="1" dirty="0" smtClean="0"/>
              <a:t> with her Little doll)</a:t>
            </a:r>
            <a:r>
              <a:rPr lang="en-US" sz="1200" dirty="0" smtClean="0"/>
              <a:t>. [Lines 4-6]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exhibits little attempt at organization and lacks a formal style.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emerging command of conventions, with some errors</a:t>
            </a:r>
            <a:r>
              <a:rPr lang="en-US" sz="1200" i="1" dirty="0" smtClean="0"/>
              <a:t> (Little, </a:t>
            </a:r>
            <a:r>
              <a:rPr lang="en-US" sz="1200" i="1" dirty="0" err="1" smtClean="0"/>
              <a:t>frederick</a:t>
            </a:r>
            <a:r>
              <a:rPr lang="en-US" sz="1200" i="1" dirty="0" smtClean="0"/>
              <a:t>, </a:t>
            </a:r>
            <a:r>
              <a:rPr lang="en-US" sz="1200" i="1" dirty="0" err="1" smtClean="0"/>
              <a:t>Aerican</a:t>
            </a:r>
            <a:r>
              <a:rPr lang="en-US" sz="1200" i="1" dirty="0" smtClean="0"/>
              <a:t>, </a:t>
            </a:r>
            <a:r>
              <a:rPr lang="en-US" sz="1200" i="1" dirty="0" err="1" smtClean="0"/>
              <a:t>languege</a:t>
            </a:r>
            <a:r>
              <a:rPr lang="en-US" sz="1200" i="1" dirty="0" smtClean="0"/>
              <a:t>)</a:t>
            </a:r>
            <a:r>
              <a:rPr lang="en-US" sz="1200" dirty="0" smtClean="0"/>
              <a:t> that may hinder comprehension. [Lines 7-10]</a:t>
            </a:r>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this score point 1 response and the score point 2 responses in the guide set. Ask the participants if the difference is clear to them.</a:t>
            </a:r>
          </a:p>
          <a:p>
            <a:endParaRPr lang="en-US" dirty="0" smtClean="0">
              <a:latin typeface="Verdana" pitchFamily="34" charset="0"/>
              <a:cs typeface="Arial" charset="0"/>
            </a:endParaRPr>
          </a:p>
        </p:txBody>
      </p:sp>
      <p:sp>
        <p:nvSpPr>
          <p:cNvPr id="355332" name="Slide Number Placeholder 3"/>
          <p:cNvSpPr>
            <a:spLocks noGrp="1"/>
          </p:cNvSpPr>
          <p:nvPr>
            <p:ph type="sldNum" sz="quarter" idx="5"/>
          </p:nvPr>
        </p:nvSpPr>
        <p:spPr>
          <a:noFill/>
        </p:spPr>
        <p:txBody>
          <a:bodyPr/>
          <a:lstStyle/>
          <a:p>
            <a:pPr defTabSz="892175"/>
            <a:fld id="{60A7631E-323E-416C-89C6-E15468013D55}" type="slidenum">
              <a:rPr lang="en-GB" smtClean="0"/>
              <a:pPr defTabSz="892175"/>
              <a:t>173</a:t>
            </a:fld>
            <a:endParaRPr lang="en-GB"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xfrm>
            <a:off x="233363" y="631825"/>
            <a:ext cx="3862387" cy="2897188"/>
          </a:xfrm>
          <a:ln/>
        </p:spPr>
      </p:sp>
      <p:sp>
        <p:nvSpPr>
          <p:cNvPr id="35635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8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56356" name="Slide Number Placeholder 3"/>
          <p:cNvSpPr>
            <a:spLocks noGrp="1"/>
          </p:cNvSpPr>
          <p:nvPr>
            <p:ph type="sldNum" sz="quarter" idx="5"/>
          </p:nvPr>
        </p:nvSpPr>
        <p:spPr>
          <a:noFill/>
        </p:spPr>
        <p:txBody>
          <a:bodyPr/>
          <a:lstStyle/>
          <a:p>
            <a:pPr defTabSz="892175"/>
            <a:fld id="{5FB1D3D3-6C53-4318-9D38-A68C9DB6D55D}" type="slidenum">
              <a:rPr lang="en-GB" smtClean="0"/>
              <a:pPr defTabSz="892175"/>
              <a:t>174</a:t>
            </a:fld>
            <a:endParaRPr lang="en-GB"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xfrm>
            <a:off x="233363" y="631825"/>
            <a:ext cx="3862387" cy="2897188"/>
          </a:xfrm>
          <a:ln/>
        </p:spPr>
      </p:sp>
      <p:sp>
        <p:nvSpPr>
          <p:cNvPr id="349187"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defRPr/>
            </a:pPr>
            <a:r>
              <a:rPr lang="en-US" dirty="0" smtClean="0">
                <a:latin typeface="Verdana" pitchFamily="34" charset="0"/>
                <a:cs typeface="Arial" charset="0"/>
              </a:rPr>
              <a:t>The score</a:t>
            </a:r>
            <a:r>
              <a:rPr lang="en-US" baseline="0" dirty="0" smtClean="0">
                <a:latin typeface="Verdana" pitchFamily="34" charset="0"/>
                <a:cs typeface="Arial" charset="0"/>
              </a:rPr>
              <a:t> point for this response is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a:t>
            </a:r>
            <a:r>
              <a:rPr lang="en-US" sz="1200" i="1" dirty="0" smtClean="0"/>
              <a:t>(The authors central ideas is that life isn’t what it always seems)</a:t>
            </a:r>
            <a:r>
              <a:rPr lang="en-US" sz="1200" dirty="0" smtClean="0"/>
              <a:t>. [1</a:t>
            </a:r>
            <a:r>
              <a:rPr lang="en-US" sz="1200" baseline="30000" dirty="0" smtClean="0"/>
              <a:t>st</a:t>
            </a:r>
            <a:r>
              <a:rPr lang="en-US" sz="1200" dirty="0" smtClean="0"/>
              <a:t> sentence, lines 1-2]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little understanding of the texts</a:t>
            </a:r>
            <a:r>
              <a:rPr lang="en-US" sz="1200" i="1" dirty="0" smtClean="0"/>
              <a:t> (You have to find the time to learn from anyone)</a:t>
            </a:r>
            <a:r>
              <a:rPr lang="en-US" sz="1200" dirty="0" smtClean="0"/>
              <a:t>. [Lines 4-5]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attempt to use minimal evidence </a:t>
            </a:r>
            <a:r>
              <a:rPr lang="en-US" sz="1200" i="1" dirty="0" smtClean="0"/>
              <a:t>(Words always has a meaning you just have to find it)</a:t>
            </a:r>
            <a:r>
              <a:rPr lang="en-US" sz="1200" dirty="0" smtClean="0"/>
              <a:t>. [Lines 2-3]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exhibits little attempt at organization and does not provide a concluding statement.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emerging command of conventions, with some errors </a:t>
            </a:r>
            <a:r>
              <a:rPr lang="en-US" sz="1200" i="1" dirty="0" smtClean="0"/>
              <a:t>(authors </a:t>
            </a:r>
            <a:r>
              <a:rPr lang="en-US" sz="1200" dirty="0" smtClean="0"/>
              <a:t>and </a:t>
            </a:r>
            <a:r>
              <a:rPr lang="en-US" sz="1200" i="1" dirty="0" smtClean="0"/>
              <a:t>Words always has)</a:t>
            </a:r>
            <a:r>
              <a:rPr lang="en-US" sz="1200" dirty="0" smtClean="0"/>
              <a:t> that may hinder comprehension.</a:t>
            </a:r>
            <a:endParaRPr lang="en-US" sz="1200" dirty="0" smtClean="0">
              <a:latin typeface="Gill Sans MT Pro Book" pitchFamily="-1" charset="0"/>
            </a:endParaRPr>
          </a:p>
          <a:p>
            <a:pPr marL="171450" indent="-171450">
              <a:buFont typeface="Arial" pitchFamily="34" charset="0"/>
              <a:buChar char="•"/>
              <a:defRPr/>
            </a:pPr>
            <a:endParaRPr lang="en-US" dirty="0" smtClean="0">
              <a:latin typeface="Verdana" pitchFamily="34" charset="0"/>
              <a:cs typeface="Arial" charset="0"/>
            </a:endParaRPr>
          </a:p>
          <a:p>
            <a:pPr marL="161540" indent="-161540">
              <a:defRPr/>
            </a:pPr>
            <a:endParaRPr lang="en-US" dirty="0" smtClean="0">
              <a:latin typeface="Verdana" pitchFamily="34" charset="0"/>
              <a:cs typeface="Arial" charset="0"/>
            </a:endParaRPr>
          </a:p>
        </p:txBody>
      </p:sp>
      <p:sp>
        <p:nvSpPr>
          <p:cNvPr id="357380" name="Slide Number Placeholder 3"/>
          <p:cNvSpPr>
            <a:spLocks noGrp="1"/>
          </p:cNvSpPr>
          <p:nvPr>
            <p:ph type="sldNum" sz="quarter" idx="5"/>
          </p:nvPr>
        </p:nvSpPr>
        <p:spPr>
          <a:noFill/>
        </p:spPr>
        <p:txBody>
          <a:bodyPr/>
          <a:lstStyle/>
          <a:p>
            <a:pPr defTabSz="892175"/>
            <a:fld id="{F22D763B-451A-4A9F-A287-99E59C9F8FFE}" type="slidenum">
              <a:rPr lang="en-GB" smtClean="0"/>
              <a:pPr defTabSz="892175"/>
              <a:t>175</a:t>
            </a:fld>
            <a:endParaRPr lang="en-GB"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xfrm>
            <a:off x="233363" y="631825"/>
            <a:ext cx="3862387" cy="2897188"/>
          </a:xfrm>
          <a:ln/>
        </p:spPr>
      </p:sp>
      <p:sp>
        <p:nvSpPr>
          <p:cNvPr id="35840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9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58404" name="Slide Number Placeholder 3"/>
          <p:cNvSpPr>
            <a:spLocks noGrp="1"/>
          </p:cNvSpPr>
          <p:nvPr>
            <p:ph type="sldNum" sz="quarter" idx="5"/>
          </p:nvPr>
        </p:nvSpPr>
        <p:spPr>
          <a:noFill/>
        </p:spPr>
        <p:txBody>
          <a:bodyPr/>
          <a:lstStyle/>
          <a:p>
            <a:pPr defTabSz="892175"/>
            <a:fld id="{FE7D9B2B-E563-43EA-960B-0CAEAC73F2B2}" type="slidenum">
              <a:rPr lang="en-GB" smtClean="0"/>
              <a:pPr defTabSz="892175"/>
              <a:t>176</a:t>
            </a:fld>
            <a:endParaRPr lang="en-GB"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xfrm>
            <a:off x="233363" y="631825"/>
            <a:ext cx="3862387" cy="2897188"/>
          </a:xfrm>
          <a:ln/>
        </p:spPr>
      </p:sp>
      <p:sp>
        <p:nvSpPr>
          <p:cNvPr id="351235"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0.</a:t>
            </a:r>
          </a:p>
          <a:p>
            <a:pPr marL="171450" indent="-171450">
              <a:buFont typeface="Arial" pitchFamily="34" charset="0"/>
              <a:buChar char="•"/>
              <a:defRPr/>
            </a:pPr>
            <a:r>
              <a:rPr lang="en-US" sz="1200" dirty="0" smtClean="0"/>
              <a:t>This response demonstrates a lack of comprehension of the task </a:t>
            </a:r>
            <a:r>
              <a:rPr lang="en-US" sz="1200" i="1" dirty="0" smtClean="0"/>
              <a:t>(in Both story’s its cool)</a:t>
            </a:r>
            <a:r>
              <a:rPr lang="en-US" sz="1200" dirty="0" smtClean="0"/>
              <a:t> </a:t>
            </a:r>
            <a:r>
              <a:rPr lang="en-US" dirty="0"/>
              <a:t>[Line </a:t>
            </a:r>
            <a:r>
              <a:rPr lang="en-US" dirty="0" smtClean="0"/>
              <a:t>1] </a:t>
            </a:r>
            <a:r>
              <a:rPr lang="en-US" sz="1200" dirty="0" smtClean="0"/>
              <a:t>and little understanding of the texts </a:t>
            </a:r>
            <a:r>
              <a:rPr lang="en-US" sz="1200" i="1" dirty="0" smtClean="0"/>
              <a:t>(if your bind and </a:t>
            </a:r>
            <a:r>
              <a:rPr lang="en-US" sz="1200" i="1" dirty="0" err="1" smtClean="0"/>
              <a:t>Deth</a:t>
            </a:r>
            <a:r>
              <a:rPr lang="en-US" sz="1200" i="1" dirty="0" smtClean="0"/>
              <a:t> you cant really no what stuff is and spell it and many slaves </a:t>
            </a:r>
            <a:r>
              <a:rPr lang="en-US" sz="1200" i="1" dirty="0" err="1" smtClean="0"/>
              <a:t>dont</a:t>
            </a:r>
            <a:r>
              <a:rPr lang="en-US" sz="1200" i="1" dirty="0" smtClean="0"/>
              <a:t> no how to read or right)</a:t>
            </a:r>
            <a:r>
              <a:rPr lang="en-US" sz="1200" dirty="0" smtClean="0"/>
              <a:t>. There is no evidence of organization. [Lines 2-6]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uses imprecise language </a:t>
            </a:r>
            <a:r>
              <a:rPr lang="en-US" sz="1200" i="1" dirty="0" smtClean="0"/>
              <a:t>(no what stuff is)</a:t>
            </a:r>
            <a:r>
              <a:rPr lang="en-US" sz="1200" dirty="0" smtClean="0"/>
              <a:t> and does not provide a concluding statement. [Lines 3-4]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 lack of command of conventions, with frequent errors that hinder comprehension </a:t>
            </a:r>
            <a:r>
              <a:rPr lang="en-US" sz="1200" i="1" dirty="0" smtClean="0"/>
              <a:t>(in, Both, Story’s, its, your, bind, </a:t>
            </a:r>
            <a:r>
              <a:rPr lang="en-US" sz="1200" i="1" dirty="0" err="1" smtClean="0"/>
              <a:t>Deth</a:t>
            </a:r>
            <a:r>
              <a:rPr lang="en-US" sz="1200" i="1" dirty="0" smtClean="0"/>
              <a:t>, cant, no, </a:t>
            </a:r>
            <a:r>
              <a:rPr lang="en-US" sz="1200" i="1" dirty="0" err="1" smtClean="0"/>
              <a:t>dont</a:t>
            </a:r>
            <a:r>
              <a:rPr lang="en-US" sz="1200" i="1" dirty="0" smtClean="0"/>
              <a:t>, right)</a:t>
            </a:r>
            <a:r>
              <a:rPr lang="en-US" sz="1200" dirty="0" smtClean="0"/>
              <a:t>. [Throughout]</a:t>
            </a:r>
            <a:endParaRPr lang="en-US" sz="1200" dirty="0" smtClean="0">
              <a:latin typeface="Gill Sans MT Pro Book" pitchFamily="-1" charset="0"/>
            </a:endParaRPr>
          </a:p>
          <a:p>
            <a:pPr marL="171450" indent="-171450">
              <a:buFont typeface="Arial" pitchFamily="34" charset="0"/>
              <a:buChar char="•"/>
            </a:pPr>
            <a:endParaRPr lang="en-US" sz="1200" kern="1200" dirty="0" smtClean="0">
              <a:solidFill>
                <a:schemeClr val="tx1"/>
              </a:solidFill>
              <a:effectLst/>
              <a:latin typeface="Verdana" pitchFamily="-1" charset="0"/>
              <a:ea typeface="Arial" pitchFamily="-1" charset="0"/>
              <a:cs typeface="Arial" pitchFamily="-1" charset="0"/>
            </a:endParaRP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Note the differences between this score point 0 response and the score point 1 responses in the guide set. Ask the participants if the difference is clear to them.</a:t>
            </a:r>
          </a:p>
          <a:p>
            <a:pPr marL="161540" indent="-161540">
              <a:defRPr/>
            </a:pPr>
            <a:endParaRPr lang="en-US" dirty="0" smtClean="0">
              <a:latin typeface="Verdana" pitchFamily="34" charset="0"/>
              <a:cs typeface="Arial" charset="0"/>
            </a:endParaRPr>
          </a:p>
          <a:p>
            <a:pPr marL="161540" indent="-161540">
              <a:defRPr/>
            </a:pPr>
            <a:endParaRPr lang="en-US" dirty="0" smtClean="0">
              <a:latin typeface="Verdana" pitchFamily="34" charset="0"/>
              <a:cs typeface="Arial" charset="0"/>
            </a:endParaRPr>
          </a:p>
        </p:txBody>
      </p:sp>
      <p:sp>
        <p:nvSpPr>
          <p:cNvPr id="359428" name="Slide Number Placeholder 3"/>
          <p:cNvSpPr>
            <a:spLocks noGrp="1"/>
          </p:cNvSpPr>
          <p:nvPr>
            <p:ph type="sldNum" sz="quarter" idx="5"/>
          </p:nvPr>
        </p:nvSpPr>
        <p:spPr>
          <a:noFill/>
        </p:spPr>
        <p:txBody>
          <a:bodyPr/>
          <a:lstStyle/>
          <a:p>
            <a:pPr defTabSz="892175"/>
            <a:fld id="{F5DC6A17-7728-4258-AEAD-81BDBDBAF3EE}" type="slidenum">
              <a:rPr lang="en-GB" smtClean="0"/>
              <a:pPr defTabSz="892175"/>
              <a:t>177</a:t>
            </a:fld>
            <a:endParaRPr lang="en-GB"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xfrm>
            <a:off x="233363" y="631825"/>
            <a:ext cx="3862387" cy="2897188"/>
          </a:xfrm>
          <a:ln/>
        </p:spPr>
      </p:sp>
      <p:sp>
        <p:nvSpPr>
          <p:cNvPr id="36045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10 in their Grade 8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entire response out loud to the participants.</a:t>
            </a:r>
          </a:p>
        </p:txBody>
      </p:sp>
      <p:sp>
        <p:nvSpPr>
          <p:cNvPr id="360452" name="Slide Number Placeholder 3"/>
          <p:cNvSpPr>
            <a:spLocks noGrp="1"/>
          </p:cNvSpPr>
          <p:nvPr>
            <p:ph type="sldNum" sz="quarter" idx="5"/>
          </p:nvPr>
        </p:nvSpPr>
        <p:spPr>
          <a:noFill/>
        </p:spPr>
        <p:txBody>
          <a:bodyPr/>
          <a:lstStyle/>
          <a:p>
            <a:pPr defTabSz="892175"/>
            <a:fld id="{56E42CE1-4AEE-4969-8E2C-4BF1E4E301D0}" type="slidenum">
              <a:rPr lang="en-GB" smtClean="0"/>
              <a:pPr defTabSz="892175"/>
              <a:t>178</a:t>
            </a:fld>
            <a:endParaRPr lang="en-GB"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xfrm>
            <a:off x="233363" y="631825"/>
            <a:ext cx="3862387" cy="2897188"/>
          </a:xfrm>
          <a:ln/>
        </p:spPr>
      </p:sp>
      <p:sp>
        <p:nvSpPr>
          <p:cNvPr id="36147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200" kern="1200" dirty="0" smtClean="0">
                <a:solidFill>
                  <a:schemeClr val="tx1"/>
                </a:solidFill>
                <a:effectLst/>
                <a:latin typeface="Verdana" pitchFamily="-1" charset="0"/>
                <a:ea typeface="Arial" pitchFamily="-1" charset="0"/>
                <a:cs typeface="Arial" pitchFamily="-1" charset="0"/>
              </a:rPr>
              <a:t> </a:t>
            </a: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dirty="0" smtClean="0">
                <a:latin typeface="Verdana" pitchFamily="34" charset="0"/>
                <a:cs typeface="Arial" charset="0"/>
              </a:rPr>
              <a:t>The score point</a:t>
            </a:r>
            <a:r>
              <a:rPr lang="en-US" baseline="0" dirty="0" smtClean="0">
                <a:latin typeface="Verdana" pitchFamily="34" charset="0"/>
                <a:cs typeface="Arial" charset="0"/>
              </a:rPr>
              <a:t> for this response is 0.</a:t>
            </a:r>
          </a:p>
          <a:p>
            <a:pPr marL="171450" indent="-171450">
              <a:buFont typeface="Arial" pitchFamily="34" charset="0"/>
              <a:buChar char="•"/>
              <a:defRPr/>
            </a:pPr>
            <a:r>
              <a:rPr lang="en-US" sz="1200" dirty="0" smtClean="0"/>
              <a:t>This response demonstrates a lack of comprehension of the task </a:t>
            </a:r>
            <a:r>
              <a:rPr lang="en-US" sz="1200" i="1" dirty="0" smtClean="0"/>
              <a:t>(In both of the passages...One of the </a:t>
            </a:r>
            <a:r>
              <a:rPr lang="en-US" sz="1200" i="1" dirty="0" err="1" smtClean="0"/>
              <a:t>differeces</a:t>
            </a:r>
            <a:r>
              <a:rPr lang="en-US" sz="1200" i="1" dirty="0" smtClean="0"/>
              <a:t> was that the setting was very different)</a:t>
            </a:r>
            <a:r>
              <a:rPr lang="en-US" sz="1200" dirty="0" smtClean="0"/>
              <a:t> </a:t>
            </a:r>
            <a:r>
              <a:rPr lang="en-US" dirty="0"/>
              <a:t>[Lines </a:t>
            </a:r>
            <a:r>
              <a:rPr lang="en-US" dirty="0" smtClean="0"/>
              <a:t>1-4] </a:t>
            </a:r>
            <a:r>
              <a:rPr lang="en-US" sz="1200" dirty="0" smtClean="0"/>
              <a:t>and little understanding of the texts </a:t>
            </a:r>
            <a:r>
              <a:rPr lang="en-US" sz="1200" i="1" dirty="0" smtClean="0"/>
              <a:t>(in “The Story of My life the kid got a doll)</a:t>
            </a:r>
            <a:r>
              <a:rPr lang="en-US" sz="1200" dirty="0" smtClean="0"/>
              <a:t>. There is no evidence of organization and no concluding statement. [Lines 4-5]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emerging command of conventions, with some errors </a:t>
            </a:r>
            <a:r>
              <a:rPr lang="en-US" sz="1200" i="1" dirty="0" smtClean="0"/>
              <a:t>(life, One, </a:t>
            </a:r>
            <a:r>
              <a:rPr lang="en-US" sz="1200" i="1" dirty="0" err="1" smtClean="0"/>
              <a:t>differeces</a:t>
            </a:r>
            <a:r>
              <a:rPr lang="en-US" sz="1200" i="1" dirty="0" smtClean="0"/>
              <a:t>)</a:t>
            </a:r>
            <a:r>
              <a:rPr lang="en-US" sz="1200" dirty="0" smtClean="0"/>
              <a:t> that may hinder comprehension.</a:t>
            </a:r>
            <a:endParaRPr lang="en-US" sz="1200" dirty="0" smtClean="0">
              <a:latin typeface="Gill Sans MT Pro Book" pitchFamily="-1" charset="0"/>
            </a:endParaRPr>
          </a:p>
          <a:p>
            <a:pPr marL="171450" indent="-171450">
              <a:buFont typeface="Arial" pitchFamily="34" charset="0"/>
              <a:buChar char="•"/>
            </a:pPr>
            <a:endParaRPr lang="en-US" baseline="0" dirty="0" smtClean="0">
              <a:latin typeface="Verdana" pitchFamily="34" charset="0"/>
              <a:cs typeface="Arial" charset="0"/>
            </a:endParaRPr>
          </a:p>
          <a:p>
            <a:pPr marL="171450" indent="-171450">
              <a:buFont typeface="Arial" pitchFamily="34" charset="0"/>
              <a:buChar char="•"/>
            </a:pPr>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361476" name="Slide Number Placeholder 3"/>
          <p:cNvSpPr>
            <a:spLocks noGrp="1"/>
          </p:cNvSpPr>
          <p:nvPr>
            <p:ph type="sldNum" sz="quarter" idx="5"/>
          </p:nvPr>
        </p:nvSpPr>
        <p:spPr>
          <a:noFill/>
        </p:spPr>
        <p:txBody>
          <a:bodyPr/>
          <a:lstStyle/>
          <a:p>
            <a:pPr defTabSz="892175"/>
            <a:fld id="{319E3CDA-0068-49FC-8D0B-0387B6821A70}" type="slidenum">
              <a:rPr lang="en-GB" smtClean="0"/>
              <a:pPr defTabSz="892175"/>
              <a:t>179</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Continue to review each scoring bias.</a:t>
            </a: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18</a:t>
            </a:fld>
            <a:endParaRPr lang="en-GB" dirty="0"/>
          </a:p>
        </p:txBody>
      </p:sp>
    </p:spTree>
    <p:extLst>
      <p:ext uri="{BB962C8B-B14F-4D97-AF65-F5344CB8AC3E}">
        <p14:creationId xmlns="" xmlns:p14="http://schemas.microsoft.com/office/powerpoint/2010/main" val="20277413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xfrm>
            <a:off x="233363" y="631825"/>
            <a:ext cx="3862387" cy="2897188"/>
          </a:xfrm>
          <a:ln/>
        </p:spPr>
      </p:sp>
      <p:sp>
        <p:nvSpPr>
          <p:cNvPr id="362499" name="Notes Placeholder 2"/>
          <p:cNvSpPr>
            <a:spLocks noGrp="1"/>
          </p:cNvSpPr>
          <p:nvPr>
            <p:ph type="body" idx="1"/>
          </p:nvPr>
        </p:nvSpPr>
        <p:spPr>
          <a:noFill/>
          <a:ln/>
        </p:spPr>
        <p:txBody>
          <a:bodyPr/>
          <a:lstStyle/>
          <a:p>
            <a:r>
              <a:rPr lang="en-US" smtClean="0">
                <a:latin typeface="Verdana" pitchFamily="34" charset="0"/>
                <a:cs typeface="Arial" charset="0"/>
              </a:rPr>
              <a:t>Ask the participants if they have any questions about the guide set.</a:t>
            </a:r>
          </a:p>
          <a:p>
            <a:endParaRPr lang="en-US" smtClean="0">
              <a:latin typeface="Verdana" pitchFamily="34" charset="0"/>
              <a:cs typeface="Arial" charset="0"/>
            </a:endParaRPr>
          </a:p>
          <a:p>
            <a:r>
              <a:rPr lang="en-US" smtClean="0">
                <a:latin typeface="Verdana" pitchFamily="34" charset="0"/>
                <a:cs typeface="Arial" charset="0"/>
              </a:rPr>
              <a:t>Ask the participants if the distinctions between the score points is clearly illustrated in the guide set.</a:t>
            </a:r>
          </a:p>
        </p:txBody>
      </p:sp>
      <p:sp>
        <p:nvSpPr>
          <p:cNvPr id="362500" name="Slide Number Placeholder 3"/>
          <p:cNvSpPr>
            <a:spLocks noGrp="1"/>
          </p:cNvSpPr>
          <p:nvPr>
            <p:ph type="sldNum" sz="quarter" idx="5"/>
          </p:nvPr>
        </p:nvSpPr>
        <p:spPr>
          <a:noFill/>
        </p:spPr>
        <p:txBody>
          <a:bodyPr/>
          <a:lstStyle/>
          <a:p>
            <a:pPr defTabSz="892175"/>
            <a:fld id="{74C3AB88-E4E5-4781-82FD-845F405E1B64}" type="slidenum">
              <a:rPr lang="en-GB" smtClean="0"/>
              <a:pPr defTabSz="892175"/>
              <a:t>180</a:t>
            </a:fld>
            <a:endParaRPr lang="en-GB"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xfrm>
            <a:off x="233363" y="631825"/>
            <a:ext cx="3862387" cy="2897188"/>
          </a:xfrm>
          <a:ln/>
        </p:spPr>
      </p:sp>
      <p:sp>
        <p:nvSpPr>
          <p:cNvPr id="363523" name="Notes Placeholder 2"/>
          <p:cNvSpPr>
            <a:spLocks noGrp="1"/>
          </p:cNvSpPr>
          <p:nvPr>
            <p:ph type="body" idx="1"/>
          </p:nvPr>
        </p:nvSpPr>
        <p:spPr>
          <a:noFill/>
          <a:ln/>
        </p:spPr>
        <p:txBody>
          <a:bodyPr/>
          <a:lstStyle/>
          <a:p>
            <a:r>
              <a:rPr lang="en-US" dirty="0" smtClean="0">
                <a:latin typeface="Verdana" pitchFamily="34" charset="0"/>
                <a:cs typeface="Arial" charset="0"/>
              </a:rPr>
              <a:t>In this section of the training the participants will have an opportunity to practice scoring some 4-point responses.</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363524" name="Slide Number Placeholder 3"/>
          <p:cNvSpPr>
            <a:spLocks noGrp="1"/>
          </p:cNvSpPr>
          <p:nvPr>
            <p:ph type="sldNum" sz="quarter" idx="5"/>
          </p:nvPr>
        </p:nvSpPr>
        <p:spPr>
          <a:noFill/>
        </p:spPr>
        <p:txBody>
          <a:bodyPr/>
          <a:lstStyle/>
          <a:p>
            <a:pPr defTabSz="892175"/>
            <a:fld id="{CD9E630E-D954-4914-9219-9193EC0FFDF2}" type="slidenum">
              <a:rPr lang="en-GB" smtClean="0"/>
              <a:pPr defTabSz="892175"/>
              <a:t>181</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Refer participants to the Grade 8</a:t>
            </a:r>
            <a:r>
              <a:rPr lang="en-US" baseline="0" dirty="0" smtClean="0"/>
              <a:t> Extended-response (4-Point) Sample Question Practice Set packet.</a:t>
            </a:r>
          </a:p>
          <a:p>
            <a:endParaRPr lang="en-US" baseline="0" dirty="0" smtClean="0"/>
          </a:p>
          <a:p>
            <a:r>
              <a:rPr lang="en-US" dirty="0" smtClean="0">
                <a:latin typeface="Verdana" pitchFamily="34" charset="0"/>
                <a:cs typeface="Arial" charset="0"/>
              </a:rPr>
              <a:t>Give the group 15-20 minutes to read and score the five practice responses. Remind participants to work independently and reference their guide papers while they score.</a:t>
            </a:r>
          </a:p>
          <a:p>
            <a:endParaRPr lang="en-US" dirty="0" smtClean="0">
              <a:latin typeface="Verdana" pitchFamily="34" charset="0"/>
              <a:cs typeface="Arial" charset="0"/>
            </a:endParaRPr>
          </a:p>
          <a:p>
            <a:r>
              <a:rPr lang="en-US" dirty="0" smtClean="0">
                <a:latin typeface="Verdana" pitchFamily="34" charset="0"/>
                <a:cs typeface="Arial" charset="0"/>
              </a:rPr>
              <a:t>When all the participants have finished scoring the five papers, pass out the annotations for the practice set and go over each paper individually. Read each response and give the score, explaining why each response achieved the score it received.</a:t>
            </a:r>
          </a:p>
          <a:p>
            <a:pPr rtl="0" eaLnBrk="0" fontAlgn="base" hangingPunct="0"/>
            <a:endParaRPr lang="en-US" dirty="0" smtClean="0">
              <a:effectLst/>
            </a:endParaRPr>
          </a:p>
          <a:p>
            <a:pPr rtl="0" eaLnBrk="0" fontAlgn="base" hangingPunct="0"/>
            <a:r>
              <a:rPr lang="en-US" sz="1200" kern="1200" dirty="0" smtClean="0">
                <a:solidFill>
                  <a:schemeClr val="tx1"/>
                </a:solidFill>
                <a:effectLst/>
                <a:latin typeface="Verdana" pitchFamily="-1" charset="0"/>
                <a:ea typeface="Arial" pitchFamily="-1" charset="0"/>
                <a:cs typeface="Arial" pitchFamily="-1" charset="0"/>
              </a:rPr>
              <a:t>Move forward when the 15 minutes is up or all participants have completed the scoring activity.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182</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xfrm>
            <a:off x="233363" y="631825"/>
            <a:ext cx="3862387" cy="2897188"/>
          </a:xfrm>
          <a:ln/>
        </p:spPr>
      </p:sp>
      <p:sp>
        <p:nvSpPr>
          <p:cNvPr id="36454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Practice Paper 1 in their Grade 8 Extended-response (4-point)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p>
          <a:p>
            <a:pPr marL="160338" indent="-160338"/>
            <a:endParaRPr lang="en-US" dirty="0" smtClean="0">
              <a:latin typeface="Verdana" pitchFamily="34" charset="0"/>
              <a:cs typeface="Arial" charset="0"/>
            </a:endParaRPr>
          </a:p>
        </p:txBody>
      </p:sp>
      <p:sp>
        <p:nvSpPr>
          <p:cNvPr id="364548" name="Slide Number Placeholder 3"/>
          <p:cNvSpPr>
            <a:spLocks noGrp="1"/>
          </p:cNvSpPr>
          <p:nvPr>
            <p:ph type="sldNum" sz="quarter" idx="5"/>
          </p:nvPr>
        </p:nvSpPr>
        <p:spPr>
          <a:noFill/>
        </p:spPr>
        <p:txBody>
          <a:bodyPr/>
          <a:lstStyle/>
          <a:p>
            <a:pPr defTabSz="892175"/>
            <a:fld id="{10814A3F-A5F6-446C-B703-5E78E965E322}" type="slidenum">
              <a:rPr lang="en-GB" smtClean="0"/>
              <a:pPr defTabSz="892175"/>
              <a:t>183</a:t>
            </a:fld>
            <a:endParaRPr lang="en-GB"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xfrm>
            <a:off x="233363" y="631825"/>
            <a:ext cx="3862387" cy="2897188"/>
          </a:xfrm>
          <a:ln/>
        </p:spPr>
      </p:sp>
      <p:sp>
        <p:nvSpPr>
          <p:cNvPr id="36557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65572" name="Slide Number Placeholder 3"/>
          <p:cNvSpPr>
            <a:spLocks noGrp="1"/>
          </p:cNvSpPr>
          <p:nvPr>
            <p:ph type="sldNum" sz="quarter" idx="5"/>
          </p:nvPr>
        </p:nvSpPr>
        <p:spPr>
          <a:noFill/>
        </p:spPr>
        <p:txBody>
          <a:bodyPr/>
          <a:lstStyle/>
          <a:p>
            <a:pPr defTabSz="892175"/>
            <a:fld id="{372C0EFE-2DD9-453A-B052-B1D28D0C2BF4}" type="slidenum">
              <a:rPr lang="en-GB" smtClean="0"/>
              <a:pPr defTabSz="892175"/>
              <a:t>184</a:t>
            </a:fld>
            <a:endParaRPr lang="en-GB"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a:xfrm>
            <a:off x="233363" y="631825"/>
            <a:ext cx="3095625" cy="2322513"/>
          </a:xfrm>
          <a:ln/>
        </p:spPr>
      </p:sp>
      <p:sp>
        <p:nvSpPr>
          <p:cNvPr id="366595" name="Notes Placeholder 2"/>
          <p:cNvSpPr>
            <a:spLocks noGrp="1"/>
          </p:cNvSpPr>
          <p:nvPr>
            <p:ph type="body" idx="1"/>
          </p:nvPr>
        </p:nvSpPr>
        <p:spPr>
          <a:xfrm>
            <a:off x="247650" y="3121572"/>
            <a:ext cx="6459142" cy="5492203"/>
          </a:xfrm>
          <a:noFill/>
          <a:ln/>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100" kern="1200" dirty="0" smtClean="0">
              <a:solidFill>
                <a:schemeClr val="tx1"/>
              </a:solidFill>
              <a:effectLst/>
              <a:latin typeface="Verdana" pitchFamily="34" charset="0"/>
              <a:ea typeface="Verdana" pitchFamily="34" charset="0"/>
              <a:cs typeface="Verdana" pitchFamily="34" charset="0"/>
            </a:endParaRP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score</a:t>
            </a:r>
            <a:r>
              <a:rPr lang="en-US" sz="1100" baseline="0" dirty="0" smtClean="0">
                <a:latin typeface="Verdana" pitchFamily="34" charset="0"/>
                <a:ea typeface="Verdana" pitchFamily="34" charset="0"/>
                <a:cs typeface="Verdana" pitchFamily="34" charset="0"/>
              </a:rPr>
              <a:t> point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clearly introduces a topic in a manner that follows from the task and purpose </a:t>
            </a:r>
            <a:r>
              <a:rPr lang="en-US" sz="1100" i="1" dirty="0" smtClean="0">
                <a:latin typeface="Verdana" pitchFamily="34" charset="0"/>
                <a:ea typeface="Verdana" pitchFamily="34" charset="0"/>
                <a:cs typeface="Verdana" pitchFamily="34" charset="0"/>
              </a:rPr>
              <a:t>(she became curious about all of these names and wanted to learn more...being a slave and wanting to learn to read was not easy)</a:t>
            </a:r>
            <a:r>
              <a:rPr lang="en-US" sz="1100" dirty="0" smtClean="0">
                <a:latin typeface="Verdana" pitchFamily="34" charset="0"/>
                <a:ea typeface="Verdana" pitchFamily="34" charset="0"/>
                <a:cs typeface="Verdana" pitchFamily="34" charset="0"/>
              </a:rPr>
              <a:t>. [Paragraph 1, lines 3-7]</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demonstrates grade-appropriate analysis of the texts </a:t>
            </a:r>
            <a:r>
              <a:rPr lang="en-US" sz="1100" i="1" dirty="0" smtClean="0">
                <a:latin typeface="Verdana" pitchFamily="34" charset="0"/>
                <a:ea typeface="Verdana" pitchFamily="34" charset="0"/>
                <a:cs typeface="Verdana" pitchFamily="34" charset="0"/>
              </a:rPr>
              <a:t>(Both </a:t>
            </a:r>
            <a:r>
              <a:rPr lang="en-US" sz="1100" i="1" dirty="0" err="1" smtClean="0">
                <a:latin typeface="Verdana" pitchFamily="34" charset="0"/>
                <a:ea typeface="Verdana" pitchFamily="34" charset="0"/>
                <a:cs typeface="Verdana" pitchFamily="34" charset="0"/>
              </a:rPr>
              <a:t>narrater’s</a:t>
            </a:r>
            <a:r>
              <a:rPr lang="en-US" sz="1100" i="1" dirty="0" smtClean="0">
                <a:latin typeface="Verdana" pitchFamily="34" charset="0"/>
                <a:ea typeface="Verdana" pitchFamily="34" charset="0"/>
                <a:cs typeface="Verdana" pitchFamily="34" charset="0"/>
              </a:rPr>
              <a:t> had dreams that were very hard to accomplish but they both </a:t>
            </a:r>
            <a:r>
              <a:rPr lang="en-US" sz="1100" i="1" dirty="0" err="1" smtClean="0">
                <a:latin typeface="Verdana" pitchFamily="34" charset="0"/>
                <a:ea typeface="Verdana" pitchFamily="34" charset="0"/>
                <a:cs typeface="Verdana" pitchFamily="34" charset="0"/>
              </a:rPr>
              <a:t>acheived</a:t>
            </a:r>
            <a:r>
              <a:rPr lang="en-US" sz="1100" i="1" dirty="0" smtClean="0">
                <a:latin typeface="Verdana" pitchFamily="34" charset="0"/>
                <a:ea typeface="Verdana" pitchFamily="34" charset="0"/>
                <a:cs typeface="Verdana" pitchFamily="34" charset="0"/>
              </a:rPr>
              <a:t> everything that they set out for)</a:t>
            </a:r>
            <a:r>
              <a:rPr lang="en-US" sz="1100" dirty="0" smtClean="0">
                <a:latin typeface="Verdana" pitchFamily="34" charset="0"/>
                <a:ea typeface="Verdana" pitchFamily="34" charset="0"/>
                <a:cs typeface="Verdana" pitchFamily="34" charset="0"/>
              </a:rPr>
              <a:t>. [Page 2, line s 4-6]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topic is developed with relevant details from the texts </a:t>
            </a:r>
            <a:r>
              <a:rPr lang="en-US" sz="1100" i="1" dirty="0" smtClean="0">
                <a:latin typeface="Verdana" pitchFamily="34" charset="0"/>
                <a:ea typeface="Verdana" pitchFamily="34" charset="0"/>
                <a:cs typeface="Verdana" pitchFamily="34" charset="0"/>
              </a:rPr>
              <a:t>(she was taught many things by a special teacher, she didn’t want to learn anything. But when she realized that everything had a name, she became curious and wanted to learn more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he began to read fluently, he was reading all of the time. His owner did not like the fact that of his slaves could read. The owners wife was the same way)</a:t>
            </a:r>
            <a:r>
              <a:rPr lang="en-US" sz="1100" dirty="0" smtClean="0">
                <a:latin typeface="Verdana" pitchFamily="34" charset="0"/>
                <a:ea typeface="Verdana" pitchFamily="34" charset="0"/>
                <a:cs typeface="Verdana" pitchFamily="34" charset="0"/>
              </a:rPr>
              <a:t>. [Paragraph 2, lines 2-5 and paragraph 2, lines 7 to pg. 2, line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exhibits clear organization, with the use of appropriate transitions </a:t>
            </a:r>
            <a:r>
              <a:rPr lang="en-US" sz="1100" i="1" dirty="0" smtClean="0">
                <a:latin typeface="Verdana" pitchFamily="34" charset="0"/>
                <a:ea typeface="Verdana" pitchFamily="34" charset="0"/>
                <a:cs typeface="Verdana" pitchFamily="34" charset="0"/>
              </a:rPr>
              <a:t>(But when, In the other passage, When he began, In both of the stories)</a:t>
            </a:r>
            <a:r>
              <a:rPr lang="en-US" sz="1100" dirty="0" smtClean="0">
                <a:latin typeface="Verdana" pitchFamily="34" charset="0"/>
                <a:ea typeface="Verdana" pitchFamily="34" charset="0"/>
                <a:cs typeface="Verdana" pitchFamily="34" charset="0"/>
              </a:rPr>
              <a: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A formal style is established and maintained using domain-specific vocabulary </a:t>
            </a:r>
            <a:r>
              <a:rPr lang="en-US" sz="1100" i="1" dirty="0" smtClean="0">
                <a:latin typeface="Verdana" pitchFamily="34" charset="0"/>
                <a:ea typeface="Verdana" pitchFamily="34" charset="0"/>
                <a:cs typeface="Verdana" pitchFamily="34" charset="0"/>
              </a:rPr>
              <a:t>(a special teacher, became curious, to read fluently)</a:t>
            </a:r>
            <a:r>
              <a:rPr lang="en-US"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 [Paragraph 2, lines, 3, 5, and 8]</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concluding statement follows from the topic and information presented </a:t>
            </a:r>
            <a:r>
              <a:rPr lang="en-US" sz="1100" i="1" dirty="0" smtClean="0">
                <a:latin typeface="Verdana" pitchFamily="34" charset="0"/>
                <a:ea typeface="Verdana" pitchFamily="34" charset="0"/>
                <a:cs typeface="Verdana" pitchFamily="34" charset="0"/>
              </a:rPr>
              <a:t>(In both of the stories that I read today, the topic was the wanting of knowledge)</a:t>
            </a:r>
            <a:r>
              <a:rPr lang="en-US" sz="1100" dirty="0" smtClean="0">
                <a:latin typeface="Verdana" pitchFamily="34" charset="0"/>
                <a:ea typeface="Verdana" pitchFamily="34" charset="0"/>
                <a:cs typeface="Verdana" pitchFamily="34" charset="0"/>
              </a:rPr>
              <a:t>. [Paragraph 3, line 1 and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occasional errors that do not hinder comprehension.</a:t>
            </a:r>
          </a:p>
        </p:txBody>
      </p:sp>
      <p:sp>
        <p:nvSpPr>
          <p:cNvPr id="366596" name="Slide Number Placeholder 3"/>
          <p:cNvSpPr>
            <a:spLocks noGrp="1"/>
          </p:cNvSpPr>
          <p:nvPr>
            <p:ph type="sldNum" sz="quarter" idx="5"/>
          </p:nvPr>
        </p:nvSpPr>
        <p:spPr>
          <a:noFill/>
        </p:spPr>
        <p:txBody>
          <a:bodyPr/>
          <a:lstStyle/>
          <a:p>
            <a:pPr defTabSz="892175"/>
            <a:fld id="{0CB2892F-6C1E-4F88-83AD-1043D287CA30}" type="slidenum">
              <a:rPr lang="en-GB" smtClean="0"/>
              <a:pPr defTabSz="892175"/>
              <a:t>185</a:t>
            </a:fld>
            <a:endParaRPr lang="en-GB"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xfrm>
            <a:off x="233363" y="631825"/>
            <a:ext cx="3862387" cy="2897188"/>
          </a:xfrm>
          <a:ln/>
        </p:spPr>
      </p:sp>
      <p:sp>
        <p:nvSpPr>
          <p:cNvPr id="367619" name="Notes Placeholder 2"/>
          <p:cNvSpPr>
            <a:spLocks noGrp="1"/>
          </p:cNvSpPr>
          <p:nvPr>
            <p:ph type="body" idx="1"/>
          </p:nvPr>
        </p:nvSpPr>
        <p:spPr>
          <a:noFill/>
          <a:ln/>
        </p:spPr>
        <p:txBody>
          <a:bodyPr/>
          <a:lstStyle/>
          <a:p>
            <a:pPr marL="160338" indent="-160338"/>
            <a:r>
              <a:rPr lang="en-US" smtClean="0">
                <a:latin typeface="Verdana" pitchFamily="34" charset="0"/>
                <a:cs typeface="Arial" charset="0"/>
              </a:rPr>
              <a:t>Read the entire response out loud to the participants.</a:t>
            </a:r>
          </a:p>
          <a:p>
            <a:pPr marL="160338" indent="-160338"/>
            <a:endParaRPr lang="en-US" smtClean="0">
              <a:latin typeface="Verdana" pitchFamily="34" charset="0"/>
              <a:cs typeface="Arial" charset="0"/>
            </a:endParaRPr>
          </a:p>
        </p:txBody>
      </p:sp>
      <p:sp>
        <p:nvSpPr>
          <p:cNvPr id="367620" name="Slide Number Placeholder 3"/>
          <p:cNvSpPr>
            <a:spLocks noGrp="1"/>
          </p:cNvSpPr>
          <p:nvPr>
            <p:ph type="sldNum" sz="quarter" idx="5"/>
          </p:nvPr>
        </p:nvSpPr>
        <p:spPr>
          <a:noFill/>
        </p:spPr>
        <p:txBody>
          <a:bodyPr/>
          <a:lstStyle/>
          <a:p>
            <a:pPr defTabSz="892175"/>
            <a:fld id="{780A1EDE-E765-417B-9BC6-F612FC3A159C}" type="slidenum">
              <a:rPr lang="en-GB" smtClean="0"/>
              <a:pPr defTabSz="892175"/>
              <a:t>186</a:t>
            </a:fld>
            <a:endParaRPr lang="en-GB"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xfrm>
            <a:off x="233363" y="631825"/>
            <a:ext cx="3862387" cy="2897188"/>
          </a:xfrm>
          <a:ln/>
        </p:spPr>
      </p:sp>
      <p:sp>
        <p:nvSpPr>
          <p:cNvPr id="368643"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368644" name="Slide Number Placeholder 3"/>
          <p:cNvSpPr>
            <a:spLocks noGrp="1"/>
          </p:cNvSpPr>
          <p:nvPr>
            <p:ph type="sldNum" sz="quarter" idx="5"/>
          </p:nvPr>
        </p:nvSpPr>
        <p:spPr>
          <a:noFill/>
        </p:spPr>
        <p:txBody>
          <a:bodyPr/>
          <a:lstStyle/>
          <a:p>
            <a:pPr defTabSz="892175"/>
            <a:fld id="{30EF88ED-83B6-49C6-8266-539D1D5C766E}" type="slidenum">
              <a:rPr lang="en-GB" smtClean="0"/>
              <a:pPr defTabSz="892175"/>
              <a:t>187</a:t>
            </a:fld>
            <a:endParaRPr lang="en-GB"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xfrm>
            <a:off x="233363" y="631825"/>
            <a:ext cx="3095625" cy="2322513"/>
          </a:xfrm>
          <a:ln/>
        </p:spPr>
      </p:sp>
      <p:sp>
        <p:nvSpPr>
          <p:cNvPr id="369667" name="Notes Placeholder 2"/>
          <p:cNvSpPr>
            <a:spLocks noGrp="1"/>
          </p:cNvSpPr>
          <p:nvPr>
            <p:ph type="body" idx="1"/>
          </p:nvPr>
        </p:nvSpPr>
        <p:spPr>
          <a:xfrm>
            <a:off x="247650" y="2963912"/>
            <a:ext cx="6459142" cy="5691357"/>
          </a:xfrm>
          <a:noFill/>
          <a:ln/>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score point for this response</a:t>
            </a:r>
            <a:r>
              <a:rPr lang="en-US" sz="1100" baseline="0" dirty="0" smtClean="0">
                <a:latin typeface="Verdana" pitchFamily="34" charset="0"/>
                <a:ea typeface="Verdana" pitchFamily="34" charset="0"/>
                <a:cs typeface="Verdana" pitchFamily="34" charset="0"/>
              </a:rPr>
              <a:t> is 4.</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This response clearly introduces a topic in a manner that follows logically from the task and purpose </a:t>
            </a:r>
            <a:r>
              <a:rPr lang="en-US" sz="1100" i="1" dirty="0" smtClean="0">
                <a:latin typeface="Verdana" pitchFamily="34" charset="0"/>
                <a:ea typeface="Verdana" pitchFamily="34" charset="0"/>
                <a:cs typeface="Verdana" pitchFamily="34" charset="0"/>
              </a:rPr>
              <a:t>(a central idea is formed that </a:t>
            </a:r>
            <a:r>
              <a:rPr lang="en-US" sz="1100" i="1" dirty="0" err="1" smtClean="0">
                <a:latin typeface="Verdana" pitchFamily="34" charset="0"/>
                <a:ea typeface="Verdana" pitchFamily="34" charset="0"/>
                <a:cs typeface="Verdana" pitchFamily="34" charset="0"/>
              </a:rPr>
              <a:t>comprehention</a:t>
            </a:r>
            <a:r>
              <a:rPr lang="en-US" sz="1100" i="1" dirty="0" smtClean="0">
                <a:latin typeface="Verdana" pitchFamily="34" charset="0"/>
                <a:ea typeface="Verdana" pitchFamily="34" charset="0"/>
                <a:cs typeface="Verdana" pitchFamily="34" charset="0"/>
              </a:rPr>
              <a:t> of words is important). [Paragraph 1, lines 3-5]</a:t>
            </a:r>
            <a:r>
              <a:rPr lang="en-US" sz="1100" dirty="0" smtClean="0">
                <a:latin typeface="Verdana" pitchFamily="34" charset="0"/>
                <a:ea typeface="Verdana" pitchFamily="34" charset="0"/>
                <a:cs typeface="Verdana" pitchFamily="34" charset="0"/>
              </a:rPr>
              <a:t> </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response demonstrates insightful analysis of the texts that is varied </a:t>
            </a:r>
            <a:r>
              <a:rPr lang="en-US" sz="1100" i="1" dirty="0" smtClean="0">
                <a:latin typeface="Verdana" pitchFamily="34" charset="0"/>
                <a:ea typeface="Verdana" pitchFamily="34" charset="0"/>
                <a:cs typeface="Verdana" pitchFamily="34" charset="0"/>
              </a:rPr>
              <a:t>(They had to have teachers teach them instead of teaching themselves. But </a:t>
            </a:r>
            <a:r>
              <a:rPr lang="en-US" sz="1100" i="1" dirty="0" err="1" smtClean="0">
                <a:latin typeface="Verdana" pitchFamily="34" charset="0"/>
                <a:ea typeface="Verdana" pitchFamily="34" charset="0"/>
                <a:cs typeface="Verdana" pitchFamily="34" charset="0"/>
              </a:rPr>
              <a:t>Hellen</a:t>
            </a:r>
            <a:r>
              <a:rPr lang="en-US" sz="1100" i="1" dirty="0" smtClean="0">
                <a:latin typeface="Verdana" pitchFamily="34" charset="0"/>
                <a:ea typeface="Verdana" pitchFamily="34" charset="0"/>
                <a:cs typeface="Verdana" pitchFamily="34" charset="0"/>
              </a:rPr>
              <a:t> Keller had a teacher while Frederick Douglass had to take matters into his own hands)</a:t>
            </a:r>
            <a:r>
              <a:rPr lang="en-US" sz="1100" dirty="0" smtClean="0">
                <a:latin typeface="Verdana" pitchFamily="34" charset="0"/>
                <a:ea typeface="Verdana" pitchFamily="34" charset="0"/>
                <a:cs typeface="Verdana" pitchFamily="34" charset="0"/>
              </a:rPr>
              <a:t>. [Paragraph 4, line s4-7]</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topic is developed with the sustained use of relevant, well-chosen evidence from the texts </a:t>
            </a:r>
            <a:r>
              <a:rPr lang="en-US" sz="1100" i="1" dirty="0" smtClean="0">
                <a:latin typeface="Verdana" pitchFamily="34" charset="0"/>
                <a:ea typeface="Verdana" pitchFamily="34" charset="0"/>
                <a:cs typeface="Verdana" pitchFamily="34" charset="0"/>
              </a:rPr>
              <a:t>(Once she understood that everything had a name she was eager to learn. When she understood this, she realized what she did to the doll and started to feel sad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He was so desperate to learn that he would do errands extra quick so one of the boys on the street could teach him in exchange for food. Frederick took his book with him everywhere just in case he had extra time)</a:t>
            </a:r>
            <a:r>
              <a:rPr lang="en-US" sz="1100" dirty="0" smtClean="0">
                <a:latin typeface="Verdana" pitchFamily="34" charset="0"/>
                <a:ea typeface="Verdana" pitchFamily="34" charset="0"/>
                <a:cs typeface="Verdana" pitchFamily="34" charset="0"/>
              </a:rPr>
              <a:t>. [Paragraph 2, lines 3-6 and pg. 2, lines 2-7]</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Clear organization is exhibited by the skillful use of appropriate and varied transitions </a:t>
            </a:r>
            <a:r>
              <a:rPr lang="en-US" sz="1100" i="1" dirty="0" smtClean="0">
                <a:latin typeface="Verdana" pitchFamily="34" charset="0"/>
                <a:ea typeface="Verdana" pitchFamily="34" charset="0"/>
                <a:cs typeface="Verdana" pitchFamily="34" charset="0"/>
              </a:rPr>
              <a:t>(Once she understood, When she, But it was, Both, Also the two)</a:t>
            </a:r>
            <a:r>
              <a:rPr lang="en-US" sz="1100" dirty="0" smtClean="0">
                <a:latin typeface="Verdana" pitchFamily="34" charset="0"/>
                <a:ea typeface="Verdana" pitchFamily="34" charset="0"/>
                <a:cs typeface="Verdana" pitchFamily="34" charset="0"/>
              </a:rPr>
              <a:t>. [Throughout]</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response maintains a formal style, using grade-appropriate and domain-specific vocabulary </a:t>
            </a:r>
            <a:r>
              <a:rPr lang="en-US" sz="1100" i="1" dirty="0" smtClean="0">
                <a:latin typeface="Verdana" pitchFamily="34" charset="0"/>
                <a:ea typeface="Verdana" pitchFamily="34" charset="0"/>
                <a:cs typeface="Verdana" pitchFamily="34" charset="0"/>
              </a:rPr>
              <a:t>(eager to learn, realized, go hand and hand, desperate to learn, motives of these two people, take matters into his own hands)</a:t>
            </a:r>
            <a:r>
              <a:rPr lang="en-US" sz="1100" dirty="0" smtClean="0">
                <a:latin typeface="Verdana" pitchFamily="34" charset="0"/>
                <a:ea typeface="Verdana" pitchFamily="34" charset="0"/>
                <a:cs typeface="Verdana" pitchFamily="34" charset="0"/>
              </a:rPr>
              <a:t>. [Throughout]</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concluding statement follows clearly from the topic and information presented </a:t>
            </a:r>
            <a:r>
              <a:rPr lang="en-US" sz="1100" i="1" dirty="0" smtClean="0">
                <a:latin typeface="Verdana" pitchFamily="34" charset="0"/>
                <a:ea typeface="Verdana" pitchFamily="34" charset="0"/>
                <a:cs typeface="Verdana" pitchFamily="34" charset="0"/>
              </a:rPr>
              <a:t>(These two people wanted to learn how to understand words. It was </a:t>
            </a:r>
            <a:r>
              <a:rPr lang="en-US" sz="1100" i="1" dirty="0" err="1" smtClean="0">
                <a:latin typeface="Verdana" pitchFamily="34" charset="0"/>
                <a:ea typeface="Verdana" pitchFamily="34" charset="0"/>
                <a:cs typeface="Verdana" pitchFamily="34" charset="0"/>
              </a:rPr>
              <a:t>importent</a:t>
            </a:r>
            <a:r>
              <a:rPr lang="en-US" sz="1100" i="1" dirty="0" smtClean="0">
                <a:latin typeface="Verdana" pitchFamily="34" charset="0"/>
                <a:ea typeface="Verdana" pitchFamily="34" charset="0"/>
                <a:cs typeface="Verdana" pitchFamily="34" charset="0"/>
              </a:rPr>
              <a:t> to them both in different ways)</a:t>
            </a:r>
            <a:r>
              <a:rPr lang="en-US" sz="1100" dirty="0" smtClean="0">
                <a:latin typeface="Verdana" pitchFamily="34" charset="0"/>
                <a:ea typeface="Verdana" pitchFamily="34" charset="0"/>
                <a:cs typeface="Verdana" pitchFamily="34" charset="0"/>
              </a:rPr>
              <a:t>. [Last paragraph]</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response demonstrates grade-appropriate command of conventions, with few errors.</a:t>
            </a:r>
          </a:p>
        </p:txBody>
      </p:sp>
      <p:sp>
        <p:nvSpPr>
          <p:cNvPr id="369668" name="Slide Number Placeholder 3"/>
          <p:cNvSpPr>
            <a:spLocks noGrp="1"/>
          </p:cNvSpPr>
          <p:nvPr>
            <p:ph type="sldNum" sz="quarter" idx="5"/>
          </p:nvPr>
        </p:nvSpPr>
        <p:spPr>
          <a:noFill/>
        </p:spPr>
        <p:txBody>
          <a:bodyPr/>
          <a:lstStyle/>
          <a:p>
            <a:pPr defTabSz="892175"/>
            <a:fld id="{C10AEFBA-131B-4A82-93F9-B72C67FF5D7E}" type="slidenum">
              <a:rPr lang="en-GB" smtClean="0"/>
              <a:pPr defTabSz="892175"/>
              <a:t>188</a:t>
            </a:fld>
            <a:endParaRPr lang="en-GB"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xfrm>
            <a:off x="233363" y="631825"/>
            <a:ext cx="3862387" cy="2897188"/>
          </a:xfrm>
          <a:ln/>
        </p:spPr>
      </p:sp>
      <p:sp>
        <p:nvSpPr>
          <p:cNvPr id="370691" name="Notes Placeholder 2"/>
          <p:cNvSpPr>
            <a:spLocks noGrp="1"/>
          </p:cNvSpPr>
          <p:nvPr>
            <p:ph type="body" idx="1"/>
          </p:nvPr>
        </p:nvSpPr>
        <p:spPr>
          <a:noFill/>
          <a:ln/>
        </p:spPr>
        <p:txBody>
          <a:bodyPr/>
          <a:lstStyle/>
          <a:p>
            <a:pPr marL="160338" indent="-160338"/>
            <a:r>
              <a:rPr lang="en-US" smtClean="0">
                <a:latin typeface="Verdana" pitchFamily="34" charset="0"/>
                <a:cs typeface="Arial" charset="0"/>
              </a:rPr>
              <a:t>Read the entire response out loud to the participants.</a:t>
            </a:r>
          </a:p>
          <a:p>
            <a:pPr marL="160338" indent="-160338"/>
            <a:endParaRPr lang="en-US" smtClean="0">
              <a:latin typeface="Verdana" pitchFamily="34" charset="0"/>
              <a:cs typeface="Arial" charset="0"/>
            </a:endParaRPr>
          </a:p>
        </p:txBody>
      </p:sp>
      <p:sp>
        <p:nvSpPr>
          <p:cNvPr id="370692" name="Slide Number Placeholder 3"/>
          <p:cNvSpPr>
            <a:spLocks noGrp="1"/>
          </p:cNvSpPr>
          <p:nvPr>
            <p:ph type="sldNum" sz="quarter" idx="5"/>
          </p:nvPr>
        </p:nvSpPr>
        <p:spPr>
          <a:noFill/>
        </p:spPr>
        <p:txBody>
          <a:bodyPr/>
          <a:lstStyle/>
          <a:p>
            <a:pPr defTabSz="892175"/>
            <a:fld id="{24280CCD-4030-408D-B555-455DD784E2E1}" type="slidenum">
              <a:rPr lang="en-GB" smtClean="0"/>
              <a:pPr defTabSz="892175"/>
              <a:t>189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233363" y="631825"/>
            <a:ext cx="3862387" cy="2897188"/>
          </a:xfrm>
          <a:ln/>
        </p:spPr>
      </p:sp>
      <p:sp>
        <p:nvSpPr>
          <p:cNvPr id="202755" name="Notes Placeholder 2"/>
          <p:cNvSpPr>
            <a:spLocks noGrp="1"/>
          </p:cNvSpPr>
          <p:nvPr>
            <p:ph type="body" idx="1"/>
          </p:nvPr>
        </p:nvSpPr>
        <p:spPr>
          <a:noFill/>
          <a:ln/>
        </p:spPr>
        <p:txBody>
          <a:bodyPr/>
          <a:lstStyle/>
          <a:p>
            <a:r>
              <a:rPr lang="en-US" b="1" dirty="0" smtClean="0">
                <a:latin typeface="Verdana" pitchFamily="34" charset="0"/>
                <a:cs typeface="Arial" charset="0"/>
              </a:rPr>
              <a:t>Remember: You are scoring, not grading, student responses</a:t>
            </a:r>
            <a:r>
              <a:rPr lang="en-US" dirty="0" smtClean="0">
                <a:latin typeface="Verdana" pitchFamily="34" charset="0"/>
                <a:cs typeface="Arial" charset="0"/>
              </a:rPr>
              <a:t> – For this test, you do not have the opportunity to watch writers improve over time, you do not have knowledge of their past work, and you do not look at final drafts. Although you may be experienced in reviewing student writing, you need to set aside your own grading practices while scoring. Determine scores based only on the work in the student booklet, using state standards – not classroom standards – to score student responses accurately, fairly, and consistently.</a:t>
            </a:r>
          </a:p>
        </p:txBody>
      </p:sp>
      <p:sp>
        <p:nvSpPr>
          <p:cNvPr id="202756" name="Slide Number Placeholder 3"/>
          <p:cNvSpPr>
            <a:spLocks noGrp="1"/>
          </p:cNvSpPr>
          <p:nvPr>
            <p:ph type="sldNum" sz="quarter" idx="5"/>
          </p:nvPr>
        </p:nvSpPr>
        <p:spPr>
          <a:noFill/>
        </p:spPr>
        <p:txBody>
          <a:bodyPr/>
          <a:lstStyle/>
          <a:p>
            <a:pPr defTabSz="892175"/>
            <a:fld id="{49B9E7DF-347B-45D7-99ED-98C003942917}" type="slidenum">
              <a:rPr lang="en-GB" smtClean="0"/>
              <a:pPr defTabSz="892175"/>
              <a:t>19</a:t>
            </a:fld>
            <a:endParaRPr lang="en-GB"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xfrm>
            <a:off x="233363" y="631825"/>
            <a:ext cx="3095625" cy="2322513"/>
          </a:xfrm>
          <a:ln/>
        </p:spPr>
      </p:sp>
      <p:sp>
        <p:nvSpPr>
          <p:cNvPr id="363523" name="Notes Placeholder 2"/>
          <p:cNvSpPr>
            <a:spLocks noGrp="1"/>
          </p:cNvSpPr>
          <p:nvPr>
            <p:ph type="body" idx="1"/>
          </p:nvPr>
        </p:nvSpPr>
        <p:spPr>
          <a:xfrm>
            <a:off x="247650" y="3090042"/>
            <a:ext cx="6459142" cy="5523734"/>
          </a:xfrm>
          <a:ln/>
          <a:extLst/>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100" kern="1200" dirty="0" smtClean="0">
              <a:solidFill>
                <a:schemeClr val="tx1"/>
              </a:solidFill>
              <a:effectLst/>
              <a:latin typeface="Verdana" pitchFamily="34" charset="0"/>
              <a:ea typeface="Verdana" pitchFamily="34" charset="0"/>
              <a:cs typeface="Verdana" pitchFamily="34" charset="0"/>
            </a:endParaRPr>
          </a:p>
          <a:p>
            <a:r>
              <a:rPr lang="en-US" sz="1100" kern="1200" dirty="0" smtClean="0">
                <a:solidFill>
                  <a:schemeClr val="tx1"/>
                </a:solidFill>
                <a:effectLst/>
                <a:latin typeface="Verdana" pitchFamily="34" charset="0"/>
                <a:ea typeface="Verdana" pitchFamily="34" charset="0"/>
                <a:cs typeface="Verdana" pitchFamily="34" charset="0"/>
              </a:rPr>
              <a:t>Be sure to use rubric language when explaining the score.</a:t>
            </a:r>
          </a:p>
          <a:p>
            <a:pPr marL="171450" indent="-171450">
              <a:buFont typeface="Arial" pitchFamily="34" charset="0"/>
              <a:buChar char="•"/>
              <a:defRPr/>
            </a:pPr>
            <a:r>
              <a:rPr lang="en-US" sz="1100" kern="1200" dirty="0" smtClean="0">
                <a:solidFill>
                  <a:schemeClr val="tx1"/>
                </a:solidFill>
                <a:effectLst/>
                <a:latin typeface="Verdana" pitchFamily="34" charset="0"/>
                <a:ea typeface="Verdana" pitchFamily="34" charset="0"/>
                <a:cs typeface="Verdana" pitchFamily="34" charset="0"/>
              </a:rPr>
              <a:t>The score</a:t>
            </a:r>
            <a:r>
              <a:rPr lang="en-US" sz="1100" kern="1200" baseline="0" dirty="0" smtClean="0">
                <a:solidFill>
                  <a:schemeClr val="tx1"/>
                </a:solidFill>
                <a:effectLst/>
                <a:latin typeface="Verdana" pitchFamily="34" charset="0"/>
                <a:ea typeface="Verdana" pitchFamily="34" charset="0"/>
                <a:cs typeface="Verdana" pitchFamily="34" charset="0"/>
              </a:rPr>
              <a:t> point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introduces a topic in a manner that follows generally from the task and purpose </a:t>
            </a:r>
            <a:r>
              <a:rPr lang="en-US" sz="1100" i="1" dirty="0" smtClean="0">
                <a:latin typeface="Verdana" pitchFamily="34" charset="0"/>
                <a:ea typeface="Verdana" pitchFamily="34" charset="0"/>
                <a:cs typeface="Verdana" pitchFamily="34" charset="0"/>
              </a:rPr>
              <a:t>(“The Story of My Life” and “Narrative of the Life of Frederick Douglas, an American Slave” share many similarities and differences).</a:t>
            </a:r>
            <a:r>
              <a:rPr lang="en-US" sz="1100" dirty="0" smtClean="0">
                <a:latin typeface="Verdana" pitchFamily="34" charset="0"/>
                <a:ea typeface="Verdana" pitchFamily="34" charset="0"/>
                <a:cs typeface="Verdana" pitchFamily="34" charset="0"/>
              </a:rPr>
              <a:t> [All of paragraph 1]</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The response demonstrates a literal comprehension of the texts </a:t>
            </a:r>
            <a:r>
              <a:rPr lang="en-US" sz="1100" i="1" dirty="0" smtClean="0">
                <a:latin typeface="Verdana" pitchFamily="34" charset="0"/>
                <a:ea typeface="Verdana" pitchFamily="34" charset="0"/>
                <a:cs typeface="Verdana" pitchFamily="34" charset="0"/>
              </a:rPr>
              <a:t>(Fredrick was a slave, but </a:t>
            </a:r>
            <a:r>
              <a:rPr lang="en-US" sz="1100" i="1" dirty="0" err="1" smtClean="0">
                <a:latin typeface="Verdana" pitchFamily="34" charset="0"/>
                <a:ea typeface="Verdana" pitchFamily="34" charset="0"/>
                <a:cs typeface="Verdana" pitchFamily="34" charset="0"/>
              </a:rPr>
              <a:t>Hellen</a:t>
            </a:r>
            <a:r>
              <a:rPr lang="en-US" sz="1100" i="1" dirty="0" smtClean="0">
                <a:latin typeface="Verdana" pitchFamily="34" charset="0"/>
                <a:ea typeface="Verdana" pitchFamily="34" charset="0"/>
                <a:cs typeface="Verdana" pitchFamily="34" charset="0"/>
              </a:rPr>
              <a:t> wasn’t)</a:t>
            </a:r>
            <a:r>
              <a:rPr lang="en-US" sz="1100" dirty="0">
                <a:latin typeface="Verdana" pitchFamily="34" charset="0"/>
                <a:ea typeface="Verdana" pitchFamily="34" charset="0"/>
                <a:cs typeface="Verdana" pitchFamily="34" charset="0"/>
              </a:rPr>
              <a:t>. [Paragraph 3, lines </a:t>
            </a:r>
            <a:r>
              <a:rPr lang="en-US" sz="1100" dirty="0" smtClean="0">
                <a:latin typeface="Verdana" pitchFamily="34" charset="0"/>
                <a:ea typeface="Verdana" pitchFamily="34" charset="0"/>
                <a:cs typeface="Verdana" pitchFamily="34" charset="0"/>
              </a:rPr>
              <a:t>1-2] The response demonstrates an attempt to use evidence </a:t>
            </a:r>
            <a:r>
              <a:rPr lang="en-US" sz="1100" i="1" dirty="0" smtClean="0">
                <a:latin typeface="Verdana" pitchFamily="34" charset="0"/>
                <a:ea typeface="Verdana" pitchFamily="34" charset="0"/>
                <a:cs typeface="Verdana" pitchFamily="34" charset="0"/>
              </a:rPr>
              <a:t>(both are </a:t>
            </a:r>
            <a:r>
              <a:rPr lang="en-US" sz="1100" i="1" dirty="0" err="1" smtClean="0">
                <a:latin typeface="Verdana" pitchFamily="34" charset="0"/>
                <a:ea typeface="Verdana" pitchFamily="34" charset="0"/>
                <a:cs typeface="Verdana" pitchFamily="34" charset="0"/>
              </a:rPr>
              <a:t>permantly</a:t>
            </a:r>
            <a:r>
              <a:rPr lang="en-US" sz="1100" i="1" dirty="0" smtClean="0">
                <a:latin typeface="Verdana" pitchFamily="34" charset="0"/>
                <a:ea typeface="Verdana" pitchFamily="34" charset="0"/>
                <a:cs typeface="Verdana" pitchFamily="34" charset="0"/>
              </a:rPr>
              <a:t> affected by some of these hardships...These two people went through a lot, but they gave it their best shot)</a:t>
            </a:r>
            <a:r>
              <a:rPr lang="en-US" sz="1100" dirty="0">
                <a:latin typeface="Verdana" pitchFamily="34" charset="0"/>
                <a:ea typeface="Verdana" pitchFamily="34" charset="0"/>
                <a:cs typeface="Verdana" pitchFamily="34" charset="0"/>
              </a:rPr>
              <a:t>. [Paragraph 2, lines 3-6]</a:t>
            </a:r>
          </a:p>
          <a:p>
            <a:pPr marL="171450" indent="-171450">
              <a:buFont typeface="Arial" pitchFamily="34" charset="0"/>
              <a:buChar char="•"/>
              <a:defRPr/>
            </a:pPr>
            <a:r>
              <a:rPr lang="en-US" sz="1100" dirty="0" smtClean="0">
                <a:latin typeface="Verdana" pitchFamily="34" charset="0"/>
                <a:ea typeface="Verdana" pitchFamily="34" charset="0"/>
                <a:cs typeface="Verdana" pitchFamily="34" charset="0"/>
              </a:rPr>
              <a:t>This response exhibits some attempt at organization, with inconsistent use of transitions </a:t>
            </a:r>
            <a:r>
              <a:rPr lang="en-US" sz="1100" i="1" dirty="0" smtClean="0">
                <a:latin typeface="Verdana" pitchFamily="34" charset="0"/>
                <a:ea typeface="Verdana" pitchFamily="34" charset="0"/>
                <a:cs typeface="Verdana" pitchFamily="34" charset="0"/>
              </a:rPr>
              <a:t>(Some of the similarities, They also, The </a:t>
            </a:r>
            <a:r>
              <a:rPr lang="en-US" sz="1100" i="1" dirty="0" err="1" smtClean="0">
                <a:latin typeface="Verdana" pitchFamily="34" charset="0"/>
                <a:ea typeface="Verdana" pitchFamily="34" charset="0"/>
                <a:cs typeface="Verdana" pitchFamily="34" charset="0"/>
              </a:rPr>
              <a:t>differnces</a:t>
            </a:r>
            <a:r>
              <a:rPr lang="en-US" sz="1100" i="1" dirty="0" smtClean="0">
                <a:latin typeface="Verdana" pitchFamily="34" charset="0"/>
                <a:ea typeface="Verdana" pitchFamily="34" charset="0"/>
                <a:cs typeface="Verdana" pitchFamily="34" charset="0"/>
              </a:rPr>
              <a:t>, Another difference)</a:t>
            </a:r>
            <a:r>
              <a:rPr lang="en-US" sz="1100" dirty="0" smtClean="0">
                <a:latin typeface="Verdana" pitchFamily="34" charset="0"/>
                <a:ea typeface="Verdana" pitchFamily="34" charset="0"/>
                <a:cs typeface="Verdana" pitchFamily="34" charset="0"/>
              </a:rPr>
              <a:t>. A formal style is not maintained, with inconsistent use of domain-specific vocabulary </a:t>
            </a:r>
            <a:r>
              <a:rPr lang="en-US" sz="1100" i="1" dirty="0" smtClean="0">
                <a:latin typeface="Verdana" pitchFamily="34" charset="0"/>
                <a:ea typeface="Verdana" pitchFamily="34" charset="0"/>
                <a:cs typeface="Verdana" pitchFamily="34" charset="0"/>
              </a:rPr>
              <a:t>(went through a lot </a:t>
            </a:r>
            <a:r>
              <a:rPr lang="en-US" sz="1100" dirty="0" smtClean="0">
                <a:latin typeface="Verdana" pitchFamily="34" charset="0"/>
                <a:ea typeface="Verdana" pitchFamily="34" charset="0"/>
                <a:cs typeface="Verdana" pitchFamily="34" charset="0"/>
              </a:rPr>
              <a:t>and</a:t>
            </a:r>
            <a:r>
              <a:rPr lang="en-US" sz="1100" i="1" dirty="0" smtClean="0">
                <a:latin typeface="Verdana" pitchFamily="34" charset="0"/>
                <a:ea typeface="Verdana" pitchFamily="34" charset="0"/>
                <a:cs typeface="Verdana" pitchFamily="34" charset="0"/>
              </a:rPr>
              <a:t> able to learn easy)</a:t>
            </a:r>
            <a:r>
              <a:rPr lang="en-US" sz="1100" dirty="0" smtClean="0">
                <a:latin typeface="Verdana" pitchFamily="34" charset="0"/>
                <a:ea typeface="Verdana" pitchFamily="34" charset="0"/>
                <a:cs typeface="Verdana" pitchFamily="34" charset="0"/>
              </a:rPr>
              <a:t>. [Paragraph 2, lines 2-3]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occasional errors that do not hinder comprehension. [Paragraph 2, line 6 and last line]</a:t>
            </a:r>
          </a:p>
          <a:p>
            <a:pPr>
              <a:buFont typeface="Arial" pitchFamily="34" charset="0"/>
              <a:buNone/>
              <a:defRPr/>
            </a:pPr>
            <a:endParaRPr lang="en-US" sz="1100" dirty="0" smtClean="0">
              <a:latin typeface="Verdana" pitchFamily="34" charset="0"/>
              <a:ea typeface="Verdana" pitchFamily="34" charset="0"/>
              <a:cs typeface="Verdana" pitchFamily="34" charset="0"/>
            </a:endParaRPr>
          </a:p>
          <a:p>
            <a:pPr>
              <a:buFont typeface="Arial" pitchFamily="34" charset="0"/>
              <a:buNone/>
              <a:defRPr/>
            </a:pPr>
            <a:r>
              <a:rPr lang="en-US" sz="1100" dirty="0" smtClean="0">
                <a:latin typeface="Verdana" pitchFamily="34" charset="0"/>
                <a:ea typeface="Verdana" pitchFamily="34" charset="0"/>
                <a:cs typeface="Verdana" pitchFamily="34" charset="0"/>
              </a:rPr>
              <a:t>Compare this response to the score point 2 responses in the guide set – how the concepts illustrated in the guide papers are present in this practice response.</a:t>
            </a:r>
          </a:p>
          <a:p>
            <a:pPr marL="161540" indent="-161540">
              <a:defRPr/>
            </a:pPr>
            <a:endParaRPr lang="en-US" sz="1100" dirty="0" smtClean="0">
              <a:latin typeface="Verdana" pitchFamily="34" charset="0"/>
              <a:ea typeface="Verdana" pitchFamily="34" charset="0"/>
              <a:cs typeface="Verdana" pitchFamily="34" charset="0"/>
            </a:endParaRPr>
          </a:p>
        </p:txBody>
      </p:sp>
      <p:sp>
        <p:nvSpPr>
          <p:cNvPr id="371716" name="Slide Number Placeholder 3"/>
          <p:cNvSpPr>
            <a:spLocks noGrp="1"/>
          </p:cNvSpPr>
          <p:nvPr>
            <p:ph type="sldNum" sz="quarter" idx="5"/>
          </p:nvPr>
        </p:nvSpPr>
        <p:spPr>
          <a:noFill/>
        </p:spPr>
        <p:txBody>
          <a:bodyPr/>
          <a:lstStyle/>
          <a:p>
            <a:pPr defTabSz="892175"/>
            <a:fld id="{9BE5FEB3-264B-4EA9-B410-B4D265714CBB}" type="slidenum">
              <a:rPr lang="en-GB" smtClean="0"/>
              <a:pPr defTabSz="892175"/>
              <a:t>190</a:t>
            </a:fld>
            <a:endParaRPr lang="en-GB"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xfrm>
            <a:off x="233363" y="631825"/>
            <a:ext cx="3862387" cy="2897188"/>
          </a:xfrm>
          <a:ln/>
        </p:spPr>
      </p:sp>
      <p:sp>
        <p:nvSpPr>
          <p:cNvPr id="372739" name="Notes Placeholder 2"/>
          <p:cNvSpPr>
            <a:spLocks noGrp="1"/>
          </p:cNvSpPr>
          <p:nvPr>
            <p:ph type="body" idx="1"/>
          </p:nvPr>
        </p:nvSpPr>
        <p:spPr>
          <a:noFill/>
          <a:ln/>
        </p:spPr>
        <p:txBody>
          <a:bodyPr/>
          <a:lstStyle/>
          <a:p>
            <a:pPr marL="160338" indent="-160338"/>
            <a:r>
              <a:rPr lang="en-US" dirty="0" smtClean="0">
                <a:latin typeface="Verdana" pitchFamily="34" charset="0"/>
                <a:cs typeface="Arial" charset="0"/>
              </a:rPr>
              <a:t>Read the entire response out loud to the participants.</a:t>
            </a:r>
          </a:p>
          <a:p>
            <a:pPr marL="160338" indent="-160338"/>
            <a:endParaRPr lang="en-US" dirty="0">
              <a:latin typeface="Verdana" pitchFamily="34" charset="0"/>
              <a:cs typeface="Arial" charset="0"/>
            </a:endParaRPr>
          </a:p>
          <a:p>
            <a:pPr marL="160338" indent="-160338"/>
            <a:endParaRPr lang="en-US" dirty="0" smtClean="0">
              <a:latin typeface="Verdana" pitchFamily="34" charset="0"/>
              <a:cs typeface="Arial" charset="0"/>
            </a:endParaRPr>
          </a:p>
          <a:p>
            <a:pPr marL="160338" indent="-160338"/>
            <a:endParaRPr lang="en-US" dirty="0" smtClean="0">
              <a:latin typeface="Verdana" pitchFamily="34" charset="0"/>
              <a:cs typeface="Arial" charset="0"/>
            </a:endParaRPr>
          </a:p>
        </p:txBody>
      </p:sp>
      <p:sp>
        <p:nvSpPr>
          <p:cNvPr id="372740" name="Slide Number Placeholder 3"/>
          <p:cNvSpPr>
            <a:spLocks noGrp="1"/>
          </p:cNvSpPr>
          <p:nvPr>
            <p:ph type="sldNum" sz="quarter" idx="5"/>
          </p:nvPr>
        </p:nvSpPr>
        <p:spPr>
          <a:noFill/>
        </p:spPr>
        <p:txBody>
          <a:bodyPr/>
          <a:lstStyle/>
          <a:p>
            <a:pPr defTabSz="892175"/>
            <a:fld id="{8B4A963D-5652-41D0-92B0-62A82D9F6C77}" type="slidenum">
              <a:rPr lang="en-GB" smtClean="0"/>
              <a:pPr defTabSz="892175"/>
              <a:t>191</a:t>
            </a:fld>
            <a:endParaRPr lang="en-GB"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xfrm>
            <a:off x="233363" y="631825"/>
            <a:ext cx="3862387" cy="2897188"/>
          </a:xfrm>
          <a:ln/>
        </p:spPr>
      </p:sp>
      <p:sp>
        <p:nvSpPr>
          <p:cNvPr id="373763" name="Notes Placeholder 2"/>
          <p:cNvSpPr>
            <a:spLocks noGrp="1"/>
          </p:cNvSpPr>
          <p:nvPr>
            <p:ph type="body" idx="1"/>
          </p:nvPr>
        </p:nvSpPr>
        <p:spPr>
          <a:noFill/>
          <a:ln/>
        </p:spPr>
        <p:txBody>
          <a:bodyPr/>
          <a:lstStyle/>
          <a:p>
            <a:r>
              <a:rPr lang="en-US" dirty="0">
                <a:latin typeface="Verdana" pitchFamily="34" charset="0"/>
                <a:ea typeface="Verdana" pitchFamily="34" charset="0"/>
                <a:cs typeface="Verdana" pitchFamily="34" charset="0"/>
              </a:rPr>
              <a:t>As time allows, instruct participants to perform a Talk and Turn: </a:t>
            </a:r>
          </a:p>
          <a:p>
            <a:pPr marL="171450" lvl="0" indent="-171450">
              <a:buFont typeface="Arial" pitchFamily="34" charset="0"/>
              <a:buChar char="•"/>
            </a:pPr>
            <a:r>
              <a:rPr lang="en-US" dirty="0">
                <a:latin typeface="Verdana" pitchFamily="34" charset="0"/>
                <a:ea typeface="Verdana" pitchFamily="34" charset="0"/>
                <a:cs typeface="Verdana" pitchFamily="34" charset="0"/>
              </a:rPr>
              <a:t>Turn to a fellow participant and discuss the score point you have given the response using the rubric as a guide. </a:t>
            </a:r>
          </a:p>
          <a:p>
            <a:pPr marL="171450" lvl="0" indent="-171450">
              <a:buFont typeface="Arial" pitchFamily="34" charset="0"/>
              <a:buChar char="•"/>
            </a:pPr>
            <a:r>
              <a:rPr lang="en-US" dirty="0">
                <a:latin typeface="Verdana" pitchFamily="34" charset="0"/>
                <a:ea typeface="Verdana" pitchFamily="34" charset="0"/>
                <a:cs typeface="Verdana" pitchFamily="34" charset="0"/>
              </a:rPr>
              <a:t>Note evidence for your score point.</a:t>
            </a:r>
          </a:p>
          <a:p>
            <a:pPr marL="171450" lvl="0" indent="-171450">
              <a:buFont typeface="Arial" pitchFamily="34" charset="0"/>
              <a:buChar char="•"/>
            </a:pPr>
            <a:r>
              <a:rPr lang="en-US" dirty="0">
                <a:latin typeface="Verdana" pitchFamily="34" charset="0"/>
                <a:ea typeface="Verdana" pitchFamily="34" charset="0"/>
                <a:cs typeface="Verdana" pitchFamily="34" charset="0"/>
              </a:rPr>
              <a:t>You will have 2 minutes to score the item.</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Activate the timer.</a:t>
            </a:r>
          </a:p>
          <a:p>
            <a:endParaRPr lang="en-US" dirty="0">
              <a:latin typeface="Verdana" pitchFamily="34" charset="0"/>
              <a:ea typeface="Verdana" pitchFamily="34" charset="0"/>
              <a:cs typeface="Verdana" pitchFamily="34" charset="0"/>
            </a:endParaRPr>
          </a:p>
          <a:p>
            <a:r>
              <a:rPr lang="en-US" dirty="0">
                <a:latin typeface="Verdana" pitchFamily="34" charset="0"/>
                <a:ea typeface="Verdana" pitchFamily="34" charset="0"/>
                <a:cs typeface="Verdana" pitchFamily="34" charset="0"/>
              </a:rPr>
              <a:t>After the allotted 2 minutes, ask a participant to share their score point and related evidence for the response.</a:t>
            </a:r>
          </a:p>
          <a:p>
            <a:pPr marL="160338" indent="-160338">
              <a:buFontTx/>
              <a:buChar char="•"/>
            </a:pPr>
            <a:endParaRPr lang="en-US" dirty="0" smtClean="0">
              <a:latin typeface="Verdana" pitchFamily="34" charset="0"/>
              <a:cs typeface="Arial" charset="0"/>
            </a:endParaRPr>
          </a:p>
        </p:txBody>
      </p:sp>
      <p:sp>
        <p:nvSpPr>
          <p:cNvPr id="373764" name="Slide Number Placeholder 3"/>
          <p:cNvSpPr>
            <a:spLocks noGrp="1"/>
          </p:cNvSpPr>
          <p:nvPr>
            <p:ph type="sldNum" sz="quarter" idx="5"/>
          </p:nvPr>
        </p:nvSpPr>
        <p:spPr>
          <a:noFill/>
        </p:spPr>
        <p:txBody>
          <a:bodyPr/>
          <a:lstStyle/>
          <a:p>
            <a:pPr defTabSz="892175"/>
            <a:fld id="{8BF604DD-0191-4987-966E-5EAD85EA6CC9}" type="slidenum">
              <a:rPr lang="en-GB" smtClean="0"/>
              <a:pPr defTabSz="892175"/>
              <a:t>192</a:t>
            </a:fld>
            <a:endParaRPr lang="en-GB"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a:xfrm>
            <a:off x="233363" y="631825"/>
            <a:ext cx="3095625" cy="2322513"/>
          </a:xfrm>
          <a:ln/>
        </p:spPr>
      </p:sp>
      <p:sp>
        <p:nvSpPr>
          <p:cNvPr id="374787" name="Notes Placeholder 2"/>
          <p:cNvSpPr>
            <a:spLocks noGrp="1"/>
          </p:cNvSpPr>
          <p:nvPr>
            <p:ph type="body" idx="1"/>
          </p:nvPr>
        </p:nvSpPr>
        <p:spPr>
          <a:xfrm>
            <a:off x="247650" y="3074276"/>
            <a:ext cx="6459142" cy="5539499"/>
          </a:xfrm>
          <a:noFill/>
          <a:ln/>
        </p:spPr>
        <p:txBody>
          <a:bodyPr/>
          <a:lstStyle/>
          <a:p>
            <a:r>
              <a:rPr lang="en-US" sz="1100" kern="1200" dirty="0" smtClean="0">
                <a:solidFill>
                  <a:schemeClr val="tx1"/>
                </a:solidFill>
                <a:effectLst/>
                <a:latin typeface="Verdana" pitchFamily="34" charset="0"/>
                <a:ea typeface="Verdana" pitchFamily="34" charset="0"/>
                <a:cs typeface="Verdana" pitchFamily="34" charset="0"/>
              </a:rPr>
              <a:t>Using the bulleted annotations marks that follow, review the score for the practice response and explain why the guide paper is the approved score, covering the information given in the annotation. Refer to the passage location while reviewing the annotation. The locations are noted below.</a:t>
            </a:r>
          </a:p>
          <a:p>
            <a:endParaRPr lang="en-US" sz="1100" kern="1200" dirty="0" smtClean="0">
              <a:solidFill>
                <a:schemeClr val="tx1"/>
              </a:solidFill>
              <a:effectLst/>
              <a:latin typeface="Verdana" pitchFamily="34" charset="0"/>
              <a:ea typeface="Verdana" pitchFamily="34" charset="0"/>
              <a:cs typeface="Verdana" pitchFamily="34" charset="0"/>
            </a:endParaRPr>
          </a:p>
          <a:p>
            <a:r>
              <a:rPr lang="en-US" sz="1100" kern="1200" dirty="0" smtClean="0">
                <a:solidFill>
                  <a:schemeClr val="tx1"/>
                </a:solidFill>
                <a:effectLst/>
                <a:latin typeface="Verdana" pitchFamily="34" charset="0"/>
                <a:ea typeface="Verdana" pitchFamily="34" charset="0"/>
                <a:cs typeface="Verdana" pitchFamily="34" charset="0"/>
              </a:rPr>
              <a:t>Use rubric language to review the score point explanation.</a:t>
            </a:r>
          </a:p>
          <a:p>
            <a:pPr marL="171450" indent="-171450">
              <a:buFont typeface="Arial" pitchFamily="34" charset="0"/>
              <a:buChar char="•"/>
            </a:pPr>
            <a:r>
              <a:rPr lang="en-US" sz="1100" kern="1200" dirty="0" smtClean="0">
                <a:solidFill>
                  <a:schemeClr val="tx1"/>
                </a:solidFill>
                <a:effectLst/>
                <a:latin typeface="Verdana" pitchFamily="34" charset="0"/>
                <a:ea typeface="Verdana" pitchFamily="34" charset="0"/>
                <a:cs typeface="Verdana" pitchFamily="34" charset="0"/>
              </a:rPr>
              <a:t>The score</a:t>
            </a:r>
            <a:r>
              <a:rPr lang="en-US" sz="1100" kern="1200" baseline="0" dirty="0" smtClean="0">
                <a:solidFill>
                  <a:schemeClr val="tx1"/>
                </a:solidFill>
                <a:effectLst/>
                <a:latin typeface="Verdana" pitchFamily="34" charset="0"/>
                <a:ea typeface="Verdana" pitchFamily="34" charset="0"/>
                <a:cs typeface="Verdana" pitchFamily="34" charset="0"/>
              </a:rPr>
              <a:t> point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clearly introduces a topic in a manner that follows from the task and purpose </a:t>
            </a:r>
            <a:r>
              <a:rPr lang="en-US" sz="1100" i="1" dirty="0" smtClean="0">
                <a:latin typeface="Verdana" pitchFamily="34" charset="0"/>
                <a:ea typeface="Verdana" pitchFamily="34" charset="0"/>
                <a:cs typeface="Verdana" pitchFamily="34" charset="0"/>
              </a:rPr>
              <a:t>(The central idea is that once you understand what things mean, life seems more special and alive)</a:t>
            </a:r>
            <a:r>
              <a:rPr lang="en-US" sz="1100" dirty="0" smtClean="0">
                <a:latin typeface="Verdana" pitchFamily="34" charset="0"/>
                <a:ea typeface="Verdana" pitchFamily="34" charset="0"/>
                <a:cs typeface="Verdana" pitchFamily="34" charset="0"/>
              </a:rPr>
              <a:t>. [Pg. 1, lines 5-8]</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This response demonstrates grade-appropriate analysis of the texts </a:t>
            </a:r>
            <a:r>
              <a:rPr lang="en-US" sz="1100" i="1" dirty="0" smtClean="0">
                <a:latin typeface="Verdana" pitchFamily="34" charset="0"/>
                <a:ea typeface="Verdana" pitchFamily="34" charset="0"/>
                <a:cs typeface="Verdana" pitchFamily="34" charset="0"/>
              </a:rPr>
              <a:t>(Douglass was only a slave, he could see and hear, while Helen Keller was forevermore enslaved to her condition. Fredrick sought help while Helen just </a:t>
            </a:r>
            <a:r>
              <a:rPr lang="en-US" sz="1100" i="1" dirty="0" err="1" smtClean="0">
                <a:latin typeface="Verdana" pitchFamily="34" charset="0"/>
                <a:ea typeface="Verdana" pitchFamily="34" charset="0"/>
                <a:cs typeface="Verdana" pitchFamily="34" charset="0"/>
              </a:rPr>
              <a:t>recieved</a:t>
            </a:r>
            <a:r>
              <a:rPr lang="en-US" sz="1100" i="1" dirty="0" smtClean="0">
                <a:latin typeface="Verdana" pitchFamily="34" charset="0"/>
                <a:ea typeface="Verdana" pitchFamily="34" charset="0"/>
                <a:cs typeface="Verdana" pitchFamily="34" charset="0"/>
              </a:rPr>
              <a:t> it)</a:t>
            </a:r>
            <a:r>
              <a:rPr lang="en-US" sz="1100" dirty="0" smtClean="0">
                <a:latin typeface="Verdana" pitchFamily="34" charset="0"/>
                <a:ea typeface="Verdana" pitchFamily="34" charset="0"/>
                <a:cs typeface="Verdana" pitchFamily="34" charset="0"/>
              </a:rPr>
              <a:t>. [</a:t>
            </a:r>
            <a:r>
              <a:rPr lang="en-US" sz="1100" dirty="0" err="1" smtClean="0">
                <a:latin typeface="Verdana" pitchFamily="34" charset="0"/>
                <a:ea typeface="Verdana" pitchFamily="34" charset="0"/>
                <a:cs typeface="Verdana" pitchFamily="34" charset="0"/>
              </a:rPr>
              <a:t>Pg</a:t>
            </a:r>
            <a:r>
              <a:rPr lang="en-US" sz="1100" dirty="0" smtClean="0">
                <a:latin typeface="Verdana" pitchFamily="34" charset="0"/>
                <a:ea typeface="Verdana" pitchFamily="34" charset="0"/>
                <a:cs typeface="Verdana" pitchFamily="34" charset="0"/>
              </a:rPr>
              <a:t> 2, lines 16-20]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topic is developed with relevant details from the texts </a:t>
            </a:r>
            <a:r>
              <a:rPr lang="en-US" sz="1100" i="1" dirty="0" smtClean="0">
                <a:latin typeface="Verdana" pitchFamily="34" charset="0"/>
                <a:ea typeface="Verdana" pitchFamily="34" charset="0"/>
                <a:cs typeface="Verdana" pitchFamily="34" charset="0"/>
              </a:rPr>
              <a:t>(She learned what things like water, sunshine, clothing, objects and living things were. She felt no repentance for her bad actions until she understood what she had really done. Knowing about her surroundings brought a new light into her life </a:t>
            </a:r>
            <a:r>
              <a:rPr lang="en-US" sz="1100" dirty="0" smtClean="0">
                <a:latin typeface="Verdana" pitchFamily="34" charset="0"/>
                <a:ea typeface="Verdana" pitchFamily="34" charset="0"/>
                <a:cs typeface="Verdana" pitchFamily="34" charset="0"/>
              </a:rPr>
              <a:t>and </a:t>
            </a:r>
            <a:r>
              <a:rPr lang="en-US" sz="1100" i="1" dirty="0" smtClean="0">
                <a:latin typeface="Verdana" pitchFamily="34" charset="0"/>
                <a:ea typeface="Verdana" pitchFamily="34" charset="0"/>
                <a:cs typeface="Verdana" pitchFamily="34" charset="0"/>
              </a:rPr>
              <a:t>his mistress would surely be enraged by his skill, he would gradually learn from others. He could understand what each word and letter meant, and it made him feel good)</a:t>
            </a:r>
            <a:r>
              <a:rPr lang="en-US" sz="1100" dirty="0" smtClean="0">
                <a:latin typeface="Verdana" pitchFamily="34" charset="0"/>
                <a:ea typeface="Verdana" pitchFamily="34" charset="0"/>
                <a:cs typeface="Verdana" pitchFamily="34" charset="0"/>
              </a:rPr>
              <a:t>. Pg. 1, line 11, pg. 2, line 3 and page 2, line s 8-12]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exhibits clear organization, with the use of appropriate transitions </a:t>
            </a:r>
            <a:r>
              <a:rPr lang="en-US" sz="1100" i="1" dirty="0" smtClean="0">
                <a:latin typeface="Verdana" pitchFamily="34" charset="0"/>
                <a:ea typeface="Verdana" pitchFamily="34" charset="0"/>
                <a:cs typeface="Verdana" pitchFamily="34" charset="0"/>
              </a:rPr>
              <a:t>(too, Although he was, However, while)</a:t>
            </a:r>
            <a:r>
              <a:rPr lang="en-US" sz="1100" dirty="0" smtClean="0">
                <a:latin typeface="Verdana" pitchFamily="34" charset="0"/>
                <a:ea typeface="Verdana" pitchFamily="34" charset="0"/>
                <a:cs typeface="Verdana" pitchFamily="34" charset="0"/>
              </a:rPr>
              <a: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A formal style is established and maintained using stylistically sophisticated, domain-specific language </a:t>
            </a:r>
            <a:r>
              <a:rPr lang="en-US" sz="1100" i="1" dirty="0" smtClean="0">
                <a:latin typeface="Verdana" pitchFamily="34" charset="0"/>
                <a:ea typeface="Verdana" pitchFamily="34" charset="0"/>
                <a:cs typeface="Verdana" pitchFamily="34" charset="0"/>
              </a:rPr>
              <a:t>(felt no repentance, a new light into her live forever after, ambition to learn, persisting)</a:t>
            </a:r>
            <a:r>
              <a:rPr lang="en-US" sz="1100" dirty="0" smtClean="0">
                <a:latin typeface="Verdana" pitchFamily="34" charset="0"/>
                <a:ea typeface="Verdana" pitchFamily="34" charset="0"/>
                <a:cs typeface="Verdana" pitchFamily="34" charset="0"/>
              </a:rPr>
              <a:t>.</a:t>
            </a:r>
            <a:r>
              <a:rPr lang="en-US" sz="1100" i="1" dirty="0" smtClean="0">
                <a:latin typeface="Verdana" pitchFamily="34" charset="0"/>
                <a:ea typeface="Verdana" pitchFamily="34" charset="0"/>
                <a:cs typeface="Verdana" pitchFamily="34" charset="0"/>
              </a:rPr>
              <a: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concluding statement follows from the topic and information presented </a:t>
            </a:r>
            <a:r>
              <a:rPr lang="en-US" sz="1100" i="1" dirty="0" smtClean="0">
                <a:latin typeface="Verdana" pitchFamily="34" charset="0"/>
                <a:ea typeface="Verdana" pitchFamily="34" charset="0"/>
                <a:cs typeface="Verdana" pitchFamily="34" charset="0"/>
              </a:rPr>
              <a:t>(a new meaning of life was the outcome of both of them)</a:t>
            </a:r>
            <a:r>
              <a:rPr lang="en-US" sz="1100" dirty="0" smtClean="0">
                <a:latin typeface="Verdana" pitchFamily="34" charset="0"/>
                <a:ea typeface="Verdana" pitchFamily="34" charset="0"/>
                <a:cs typeface="Verdana" pitchFamily="34" charset="0"/>
              </a:rPr>
              <a:t>. [Last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latin typeface="Verdana" pitchFamily="34" charset="0"/>
                <a:ea typeface="Verdana" pitchFamily="34" charset="0"/>
                <a:cs typeface="Verdana" pitchFamily="34" charset="0"/>
              </a:rPr>
              <a:t>The response demonstrates grade-appropriate command of conventions, with occasional errors that do not hinder comprehension.</a:t>
            </a:r>
          </a:p>
          <a:p>
            <a:endParaRPr lang="en-US" sz="1100" kern="1200" dirty="0" smtClean="0">
              <a:solidFill>
                <a:schemeClr val="tx1"/>
              </a:solidFill>
              <a:effectLst/>
              <a:latin typeface="Verdana" pitchFamily="34" charset="0"/>
              <a:ea typeface="Verdana" pitchFamily="34" charset="0"/>
              <a:cs typeface="Verdana" pitchFamily="34" charset="0"/>
            </a:endParaRPr>
          </a:p>
          <a:p>
            <a:endParaRPr lang="en-US" sz="1100" dirty="0" smtClean="0">
              <a:latin typeface="Verdana" pitchFamily="34" charset="0"/>
              <a:ea typeface="Verdana" pitchFamily="34" charset="0"/>
              <a:cs typeface="Verdana" pitchFamily="34" charset="0"/>
            </a:endParaRPr>
          </a:p>
        </p:txBody>
      </p:sp>
      <p:sp>
        <p:nvSpPr>
          <p:cNvPr id="374788" name="Slide Number Placeholder 3"/>
          <p:cNvSpPr>
            <a:spLocks noGrp="1"/>
          </p:cNvSpPr>
          <p:nvPr>
            <p:ph type="sldNum" sz="quarter" idx="5"/>
          </p:nvPr>
        </p:nvSpPr>
        <p:spPr>
          <a:noFill/>
        </p:spPr>
        <p:txBody>
          <a:bodyPr/>
          <a:lstStyle/>
          <a:p>
            <a:pPr defTabSz="892175"/>
            <a:fld id="{D67EA5D8-3C44-4B47-A57B-A61B47646D6D}" type="slidenum">
              <a:rPr lang="en-GB" smtClean="0"/>
              <a:pPr defTabSz="892175"/>
              <a:t>193</a:t>
            </a:fld>
            <a:endParaRPr lang="en-GB"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xfrm>
            <a:off x="233363" y="631825"/>
            <a:ext cx="3862387" cy="2897188"/>
          </a:xfrm>
          <a:ln/>
        </p:spPr>
      </p:sp>
      <p:sp>
        <p:nvSpPr>
          <p:cNvPr id="375811" name="Notes Placeholder 2"/>
          <p:cNvSpPr>
            <a:spLocks noGrp="1"/>
          </p:cNvSpPr>
          <p:nvPr>
            <p:ph type="body" idx="1"/>
          </p:nvPr>
        </p:nvSpPr>
        <p:spPr>
          <a:noFill/>
          <a:ln/>
        </p:spPr>
        <p:txBody>
          <a:bodyPr/>
          <a:lstStyle/>
          <a:p>
            <a:pPr marL="160338" indent="-160338"/>
            <a:r>
              <a:rPr lang="en-US" smtClean="0">
                <a:latin typeface="Verdana" pitchFamily="34" charset="0"/>
                <a:cs typeface="Arial" charset="0"/>
              </a:rPr>
              <a:t>Read the entire response out loud to the participants.</a:t>
            </a:r>
          </a:p>
          <a:p>
            <a:pPr marL="160338" indent="-160338"/>
            <a:endParaRPr lang="en-US" smtClean="0">
              <a:latin typeface="Verdana" pitchFamily="34" charset="0"/>
              <a:cs typeface="Arial" charset="0"/>
            </a:endParaRPr>
          </a:p>
        </p:txBody>
      </p:sp>
      <p:sp>
        <p:nvSpPr>
          <p:cNvPr id="375812" name="Slide Number Placeholder 3"/>
          <p:cNvSpPr>
            <a:spLocks noGrp="1"/>
          </p:cNvSpPr>
          <p:nvPr>
            <p:ph type="sldNum" sz="quarter" idx="5"/>
          </p:nvPr>
        </p:nvSpPr>
        <p:spPr>
          <a:noFill/>
        </p:spPr>
        <p:txBody>
          <a:bodyPr/>
          <a:lstStyle/>
          <a:p>
            <a:pPr defTabSz="892175"/>
            <a:fld id="{741A867C-E6DB-46DD-9CC8-D2654A5A5300}" type="slidenum">
              <a:rPr lang="en-GB" smtClean="0"/>
              <a:pPr defTabSz="892175"/>
              <a:t>194</a:t>
            </a:fld>
            <a:endParaRPr lang="en-GB"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xfrm>
            <a:off x="233363" y="631825"/>
            <a:ext cx="3862387" cy="2897188"/>
          </a:xfrm>
          <a:ln/>
        </p:spPr>
      </p:sp>
      <p:sp>
        <p:nvSpPr>
          <p:cNvPr id="368643"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endParaRPr lang="en-US" dirty="0" smtClean="0">
              <a:latin typeface="Verdana" pitchFamily="34" charset="0"/>
              <a:cs typeface="Arial" charset="0"/>
            </a:endParaRPr>
          </a:p>
          <a:p>
            <a:pPr marL="171450" indent="-171450">
              <a:buFont typeface="Arial" pitchFamily="34" charset="0"/>
              <a:buChar char="•"/>
              <a:defRPr/>
            </a:pPr>
            <a:r>
              <a:rPr lang="en-US" dirty="0" smtClean="0">
                <a:latin typeface="Verdana" pitchFamily="34" charset="0"/>
                <a:cs typeface="Arial" charset="0"/>
              </a:rPr>
              <a:t>The</a:t>
            </a:r>
            <a:r>
              <a:rPr lang="en-US" baseline="0" dirty="0" smtClean="0">
                <a:latin typeface="Verdana" pitchFamily="34" charset="0"/>
                <a:cs typeface="Arial" charset="0"/>
              </a:rPr>
              <a:t> score point for this response is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that follows generally from the task </a:t>
            </a:r>
            <a:r>
              <a:rPr lang="en-US" sz="1200" i="1" dirty="0" smtClean="0"/>
              <a:t>(they both want you to want to learn)</a:t>
            </a:r>
            <a:r>
              <a:rPr lang="en-US" sz="1200" dirty="0" smtClean="0"/>
              <a:t>. [Lines 3-4]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little understanding of the texts</a:t>
            </a:r>
            <a:r>
              <a:rPr lang="en-US" sz="1200" i="1" dirty="0" smtClean="0"/>
              <a:t> (Both of the </a:t>
            </a:r>
            <a:r>
              <a:rPr lang="en-US" sz="1200" i="1" dirty="0" err="1" smtClean="0"/>
              <a:t>storys</a:t>
            </a:r>
            <a:r>
              <a:rPr lang="en-US" sz="1200" i="1" dirty="0" smtClean="0"/>
              <a:t> have </a:t>
            </a:r>
            <a:r>
              <a:rPr lang="en-US" sz="1200" i="1" dirty="0" err="1" smtClean="0"/>
              <a:t>sombody</a:t>
            </a:r>
            <a:r>
              <a:rPr lang="en-US" sz="1200" i="1" dirty="0" smtClean="0"/>
              <a:t> that is not equal to other people or feel like there not)</a:t>
            </a:r>
            <a:r>
              <a:rPr lang="en-US" sz="1200" dirty="0" smtClean="0"/>
              <a:t>. [Lines 4-7]</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provides no evidence, exhibits little attempt at organization, and lacks a concluding statement.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emerging command of conventions, with some errors </a:t>
            </a:r>
            <a:r>
              <a:rPr lang="en-US" sz="1200" i="1" dirty="0" smtClean="0"/>
              <a:t>(</a:t>
            </a:r>
            <a:r>
              <a:rPr lang="en-US" sz="1200" i="1" dirty="0" err="1" smtClean="0"/>
              <a:t>storys</a:t>
            </a:r>
            <a:r>
              <a:rPr lang="en-US" sz="1200" i="1" dirty="0" smtClean="0"/>
              <a:t>, the, life, </a:t>
            </a:r>
            <a:r>
              <a:rPr lang="en-US" sz="1200" i="1" dirty="0" err="1" smtClean="0"/>
              <a:t>frederick</a:t>
            </a:r>
            <a:r>
              <a:rPr lang="en-US" sz="1200" i="1" dirty="0" smtClean="0"/>
              <a:t>, </a:t>
            </a:r>
            <a:r>
              <a:rPr lang="en-US" sz="1200" i="1" dirty="0" err="1" smtClean="0"/>
              <a:t>sombody</a:t>
            </a:r>
            <a:r>
              <a:rPr lang="en-US" sz="1200" i="1" dirty="0" smtClean="0"/>
              <a:t>, there)</a:t>
            </a:r>
            <a:r>
              <a:rPr lang="en-US" sz="1200" dirty="0" smtClean="0"/>
              <a:t> that may hinder comprehension. [Throughout]</a:t>
            </a:r>
            <a:endParaRPr lang="en-US" sz="1200" dirty="0" smtClean="0">
              <a:latin typeface="Gill Sans MT Pro Book" pitchFamily="-1" charset="0"/>
            </a:endParaRPr>
          </a:p>
        </p:txBody>
      </p:sp>
      <p:sp>
        <p:nvSpPr>
          <p:cNvPr id="376836" name="Slide Number Placeholder 3"/>
          <p:cNvSpPr>
            <a:spLocks noGrp="1"/>
          </p:cNvSpPr>
          <p:nvPr>
            <p:ph type="sldNum" sz="quarter" idx="5"/>
          </p:nvPr>
        </p:nvSpPr>
        <p:spPr>
          <a:noFill/>
        </p:spPr>
        <p:txBody>
          <a:bodyPr/>
          <a:lstStyle/>
          <a:p>
            <a:pPr defTabSz="892175"/>
            <a:fld id="{2542125B-80AD-433F-8909-A7F20D3EFC45}" type="slidenum">
              <a:rPr lang="en-GB" smtClean="0"/>
              <a:pPr defTabSz="892175"/>
              <a:t>195</a:t>
            </a:fld>
            <a:endParaRPr lang="en-GB"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xfrm>
            <a:off x="233363" y="631825"/>
            <a:ext cx="3862387" cy="2897188"/>
          </a:xfrm>
          <a:ln/>
        </p:spPr>
      </p:sp>
      <p:sp>
        <p:nvSpPr>
          <p:cNvPr id="369667"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Ask the participants if they have any questions about the practice responses and the scores they received.</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Ask if the participants see how the practice papers align with the rubric and guide papers.</a:t>
            </a:r>
          </a:p>
          <a:p>
            <a:pPr marL="161540" indent="-161540">
              <a:defRPr/>
            </a:pPr>
            <a:endParaRPr lang="en-US" dirty="0" smtClean="0">
              <a:latin typeface="Verdana" pitchFamily="34" charset="0"/>
              <a:cs typeface="Arial" charset="0"/>
            </a:endParaRPr>
          </a:p>
        </p:txBody>
      </p:sp>
      <p:sp>
        <p:nvSpPr>
          <p:cNvPr id="377860" name="Slide Number Placeholder 3"/>
          <p:cNvSpPr>
            <a:spLocks noGrp="1"/>
          </p:cNvSpPr>
          <p:nvPr>
            <p:ph type="sldNum" sz="quarter" idx="5"/>
          </p:nvPr>
        </p:nvSpPr>
        <p:spPr>
          <a:noFill/>
        </p:spPr>
        <p:txBody>
          <a:bodyPr/>
          <a:lstStyle/>
          <a:p>
            <a:pPr defTabSz="892175"/>
            <a:fld id="{0753D770-BD25-4AC0-B75C-44887A254536}" type="slidenum">
              <a:rPr lang="en-GB" smtClean="0"/>
              <a:pPr defTabSz="892175"/>
              <a:t>196</a:t>
            </a:fld>
            <a:endParaRPr lang="en-GB"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a:xfrm>
            <a:off x="233363" y="631825"/>
            <a:ext cx="3862387" cy="2897188"/>
          </a:xfrm>
          <a:ln/>
        </p:spPr>
      </p:sp>
      <p:sp>
        <p:nvSpPr>
          <p:cNvPr id="3788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Review the information covered in the ELA training session with the participants.</a:t>
            </a:r>
          </a:p>
          <a:p>
            <a:endParaRPr lang="en-US" dirty="0" smtClean="0">
              <a:latin typeface="Verdana" pitchFamily="34" charset="0"/>
              <a:cs typeface="Arial" charset="0"/>
            </a:endParaRPr>
          </a:p>
        </p:txBody>
      </p:sp>
      <p:sp>
        <p:nvSpPr>
          <p:cNvPr id="378884" name="Slide Number Placeholder 3"/>
          <p:cNvSpPr>
            <a:spLocks noGrp="1"/>
          </p:cNvSpPr>
          <p:nvPr>
            <p:ph type="sldNum" sz="quarter" idx="5"/>
          </p:nvPr>
        </p:nvSpPr>
        <p:spPr>
          <a:noFill/>
        </p:spPr>
        <p:txBody>
          <a:bodyPr/>
          <a:lstStyle/>
          <a:p>
            <a:pPr defTabSz="892175"/>
            <a:fld id="{90AF11F7-EFAE-4E19-A630-08E629D2D12C}" type="slidenum">
              <a:rPr lang="en-GB" smtClean="0"/>
              <a:pPr defTabSz="892175"/>
              <a:t>197</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5 minutes</a:t>
            </a:r>
            <a:endParaRPr lang="en-US" sz="1100"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Point out the available resources.</a:t>
            </a:r>
          </a:p>
          <a:p>
            <a:endParaRPr lang="en-US" dirty="0"/>
          </a:p>
          <a:p>
            <a:r>
              <a:rPr lang="en-US" dirty="0">
                <a:latin typeface="Verdana" pitchFamily="34" charset="0"/>
                <a:cs typeface="Arial" charset="0"/>
              </a:rPr>
              <a:t>Cover any “parking lot” issues/questions that were tabled during the presentation.</a:t>
            </a:r>
          </a:p>
          <a:p>
            <a:endParaRPr lang="en-US" dirty="0">
              <a:latin typeface="Verdana" pitchFamily="34" charset="0"/>
              <a:cs typeface="Arial" charset="0"/>
            </a:endParaRPr>
          </a:p>
          <a:p>
            <a:r>
              <a:rPr lang="en-US" dirty="0">
                <a:latin typeface="Verdana" pitchFamily="34" charset="0"/>
                <a:cs typeface="Arial" charset="0"/>
              </a:rPr>
              <a:t>A video of this training has been created and will be available, along with the handouts, on </a:t>
            </a:r>
            <a:r>
              <a:rPr lang="en-US" dirty="0" err="1">
                <a:latin typeface="Verdana" pitchFamily="34" charset="0"/>
                <a:cs typeface="Arial" charset="0"/>
              </a:rPr>
              <a:t>EngageNY</a:t>
            </a:r>
            <a:r>
              <a:rPr lang="en-US" dirty="0">
                <a:latin typeface="Verdana" pitchFamily="34" charset="0"/>
                <a:cs typeface="Arial" charset="0"/>
              </a:rPr>
              <a:t>. </a:t>
            </a:r>
          </a:p>
          <a:p>
            <a:endParaRPr lang="en-US" dirty="0">
              <a:latin typeface="Verdana" pitchFamily="34" charset="0"/>
              <a:cs typeface="Arial" charset="0"/>
            </a:endParaRPr>
          </a:p>
          <a:p>
            <a:r>
              <a:rPr lang="en-US" dirty="0">
                <a:latin typeface="Verdana" pitchFamily="34" charset="0"/>
                <a:cs typeface="Arial" charset="0"/>
              </a:rPr>
              <a:t>Thank the participants for being engaged in the training, which covered a lot of material.</a:t>
            </a: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198</a:t>
            </a:fld>
            <a:endParaRPr lang="en-GB" dirty="0"/>
          </a:p>
        </p:txBody>
      </p:sp>
    </p:spTree>
    <p:extLst>
      <p:ext uri="{BB962C8B-B14F-4D97-AF65-F5344CB8AC3E}">
        <p14:creationId xmlns="" xmlns:p14="http://schemas.microsoft.com/office/powerpoint/2010/main" val="282385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Take a minute</a:t>
            </a:r>
            <a:r>
              <a:rPr lang="en-US" baseline="0" dirty="0" smtClean="0"/>
              <a:t> to review the housekeeping and logistics for today’s training:</a:t>
            </a:r>
          </a:p>
          <a:p>
            <a:pPr marL="171450" indent="-171450">
              <a:buFont typeface="Arial" pitchFamily="34" charset="0"/>
              <a:buChar char="•"/>
            </a:pPr>
            <a:r>
              <a:rPr lang="en-US" baseline="0" dirty="0" smtClean="0"/>
              <a:t>Today’s session will be from 9:00 until 3:00.</a:t>
            </a:r>
          </a:p>
          <a:p>
            <a:pPr marL="171450" indent="-171450">
              <a:buFont typeface="Arial" pitchFamily="34" charset="0"/>
              <a:buChar char="•"/>
            </a:pPr>
            <a:r>
              <a:rPr lang="en-US" baseline="0" dirty="0" smtClean="0"/>
              <a:t>We will have a fifteen minute break in the morning and a fifteen minute break in the afternoon.</a:t>
            </a:r>
          </a:p>
          <a:p>
            <a:pPr marL="171450" indent="-171450">
              <a:buFont typeface="Arial" pitchFamily="34" charset="0"/>
              <a:buChar char="•"/>
            </a:pPr>
            <a:r>
              <a:rPr lang="en-US" baseline="0" dirty="0" smtClean="0"/>
              <a:t>We will have one hour for lunch. Share suggested locations.</a:t>
            </a:r>
          </a:p>
          <a:p>
            <a:pPr marL="171450" indent="-171450">
              <a:buFont typeface="Arial" pitchFamily="34" charset="0"/>
              <a:buChar char="•"/>
            </a:pPr>
            <a:r>
              <a:rPr lang="en-US" baseline="0" dirty="0" smtClean="0"/>
              <a:t>Review nearest restroom locations.</a:t>
            </a:r>
          </a:p>
          <a:p>
            <a:pPr marL="171450" indent="-171450">
              <a:buFont typeface="Arial" pitchFamily="34" charset="0"/>
              <a:buChar char="•"/>
            </a:pPr>
            <a:r>
              <a:rPr lang="en-US" baseline="0" dirty="0" smtClean="0"/>
              <a:t>Review the emergency exit locations.</a:t>
            </a:r>
          </a:p>
          <a:p>
            <a:pPr marL="171450" indent="-171450">
              <a:buFont typeface="Arial" pitchFamily="34" charset="0"/>
              <a:buChar char="•"/>
            </a:pPr>
            <a:r>
              <a:rPr lang="en-US" baseline="0" dirty="0" smtClean="0"/>
              <a:t>Review the nearest vending machines/snack bar locations.</a:t>
            </a:r>
          </a:p>
          <a:p>
            <a:pPr marL="171450" indent="-171450">
              <a:buFont typeface="Arial" pitchFamily="34" charset="0"/>
              <a:buChar char="•"/>
            </a:pPr>
            <a:endParaRPr lang="en-US" baseline="0" dirty="0" smtClean="0"/>
          </a:p>
          <a:p>
            <a:pPr marL="0" indent="0">
              <a:buFont typeface="Arial" pitchFamily="34" charset="0"/>
              <a:buNone/>
            </a:pPr>
            <a:r>
              <a:rPr lang="en-US" dirty="0" smtClean="0"/>
              <a:t>Explain the use of the</a:t>
            </a:r>
            <a:r>
              <a:rPr lang="en-US" baseline="0" dirty="0" smtClean="0"/>
              <a:t> parking lot and resources you will be providing:</a:t>
            </a:r>
          </a:p>
          <a:p>
            <a:pPr marL="171450" indent="-171450">
              <a:buFont typeface="Arial" pitchFamily="34" charset="0"/>
              <a:buChar char="•"/>
            </a:pPr>
            <a:r>
              <a:rPr lang="en-US" baseline="0" dirty="0" smtClean="0"/>
              <a:t>As we go through the training, questions will arise that we can’t answer today. </a:t>
            </a:r>
          </a:p>
          <a:p>
            <a:pPr marL="171450" indent="-171450">
              <a:buFont typeface="Arial" pitchFamily="34" charset="0"/>
              <a:buChar char="•"/>
            </a:pPr>
            <a:r>
              <a:rPr lang="en-US" baseline="0" dirty="0" smtClean="0"/>
              <a:t>Make note of those questions and add them to our Parking Lot (point to this location).</a:t>
            </a:r>
          </a:p>
          <a:p>
            <a:pPr marL="171450" indent="-171450">
              <a:buFont typeface="Arial" pitchFamily="34" charset="0"/>
              <a:buChar char="•"/>
            </a:pPr>
            <a:r>
              <a:rPr lang="en-US" baseline="0" dirty="0" smtClean="0"/>
              <a:t>At the end of the training, we will gather these questions and post a list of Frequently Asked Questions and their answers along with the training materials on our site.</a:t>
            </a:r>
          </a:p>
          <a:p>
            <a:pPr marL="171450" indent="-171450">
              <a:buFont typeface="Arial" pitchFamily="34" charset="0"/>
              <a:buChar char="•"/>
            </a:pPr>
            <a:r>
              <a:rPr lang="en-US" baseline="0" dirty="0" smtClean="0"/>
              <a:t>In addition, at the end of this training, there is a slide that provides a list of resources where you can access additional information.</a:t>
            </a:r>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2</a:t>
            </a:fld>
            <a:endParaRPr lang="en-GB" dirty="0"/>
          </a:p>
        </p:txBody>
      </p:sp>
    </p:spTree>
    <p:extLst>
      <p:ext uri="{BB962C8B-B14F-4D97-AF65-F5344CB8AC3E}">
        <p14:creationId xmlns="" xmlns:p14="http://schemas.microsoft.com/office/powerpoint/2010/main" val="29709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233363" y="631825"/>
            <a:ext cx="3862387" cy="2897188"/>
          </a:xfrm>
          <a:ln/>
        </p:spPr>
      </p:sp>
      <p:sp>
        <p:nvSpPr>
          <p:cNvPr id="205827" name="Notes Placeholder 2"/>
          <p:cNvSpPr>
            <a:spLocks noGrp="1"/>
          </p:cNvSpPr>
          <p:nvPr>
            <p:ph type="body" idx="1"/>
          </p:nvPr>
        </p:nvSpPr>
        <p:spPr>
          <a:noFill/>
          <a:ln/>
        </p:spPr>
        <p:txBody>
          <a:bodyPr/>
          <a:lstStyle/>
          <a:p>
            <a:r>
              <a:rPr lang="en-US" dirty="0" smtClean="0">
                <a:latin typeface="Verdana" pitchFamily="34" charset="0"/>
                <a:cs typeface="Arial" charset="0"/>
              </a:rPr>
              <a:t>Ask scorers if they have any questions about holistic</a:t>
            </a:r>
            <a:r>
              <a:rPr lang="en-US" baseline="0" dirty="0" smtClean="0">
                <a:latin typeface="Verdana" pitchFamily="34" charset="0"/>
                <a:cs typeface="Arial" charset="0"/>
              </a:rPr>
              <a:t> scoring and guarding against biases.</a:t>
            </a:r>
            <a:endParaRPr lang="en-US" dirty="0" smtClean="0">
              <a:latin typeface="Verdana" pitchFamily="34" charset="0"/>
              <a:cs typeface="Arial" charset="0"/>
            </a:endParaRPr>
          </a:p>
        </p:txBody>
      </p:sp>
      <p:sp>
        <p:nvSpPr>
          <p:cNvPr id="205828" name="Slide Number Placeholder 3"/>
          <p:cNvSpPr>
            <a:spLocks noGrp="1"/>
          </p:cNvSpPr>
          <p:nvPr>
            <p:ph type="sldNum" sz="quarter" idx="5"/>
          </p:nvPr>
        </p:nvSpPr>
        <p:spPr>
          <a:noFill/>
        </p:spPr>
        <p:txBody>
          <a:bodyPr/>
          <a:lstStyle/>
          <a:p>
            <a:pPr defTabSz="892175"/>
            <a:fld id="{6641D7F9-6C37-4C09-92C7-70A433F5D2E8}" type="slidenum">
              <a:rPr lang="en-GB" smtClean="0"/>
              <a:pPr defTabSz="892175"/>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xfrm>
            <a:off x="233363" y="631825"/>
            <a:ext cx="3862387" cy="2897188"/>
          </a:xfrm>
          <a:ln/>
        </p:spPr>
      </p:sp>
      <p:sp>
        <p:nvSpPr>
          <p:cNvPr id="203779" name="Notes Placeholder 2"/>
          <p:cNvSpPr>
            <a:spLocks noGrp="1"/>
          </p:cNvSpPr>
          <p:nvPr>
            <p:ph type="body" idx="1"/>
          </p:nvPr>
        </p:nvSpPr>
        <p:spPr>
          <a:noFill/>
          <a:ln/>
        </p:spPr>
        <p:txBody>
          <a:bodyPr/>
          <a:lstStyle/>
          <a:p>
            <a:r>
              <a:rPr lang="en-US" dirty="0" smtClean="0">
                <a:latin typeface="Verdana" pitchFamily="34" charset="0"/>
                <a:cs typeface="Arial" charset="0"/>
              </a:rPr>
              <a:t>This section of the training is focused on the new 2-point constructed-response questions.</a:t>
            </a:r>
          </a:p>
          <a:p>
            <a:endParaRPr lang="en-US" dirty="0" smtClean="0">
              <a:latin typeface="Verdana" pitchFamily="34" charset="0"/>
              <a:cs typeface="Arial" charset="0"/>
            </a:endParaRPr>
          </a:p>
          <a:p>
            <a:r>
              <a:rPr lang="en-US" dirty="0" smtClean="0">
                <a:latin typeface="Verdana" pitchFamily="34" charset="0"/>
                <a:cs typeface="Arial" charset="0"/>
              </a:rPr>
              <a:t>Instruct the participants to find their 2-point materials, including the rubric, passage, guide, and practice papers.</a:t>
            </a:r>
          </a:p>
          <a:p>
            <a:endParaRPr lang="en-US" dirty="0" smtClean="0">
              <a:latin typeface="Verdana" pitchFamily="34" charset="0"/>
              <a:cs typeface="Arial" charset="0"/>
            </a:endParaRPr>
          </a:p>
          <a:p>
            <a:r>
              <a:rPr lang="en-US" b="1" dirty="0" smtClean="0">
                <a:latin typeface="Verdana" pitchFamily="34" charset="0"/>
                <a:cs typeface="Arial" charset="0"/>
              </a:rPr>
              <a:t>While participants find their materials, explain the rational behind the 2-point questions</a:t>
            </a:r>
            <a:r>
              <a:rPr lang="en-US" dirty="0" smtClean="0">
                <a:latin typeface="Verdana" pitchFamily="34" charset="0"/>
                <a:cs typeface="Arial" charset="0"/>
              </a:rPr>
              <a:t> – While all ELA constructed-response questions are “writing” questions, the 2-point questions are more focused on reading comprehension. Each question is aligned with a specific Common Core Standard. The 2-point questions ask students to synthesize information in the text (or texts), make a claim/inference (draw a conclusion – answer the question), and support their claim with evidence from the text(s). The questions are designed so that an inference is required, simple recall from the text is not enough to earn full credit. There are multiple ways to respond to each question – and no one “right” answer. The inference a student provides must be valid, and supported by details from the text(s).</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to take notes on their rubric and the training responses for use when delivering the training in their districts.</a:t>
            </a:r>
          </a:p>
          <a:p>
            <a:endParaRPr lang="en-US" dirty="0" smtClean="0">
              <a:latin typeface="Verdana" pitchFamily="34" charset="0"/>
              <a:cs typeface="Arial" charset="0"/>
            </a:endParaRPr>
          </a:p>
        </p:txBody>
      </p:sp>
      <p:sp>
        <p:nvSpPr>
          <p:cNvPr id="203780" name="Slide Number Placeholder 3"/>
          <p:cNvSpPr>
            <a:spLocks noGrp="1"/>
          </p:cNvSpPr>
          <p:nvPr>
            <p:ph type="sldNum" sz="quarter" idx="5"/>
          </p:nvPr>
        </p:nvSpPr>
        <p:spPr>
          <a:noFill/>
        </p:spPr>
        <p:txBody>
          <a:bodyPr/>
          <a:lstStyle/>
          <a:p>
            <a:pPr defTabSz="892175"/>
            <a:fld id="{6EE4CD41-88D8-4958-AB0C-5062DE166C3C}" type="slidenum">
              <a:rPr lang="en-GB" smtClean="0"/>
              <a:pPr defTabSz="892175"/>
              <a:t>21</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15 minutes</a:t>
            </a:r>
            <a:endParaRPr 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Refer participants to the</a:t>
            </a:r>
            <a:r>
              <a:rPr lang="en-US" baseline="0" dirty="0" smtClean="0"/>
              <a:t> </a:t>
            </a:r>
            <a:r>
              <a:rPr lang="en-US" dirty="0" smtClean="0"/>
              <a:t>rubric in the Grade 4</a:t>
            </a:r>
            <a:r>
              <a:rPr lang="en-US" baseline="0" dirty="0" smtClean="0"/>
              <a:t> Short-response (2-Point) Sample Question Guide Set packet.</a:t>
            </a:r>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22</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233363" y="631825"/>
            <a:ext cx="3862387" cy="2897188"/>
          </a:xfrm>
          <a:ln/>
        </p:spPr>
      </p:sp>
      <p:sp>
        <p:nvSpPr>
          <p:cNvPr id="204803" name="Notes Placeholder 2"/>
          <p:cNvSpPr>
            <a:spLocks noGrp="1"/>
          </p:cNvSpPr>
          <p:nvPr>
            <p:ph type="body" idx="1"/>
          </p:nvPr>
        </p:nvSpPr>
        <p:spPr>
          <a:noFill/>
          <a:ln/>
        </p:spPr>
        <p:txBody>
          <a:bodyPr/>
          <a:lstStyle/>
          <a:p>
            <a:r>
              <a:rPr lang="en-US" dirty="0" smtClean="0">
                <a:latin typeface="Verdana" pitchFamily="34" charset="0"/>
                <a:cs typeface="Arial" charset="0"/>
              </a:rPr>
              <a:t>Explain that you will review each score point in detail.</a:t>
            </a:r>
          </a:p>
          <a:p>
            <a:endParaRPr lang="en-US" dirty="0">
              <a:latin typeface="Verdana" pitchFamily="34" charset="0"/>
              <a:cs typeface="Arial"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04804" name="Slide Number Placeholder 3"/>
          <p:cNvSpPr>
            <a:spLocks noGrp="1"/>
          </p:cNvSpPr>
          <p:nvPr>
            <p:ph type="sldNum" sz="quarter" idx="5"/>
          </p:nvPr>
        </p:nvSpPr>
        <p:spPr>
          <a:noFill/>
        </p:spPr>
        <p:txBody>
          <a:bodyPr/>
          <a:lstStyle/>
          <a:p>
            <a:pPr defTabSz="892175"/>
            <a:fld id="{85A53BFA-BC59-4FEE-8476-2DF51E029108}" type="slidenum">
              <a:rPr lang="en-GB" smtClean="0"/>
              <a:pPr defTabSz="892175"/>
              <a:t>23</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233363" y="631825"/>
            <a:ext cx="3862387" cy="2897188"/>
          </a:xfrm>
          <a:ln/>
        </p:spPr>
      </p:sp>
      <p:sp>
        <p:nvSpPr>
          <p:cNvPr id="204803" name="Notes Placeholder 2"/>
          <p:cNvSpPr>
            <a:spLocks noGrp="1"/>
          </p:cNvSpPr>
          <p:nvPr>
            <p:ph type="body" idx="1"/>
          </p:nvPr>
        </p:nvSpPr>
        <p:spPr>
          <a:noFill/>
          <a:ln/>
        </p:spPr>
        <p:txBody>
          <a:bodyPr/>
          <a:lstStyle/>
          <a:p>
            <a:r>
              <a:rPr lang="en-US" dirty="0" smtClean="0">
                <a:latin typeface="Verdana" pitchFamily="34" charset="0"/>
                <a:cs typeface="Arial" charset="0"/>
              </a:rPr>
              <a:t>Review the response features of score point 2.</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04804" name="Slide Number Placeholder 3"/>
          <p:cNvSpPr>
            <a:spLocks noGrp="1"/>
          </p:cNvSpPr>
          <p:nvPr>
            <p:ph type="sldNum" sz="quarter" idx="5"/>
          </p:nvPr>
        </p:nvSpPr>
        <p:spPr>
          <a:noFill/>
        </p:spPr>
        <p:txBody>
          <a:bodyPr/>
          <a:lstStyle/>
          <a:p>
            <a:pPr defTabSz="892175"/>
            <a:fld id="{85A53BFA-BC59-4FEE-8476-2DF51E029108}" type="slidenum">
              <a:rPr lang="en-GB" smtClean="0"/>
              <a:pPr defTabSz="892175"/>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233363" y="631825"/>
            <a:ext cx="3862387" cy="2897188"/>
          </a:xfrm>
          <a:ln/>
        </p:spPr>
      </p:sp>
      <p:sp>
        <p:nvSpPr>
          <p:cNvPr id="204803" name="Notes Placeholder 2"/>
          <p:cNvSpPr>
            <a:spLocks noGrp="1"/>
          </p:cNvSpPr>
          <p:nvPr>
            <p:ph type="body" idx="1"/>
          </p:nvPr>
        </p:nvSpPr>
        <p:spPr>
          <a:noFill/>
          <a:ln/>
        </p:spPr>
        <p:txBody>
          <a:bodyPr/>
          <a:lstStyle/>
          <a:p>
            <a:r>
              <a:rPr lang="en-US" dirty="0" smtClean="0">
                <a:latin typeface="Verdana" pitchFamily="34" charset="0"/>
                <a:cs typeface="Arial" charset="0"/>
              </a:rPr>
              <a:t>Review the </a:t>
            </a:r>
            <a:r>
              <a:rPr lang="en-US" dirty="0">
                <a:latin typeface="Verdana" pitchFamily="34" charset="0"/>
                <a:cs typeface="Arial" charset="0"/>
              </a:rPr>
              <a:t>response features of score point </a:t>
            </a:r>
            <a:r>
              <a:rPr lang="en-US" dirty="0" smtClean="0">
                <a:latin typeface="Verdana" pitchFamily="34" charset="0"/>
                <a:cs typeface="Arial" charset="0"/>
              </a:rPr>
              <a:t>1.</a:t>
            </a:r>
            <a:endParaRPr lang="en-US" dirty="0">
              <a:latin typeface="Verdana" pitchFamily="34" charset="0"/>
              <a:cs typeface="Arial" charset="0"/>
            </a:endParaRPr>
          </a:p>
        </p:txBody>
      </p:sp>
      <p:sp>
        <p:nvSpPr>
          <p:cNvPr id="204804" name="Slide Number Placeholder 3"/>
          <p:cNvSpPr>
            <a:spLocks noGrp="1"/>
          </p:cNvSpPr>
          <p:nvPr>
            <p:ph type="sldNum" sz="quarter" idx="5"/>
          </p:nvPr>
        </p:nvSpPr>
        <p:spPr>
          <a:noFill/>
        </p:spPr>
        <p:txBody>
          <a:bodyPr/>
          <a:lstStyle/>
          <a:p>
            <a:pPr defTabSz="892175"/>
            <a:fld id="{85A53BFA-BC59-4FEE-8476-2DF51E029108}" type="slidenum">
              <a:rPr lang="en-GB" smtClean="0"/>
              <a:pPr defTabSz="892175"/>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233363" y="631825"/>
            <a:ext cx="3862387" cy="2897188"/>
          </a:xfrm>
          <a:ln/>
        </p:spPr>
      </p:sp>
      <p:sp>
        <p:nvSpPr>
          <p:cNvPr id="204803" name="Notes Placeholder 2"/>
          <p:cNvSpPr>
            <a:spLocks noGrp="1"/>
          </p:cNvSpPr>
          <p:nvPr>
            <p:ph type="body" idx="1"/>
          </p:nvPr>
        </p:nvSpPr>
        <p:spPr>
          <a:noFill/>
          <a:ln/>
        </p:spPr>
        <p:txBody>
          <a:bodyPr/>
          <a:lstStyle/>
          <a:p>
            <a:r>
              <a:rPr lang="en-US" dirty="0" smtClean="0">
                <a:latin typeface="Verdana" pitchFamily="34" charset="0"/>
                <a:cs typeface="Arial" charset="0"/>
              </a:rPr>
              <a:t>Review the </a:t>
            </a:r>
            <a:r>
              <a:rPr lang="en-US" dirty="0">
                <a:latin typeface="Verdana" pitchFamily="34" charset="0"/>
                <a:cs typeface="Arial" charset="0"/>
              </a:rPr>
              <a:t>response features of score point </a:t>
            </a:r>
            <a:r>
              <a:rPr lang="en-US" dirty="0" smtClean="0">
                <a:latin typeface="Verdana" pitchFamily="34" charset="0"/>
                <a:cs typeface="Arial" charset="0"/>
              </a:rPr>
              <a:t>0.</a:t>
            </a:r>
            <a:endParaRPr lang="en-US" dirty="0">
              <a:latin typeface="Verdana" pitchFamily="34" charset="0"/>
              <a:cs typeface="Arial" charset="0"/>
            </a:endParaRPr>
          </a:p>
          <a:p>
            <a:endParaRPr lang="en-US" dirty="0" smtClean="0">
              <a:latin typeface="Verdana" pitchFamily="34" charset="0"/>
              <a:cs typeface="Arial" charset="0"/>
            </a:endParaRPr>
          </a:p>
        </p:txBody>
      </p:sp>
      <p:sp>
        <p:nvSpPr>
          <p:cNvPr id="204804" name="Slide Number Placeholder 3"/>
          <p:cNvSpPr>
            <a:spLocks noGrp="1"/>
          </p:cNvSpPr>
          <p:nvPr>
            <p:ph type="sldNum" sz="quarter" idx="5"/>
          </p:nvPr>
        </p:nvSpPr>
        <p:spPr>
          <a:noFill/>
        </p:spPr>
        <p:txBody>
          <a:bodyPr/>
          <a:lstStyle/>
          <a:p>
            <a:pPr defTabSz="892175"/>
            <a:fld id="{85A53BFA-BC59-4FEE-8476-2DF51E029108}" type="slidenum">
              <a:rPr lang="en-GB" smtClean="0"/>
              <a:pPr defTabSz="892175"/>
              <a:t>26</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233363" y="631825"/>
            <a:ext cx="3862387" cy="2897188"/>
          </a:xfrm>
          <a:ln/>
        </p:spPr>
      </p:sp>
      <p:sp>
        <p:nvSpPr>
          <p:cNvPr id="205827" name="Notes Placeholder 2"/>
          <p:cNvSpPr>
            <a:spLocks noGrp="1"/>
          </p:cNvSpPr>
          <p:nvPr>
            <p:ph type="body" idx="1"/>
          </p:nvPr>
        </p:nvSpPr>
        <p:spPr>
          <a:noFill/>
          <a:ln/>
        </p:spPr>
        <p:txBody>
          <a:bodyPr/>
          <a:lstStyle/>
          <a:p>
            <a:r>
              <a:rPr lang="en-US" dirty="0" smtClean="0">
                <a:latin typeface="Verdana" pitchFamily="34" charset="0"/>
                <a:cs typeface="Arial" charset="0"/>
              </a:rPr>
              <a:t>Ask scorers if they have any questions about the 2-point ELA rubric.</a:t>
            </a:r>
          </a:p>
          <a:p>
            <a:endParaRPr lang="en-US" dirty="0" smtClean="0">
              <a:latin typeface="Verdana" pitchFamily="34" charset="0"/>
              <a:cs typeface="Arial" charset="0"/>
            </a:endParaRPr>
          </a:p>
          <a:p>
            <a:r>
              <a:rPr lang="en-US" dirty="0" smtClean="0">
                <a:latin typeface="Verdana" pitchFamily="34" charset="0"/>
                <a:cs typeface="Arial" charset="0"/>
              </a:rPr>
              <a:t>Ask if the distinctions between the score points make sense.</a:t>
            </a:r>
            <a:r>
              <a:rPr lang="en-US" baseline="0" dirty="0" smtClean="0">
                <a:latin typeface="Verdana" pitchFamily="34" charset="0"/>
                <a:cs typeface="Arial" charset="0"/>
              </a:rPr>
              <a:t> Review what responses at each score point may look like:</a:t>
            </a:r>
          </a:p>
          <a:p>
            <a:r>
              <a:rPr lang="en-US" baseline="0" dirty="0" smtClean="0">
                <a:latin typeface="Verdana" pitchFamily="34" charset="0"/>
                <a:cs typeface="Arial" charset="0"/>
              </a:rPr>
              <a:t>Score 2 – will have an inference and required supporting details.</a:t>
            </a:r>
          </a:p>
          <a:p>
            <a:r>
              <a:rPr lang="en-US" baseline="0" dirty="0" smtClean="0">
                <a:latin typeface="Verdana" pitchFamily="34" charset="0"/>
                <a:cs typeface="Arial" charset="0"/>
              </a:rPr>
              <a:t>Score 1 – there are multiple ways to achieve a 1.  A response could be a mostly literal recounting of events or details, or contain a valid inference and insufficient details, or just contain a valid inference.</a:t>
            </a:r>
          </a:p>
          <a:p>
            <a:r>
              <a:rPr lang="en-US" baseline="0" dirty="0" smtClean="0">
                <a:latin typeface="Verdana" pitchFamily="34" charset="0"/>
                <a:cs typeface="Arial" charset="0"/>
              </a:rPr>
              <a:t>Score 0 – will not address any requirements of the prompt or may be totally inaccurate.</a:t>
            </a:r>
          </a:p>
          <a:p>
            <a:endParaRPr lang="en-US" baseline="0" dirty="0" smtClean="0">
              <a:latin typeface="Verdana" pitchFamily="34" charset="0"/>
              <a:cs typeface="Arial" charset="0"/>
            </a:endParaRPr>
          </a:p>
          <a:p>
            <a:r>
              <a:rPr lang="en-US" dirty="0" smtClean="0">
                <a:latin typeface="Verdana" pitchFamily="34" charset="0"/>
                <a:cs typeface="Arial" charset="0"/>
              </a:rPr>
              <a:t>Remind participants that the rubric tells us what a response at each score point looks like, but the guide papers show us what the responses look like at each score point. Scorers need to reference their guide papers while scoring.</a:t>
            </a:r>
          </a:p>
          <a:p>
            <a:endParaRPr lang="en-US" dirty="0" smtClean="0">
              <a:latin typeface="Verdana" pitchFamily="34" charset="0"/>
              <a:cs typeface="Arial" charset="0"/>
            </a:endParaRPr>
          </a:p>
          <a:p>
            <a:r>
              <a:rPr lang="en-US" dirty="0" smtClean="0">
                <a:latin typeface="Verdana" pitchFamily="34" charset="0"/>
                <a:cs typeface="Arial" charset="0"/>
              </a:rPr>
              <a:t>Encourage participants to remove the</a:t>
            </a:r>
            <a:r>
              <a:rPr lang="en-US" baseline="0" dirty="0" smtClean="0">
                <a:latin typeface="Verdana" pitchFamily="34" charset="0"/>
                <a:cs typeface="Arial" charset="0"/>
              </a:rPr>
              <a:t> rubric from the packet in order to be able to refer to it while reviewing the 2-point student responses.</a:t>
            </a:r>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05828" name="Slide Number Placeholder 3"/>
          <p:cNvSpPr>
            <a:spLocks noGrp="1"/>
          </p:cNvSpPr>
          <p:nvPr>
            <p:ph type="sldNum" sz="quarter" idx="5"/>
          </p:nvPr>
        </p:nvSpPr>
        <p:spPr>
          <a:noFill/>
        </p:spPr>
        <p:txBody>
          <a:bodyPr/>
          <a:lstStyle/>
          <a:p>
            <a:pPr defTabSz="892175"/>
            <a:fld id="{6641D7F9-6C37-4C09-92C7-70A433F5D2E8}" type="slidenum">
              <a:rPr lang="en-GB" smtClean="0"/>
              <a:pPr defTabSz="892175"/>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233363" y="631825"/>
            <a:ext cx="3862387" cy="2897188"/>
          </a:xfrm>
          <a:ln/>
        </p:spPr>
      </p:sp>
      <p:sp>
        <p:nvSpPr>
          <p:cNvPr id="206851" name="Notes Placeholder 2"/>
          <p:cNvSpPr>
            <a:spLocks noGrp="1"/>
          </p:cNvSpPr>
          <p:nvPr>
            <p:ph type="body" idx="1"/>
          </p:nvPr>
        </p:nvSpPr>
        <p:spPr>
          <a:noFill/>
          <a:ln/>
        </p:spPr>
        <p:txBody>
          <a:bodyPr/>
          <a:lstStyle/>
          <a:p>
            <a:r>
              <a:rPr lang="en-US" dirty="0" smtClean="0">
                <a:latin typeface="Verdana" pitchFamily="34" charset="0"/>
                <a:cs typeface="Arial" charset="0"/>
              </a:rPr>
              <a:t>Refer participants to the Grade 4 Short-response (2-point) Sample Guide Set in their packet.</a:t>
            </a:r>
          </a:p>
          <a:p>
            <a:endParaRPr lang="en-US" dirty="0" smtClean="0">
              <a:latin typeface="Verdana" pitchFamily="34" charset="0"/>
              <a:cs typeface="Arial" charset="0"/>
            </a:endParaRPr>
          </a:p>
          <a:p>
            <a:r>
              <a:rPr lang="en-US" dirty="0" smtClean="0">
                <a:latin typeface="Verdana" pitchFamily="34" charset="0"/>
                <a:cs typeface="Arial" charset="0"/>
              </a:rPr>
              <a:t>	</a:t>
            </a:r>
          </a:p>
        </p:txBody>
      </p:sp>
      <p:sp>
        <p:nvSpPr>
          <p:cNvPr id="206852" name="Slide Number Placeholder 3"/>
          <p:cNvSpPr>
            <a:spLocks noGrp="1"/>
          </p:cNvSpPr>
          <p:nvPr>
            <p:ph type="sldNum" sz="quarter" idx="5"/>
          </p:nvPr>
        </p:nvSpPr>
        <p:spPr>
          <a:noFill/>
        </p:spPr>
        <p:txBody>
          <a:bodyPr/>
          <a:lstStyle/>
          <a:p>
            <a:pPr defTabSz="892175"/>
            <a:fld id="{FA1DD8F6-B197-496C-A117-634562AA4E45}" type="slidenum">
              <a:rPr lang="en-GB" smtClean="0"/>
              <a:pPr defTabSz="892175"/>
              <a:t>28</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15 minutes</a:t>
            </a:r>
            <a:endParaRPr lang="en-US"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xfrm>
            <a:off x="233363" y="631825"/>
            <a:ext cx="3862387" cy="2897188"/>
          </a:xfrm>
          <a:ln/>
        </p:spPr>
      </p:sp>
      <p:sp>
        <p:nvSpPr>
          <p:cNvPr id="207875" name="Notes Placeholder 2"/>
          <p:cNvSpPr>
            <a:spLocks noGrp="1"/>
          </p:cNvSpPr>
          <p:nvPr>
            <p:ph type="body" idx="1"/>
          </p:nvPr>
        </p:nvSpPr>
        <p:spPr>
          <a:noFill/>
          <a:ln/>
        </p:spPr>
        <p:txBody>
          <a:bodyPr/>
          <a:lstStyle/>
          <a:p>
            <a:r>
              <a:rPr lang="en-US" dirty="0" smtClean="0">
                <a:latin typeface="Verdana" pitchFamily="34" charset="0"/>
                <a:cs typeface="Arial" charset="0"/>
              </a:rPr>
              <a:t>Refer participants to the passage in their Grade 4 Short-response</a:t>
            </a:r>
            <a:r>
              <a:rPr lang="en-US" baseline="0" dirty="0" smtClean="0">
                <a:latin typeface="Verdana" pitchFamily="34" charset="0"/>
                <a:cs typeface="Arial" charset="0"/>
              </a:rPr>
              <a:t> (2-point) Sample Guide Set.</a:t>
            </a:r>
            <a:endParaRPr lang="en-US" dirty="0" smtClean="0">
              <a:latin typeface="Verdana" pitchFamily="34" charset="0"/>
              <a:cs typeface="Arial" charset="0"/>
            </a:endParaRPr>
          </a:p>
          <a:p>
            <a:endParaRPr lang="en-US" dirty="0">
              <a:latin typeface="Verdana" pitchFamily="34" charset="0"/>
              <a:cs typeface="Arial" charset="0"/>
            </a:endParaRPr>
          </a:p>
          <a:p>
            <a:r>
              <a:rPr lang="en-US" dirty="0" smtClean="0">
                <a:latin typeface="Verdana" pitchFamily="34" charset="0"/>
                <a:cs typeface="Arial" charset="0"/>
              </a:rPr>
              <a:t>Instruct participants to take 5 minutes to read the passage to themselves.</a:t>
            </a:r>
          </a:p>
        </p:txBody>
      </p:sp>
      <p:sp>
        <p:nvSpPr>
          <p:cNvPr id="207876" name="Slide Number Placeholder 3"/>
          <p:cNvSpPr>
            <a:spLocks noGrp="1"/>
          </p:cNvSpPr>
          <p:nvPr>
            <p:ph type="sldNum" sz="quarter" idx="5"/>
          </p:nvPr>
        </p:nvSpPr>
        <p:spPr>
          <a:noFill/>
        </p:spPr>
        <p:txBody>
          <a:bodyPr/>
          <a:lstStyle/>
          <a:p>
            <a:pPr defTabSz="892175"/>
            <a:fld id="{42904710-708D-4E19-BC7F-08CCD85184A1}" type="slidenum">
              <a:rPr lang="en-GB" smtClean="0"/>
              <a:pPr defTabSz="892175"/>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xfrm>
            <a:off x="233363" y="631825"/>
            <a:ext cx="3862387" cy="2897188"/>
          </a:xfrm>
          <a:ln/>
        </p:spPr>
      </p:sp>
      <p:sp>
        <p:nvSpPr>
          <p:cNvPr id="193539" name="Notes Placeholder 2"/>
          <p:cNvSpPr>
            <a:spLocks noGrp="1"/>
          </p:cNvSpPr>
          <p:nvPr>
            <p:ph type="body" idx="1"/>
          </p:nvPr>
        </p:nvSpPr>
        <p:spPr>
          <a:noFill/>
          <a:ln/>
        </p:spPr>
        <p:txBody>
          <a:bodyPr/>
          <a:lstStyle/>
          <a:p>
            <a:pPr lvl="0"/>
            <a:r>
              <a:rPr lang="en-US" dirty="0" smtClean="0"/>
              <a:t>Welcome! Today we will get an up close look at the new NYS 2-point and 4-point ELA rubrics and have an opportunity to apply them to sets of student responses to sample test questions measuring the NYS Common Core ELA Standards.</a:t>
            </a:r>
          </a:p>
          <a:p>
            <a:pPr lvl="0"/>
            <a:endParaRPr lang="en-US" dirty="0" smtClean="0">
              <a:latin typeface="Verdana" pitchFamily="34" charset="0"/>
              <a:cs typeface="Arial" charset="0"/>
            </a:endParaRPr>
          </a:p>
          <a:p>
            <a:r>
              <a:rPr lang="en-US" dirty="0" smtClean="0">
                <a:latin typeface="Verdana" pitchFamily="34" charset="0"/>
                <a:cs typeface="Arial" charset="0"/>
              </a:rPr>
              <a:t>Before we begin, it is worth taking a moment to frame our minds around the reason why we are making these changes – to truly prepare our students for college and careers – and how we are going to do this – through a new set of standards – the Common Core – and the instructional shifts. We have all grown considerably with our familiarity with these shifts, so instead of doing a training on them we are going to quickly review how these shifts will be evident in tests so that we are in a Common Core frame of mind when applying these rubrics for the first time. </a:t>
            </a:r>
          </a:p>
          <a:p>
            <a:endParaRPr lang="en-US" dirty="0" smtClean="0">
              <a:latin typeface="Verdana" pitchFamily="34" charset="0"/>
              <a:cs typeface="Arial" charset="0"/>
            </a:endParaRPr>
          </a:p>
        </p:txBody>
      </p:sp>
      <p:sp>
        <p:nvSpPr>
          <p:cNvPr id="193540" name="Slide Number Placeholder 3"/>
          <p:cNvSpPr>
            <a:spLocks noGrp="1"/>
          </p:cNvSpPr>
          <p:nvPr>
            <p:ph type="sldNum" sz="quarter" idx="5"/>
          </p:nvPr>
        </p:nvSpPr>
        <p:spPr>
          <a:noFill/>
        </p:spPr>
        <p:txBody>
          <a:bodyPr/>
          <a:lstStyle/>
          <a:p>
            <a:pPr defTabSz="892175"/>
            <a:fld id="{ED1FE1C6-174E-4B1A-AA94-732D0EB85BFB}" type="slidenum">
              <a:rPr lang="en-GB" smtClean="0"/>
              <a:pPr defTabSz="892175"/>
              <a:t>3</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 minutes</a:t>
            </a:r>
            <a:endParaRPr 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233363" y="631825"/>
            <a:ext cx="3862387" cy="2897188"/>
          </a:xfrm>
          <a:ln/>
        </p:spPr>
      </p:sp>
      <p:sp>
        <p:nvSpPr>
          <p:cNvPr id="208899" name="Notes Placeholder 2"/>
          <p:cNvSpPr>
            <a:spLocks noGrp="1"/>
          </p:cNvSpPr>
          <p:nvPr>
            <p:ph type="body" idx="1"/>
          </p:nvPr>
        </p:nvSpPr>
        <p:spPr>
          <a:noFill/>
          <a:ln/>
        </p:spPr>
        <p:txBody>
          <a:bodyPr/>
          <a:lstStyle/>
          <a:p>
            <a:pPr marL="160338" indent="-160338">
              <a:buFontTx/>
              <a:buChar char="•"/>
            </a:pPr>
            <a:endParaRPr lang="en-US" dirty="0" smtClean="0">
              <a:latin typeface="Verdana" pitchFamily="34" charset="0"/>
              <a:cs typeface="Arial" charset="0"/>
            </a:endParaRPr>
          </a:p>
        </p:txBody>
      </p:sp>
      <p:sp>
        <p:nvSpPr>
          <p:cNvPr id="208900" name="Slide Number Placeholder 3"/>
          <p:cNvSpPr>
            <a:spLocks noGrp="1"/>
          </p:cNvSpPr>
          <p:nvPr>
            <p:ph type="sldNum" sz="quarter" idx="5"/>
          </p:nvPr>
        </p:nvSpPr>
        <p:spPr>
          <a:noFill/>
        </p:spPr>
        <p:txBody>
          <a:bodyPr/>
          <a:lstStyle/>
          <a:p>
            <a:pPr defTabSz="892175"/>
            <a:fld id="{CDAB415E-9FCB-4E64-82EF-C5D692A0373B}" type="slidenum">
              <a:rPr lang="en-GB" smtClean="0"/>
              <a:pPr defTabSz="892175"/>
              <a:t>30</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233363" y="631825"/>
            <a:ext cx="3862387" cy="2897188"/>
          </a:xfrm>
          <a:ln/>
        </p:spPr>
      </p:sp>
      <p:sp>
        <p:nvSpPr>
          <p:cNvPr id="209923"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09924" name="Slide Number Placeholder 3"/>
          <p:cNvSpPr>
            <a:spLocks noGrp="1"/>
          </p:cNvSpPr>
          <p:nvPr>
            <p:ph type="sldNum" sz="quarter" idx="5"/>
          </p:nvPr>
        </p:nvSpPr>
        <p:spPr>
          <a:noFill/>
        </p:spPr>
        <p:txBody>
          <a:bodyPr/>
          <a:lstStyle/>
          <a:p>
            <a:pPr defTabSz="892175"/>
            <a:fld id="{FA94403D-F907-44AB-B468-9B3C1F101941}" type="slidenum">
              <a:rPr lang="en-GB" smtClean="0"/>
              <a:pPr defTabSz="892175"/>
              <a:t>31</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233363" y="631825"/>
            <a:ext cx="3862387" cy="2897188"/>
          </a:xfrm>
          <a:ln/>
        </p:spPr>
      </p:sp>
      <p:sp>
        <p:nvSpPr>
          <p:cNvPr id="210947"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10948" name="Slide Number Placeholder 3"/>
          <p:cNvSpPr>
            <a:spLocks noGrp="1"/>
          </p:cNvSpPr>
          <p:nvPr>
            <p:ph type="sldNum" sz="quarter" idx="5"/>
          </p:nvPr>
        </p:nvSpPr>
        <p:spPr>
          <a:noFill/>
        </p:spPr>
        <p:txBody>
          <a:bodyPr/>
          <a:lstStyle/>
          <a:p>
            <a:pPr defTabSz="892175"/>
            <a:fld id="{A3B70147-88FF-419E-BCF0-37533A5268BB}" type="slidenum">
              <a:rPr lang="en-GB" smtClean="0"/>
              <a:pPr defTabSz="892175"/>
              <a:t>32</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233363" y="631825"/>
            <a:ext cx="3862387" cy="2897188"/>
          </a:xfrm>
          <a:ln/>
        </p:spPr>
      </p:sp>
      <p:sp>
        <p:nvSpPr>
          <p:cNvPr id="203779"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Refer participants to the question in the Grade 4 Short-response (2-point) Sample Guide Set.</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Introduce the question to the participants by stating the grade level and reading the question out loud to the group.</a:t>
            </a:r>
          </a:p>
          <a:p>
            <a:pPr>
              <a:buFont typeface="Arial" pitchFamily="34" charset="0"/>
              <a:buNone/>
              <a:defRPr/>
            </a:pPr>
            <a:endParaRPr lang="en-US" dirty="0" smtClean="0">
              <a:latin typeface="Verdana" pitchFamily="34" charset="0"/>
              <a:cs typeface="Arial" charset="0"/>
            </a:endParaRPr>
          </a:p>
          <a:p>
            <a:r>
              <a:rPr lang="en-US" dirty="0" smtClean="0">
                <a:latin typeface="Verdana" pitchFamily="34" charset="0"/>
                <a:cs typeface="Arial" charset="0"/>
              </a:rPr>
              <a:t>Give the participants a few minutes (2-3 minutes) to write some notes about how a 4</a:t>
            </a:r>
            <a:r>
              <a:rPr lang="en-US" baseline="30000" dirty="0" smtClean="0">
                <a:latin typeface="Verdana" pitchFamily="34" charset="0"/>
                <a:cs typeface="Arial" charset="0"/>
              </a:rPr>
              <a:t>th</a:t>
            </a:r>
            <a:r>
              <a:rPr lang="en-US" dirty="0" smtClean="0">
                <a:latin typeface="Verdana" pitchFamily="34" charset="0"/>
                <a:cs typeface="Arial" charset="0"/>
              </a:rPr>
              <a:t> grade student would/might respond to the question. </a:t>
            </a:r>
          </a:p>
          <a:p>
            <a:endParaRPr lang="en-US" dirty="0" smtClean="0">
              <a:latin typeface="Verdana" pitchFamily="34" charset="0"/>
              <a:cs typeface="Arial" charset="0"/>
            </a:endParaRPr>
          </a:p>
          <a:p>
            <a:r>
              <a:rPr lang="en-US" dirty="0" smtClean="0">
                <a:latin typeface="Verdana" pitchFamily="34" charset="0"/>
                <a:cs typeface="Arial" charset="0"/>
              </a:rPr>
              <a:t>Have participants share their answers with their neighbors.</a:t>
            </a:r>
          </a:p>
          <a:p>
            <a:endParaRPr lang="en-US" dirty="0" smtClean="0">
              <a:latin typeface="Verdana" pitchFamily="34" charset="0"/>
              <a:cs typeface="Arial" charset="0"/>
            </a:endParaRPr>
          </a:p>
          <a:p>
            <a:r>
              <a:rPr lang="en-US" dirty="0" smtClean="0">
                <a:latin typeface="Verdana" pitchFamily="34" charset="0"/>
                <a:cs typeface="Arial" charset="0"/>
              </a:rPr>
              <a:t>Ask one or two participants to share how they would answer the question.</a:t>
            </a:r>
          </a:p>
          <a:p>
            <a:endParaRPr lang="en-US" dirty="0" smtClean="0">
              <a:latin typeface="Verdana" pitchFamily="34" charset="0"/>
              <a:cs typeface="Arial" charset="0"/>
            </a:endParaRPr>
          </a:p>
          <a:p>
            <a:r>
              <a:rPr lang="en-US" dirty="0" smtClean="0">
                <a:latin typeface="Verdana" pitchFamily="34" charset="0"/>
                <a:cs typeface="Arial" charset="0"/>
              </a:rPr>
              <a:t>Ask if any participants have any other answers – share several if participants have other answers.</a:t>
            </a:r>
          </a:p>
          <a:p>
            <a:pPr>
              <a:buFont typeface="Arial" pitchFamily="34" charset="0"/>
              <a:buNone/>
              <a:defRPr/>
            </a:pPr>
            <a:endParaRPr lang="en-US" dirty="0" smtClean="0">
              <a:latin typeface="Verdana" pitchFamily="34" charset="0"/>
              <a:cs typeface="Arial" charset="0"/>
            </a:endParaRPr>
          </a:p>
          <a:p>
            <a:pPr marL="161540" indent="-161540">
              <a:defRPr/>
            </a:pPr>
            <a:endParaRPr lang="en-US" dirty="0" smtClean="0">
              <a:latin typeface="Verdana" pitchFamily="34" charset="0"/>
              <a:cs typeface="Arial" charset="0"/>
            </a:endParaRPr>
          </a:p>
        </p:txBody>
      </p:sp>
      <p:sp>
        <p:nvSpPr>
          <p:cNvPr id="211972" name="Slide Number Placeholder 3"/>
          <p:cNvSpPr>
            <a:spLocks noGrp="1"/>
          </p:cNvSpPr>
          <p:nvPr>
            <p:ph type="sldNum" sz="quarter" idx="5"/>
          </p:nvPr>
        </p:nvSpPr>
        <p:spPr>
          <a:noFill/>
        </p:spPr>
        <p:txBody>
          <a:bodyPr/>
          <a:lstStyle/>
          <a:p>
            <a:pPr defTabSz="892175"/>
            <a:fld id="{7AA4919E-F987-4745-A466-7C9AB089CA7E}" type="slidenum">
              <a:rPr lang="en-GB" smtClean="0"/>
              <a:pPr defTabSz="892175"/>
              <a:t>33</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xfrm>
            <a:off x="233363" y="631825"/>
            <a:ext cx="3862387" cy="2897188"/>
          </a:xfrm>
          <a:ln/>
        </p:spPr>
      </p:sp>
      <p:sp>
        <p:nvSpPr>
          <p:cNvPr id="214019" name="Notes Placeholder 2"/>
          <p:cNvSpPr>
            <a:spLocks noGrp="1"/>
          </p:cNvSpPr>
          <p:nvPr>
            <p:ph type="body" idx="1"/>
          </p:nvPr>
        </p:nvSpPr>
        <p:spPr>
          <a:noFill/>
          <a:ln/>
        </p:spPr>
        <p:txBody>
          <a:bodyPr/>
          <a:lstStyle/>
          <a:p>
            <a:pPr marL="0" indent="0">
              <a:buFont typeface="Arial" pitchFamily="34" charset="0"/>
              <a:buNone/>
            </a:pPr>
            <a:r>
              <a:rPr lang="en-US" dirty="0" smtClean="0">
                <a:latin typeface="Verdana" pitchFamily="34" charset="0"/>
                <a:cs typeface="Arial" charset="0"/>
              </a:rPr>
              <a:t>Refer participants to the Guide Paper 1 in their Grade 4 Short-response (2-point) Sample Guide Set packet.</a:t>
            </a: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out loud to the participants.</a:t>
            </a:r>
          </a:p>
        </p:txBody>
      </p:sp>
      <p:sp>
        <p:nvSpPr>
          <p:cNvPr id="214020" name="Slide Number Placeholder 3"/>
          <p:cNvSpPr>
            <a:spLocks noGrp="1"/>
          </p:cNvSpPr>
          <p:nvPr>
            <p:ph type="sldNum" sz="quarter" idx="5"/>
          </p:nvPr>
        </p:nvSpPr>
        <p:spPr>
          <a:noFill/>
        </p:spPr>
        <p:txBody>
          <a:bodyPr/>
          <a:lstStyle/>
          <a:p>
            <a:pPr defTabSz="892175"/>
            <a:fld id="{2F49CACF-AF6D-484B-904F-6F60F9A6059E}" type="slidenum">
              <a:rPr lang="en-GB" smtClean="0"/>
              <a:pPr defTabSz="892175"/>
              <a:t>34</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233363" y="631825"/>
            <a:ext cx="3862387" cy="2897188"/>
          </a:xfrm>
          <a:ln/>
        </p:spPr>
      </p:sp>
      <p:sp>
        <p:nvSpPr>
          <p:cNvPr id="206851"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Using the bulleted annotations marks that follow, review the score for the guide response and explain why the guide paper is the approved score, covering the information given in the annotation. Refer to the passage location</a:t>
            </a:r>
            <a:r>
              <a:rPr lang="en-US" baseline="0" dirty="0" smtClean="0">
                <a:latin typeface="Verdana" pitchFamily="34" charset="0"/>
                <a:cs typeface="Arial" charset="0"/>
              </a:rPr>
              <a:t> </a:t>
            </a:r>
            <a:r>
              <a:rPr lang="en-US" dirty="0" smtClean="0">
                <a:latin typeface="Verdana" pitchFamily="34" charset="0"/>
                <a:cs typeface="Arial" charset="0"/>
              </a:rPr>
              <a:t>while reviewing the annotation. The locations are noted below.</a:t>
            </a:r>
          </a:p>
          <a:p>
            <a:pPr>
              <a:buFont typeface="Arial" pitchFamily="34" charset="0"/>
              <a:buNone/>
              <a:defRPr/>
            </a:pPr>
            <a:endParaRPr lang="en-US" dirty="0">
              <a:latin typeface="Verdana" pitchFamily="34" charset="0"/>
              <a:cs typeface="Arial" charset="0"/>
            </a:endParaRPr>
          </a:p>
          <a:p>
            <a:pPr>
              <a:buFont typeface="Arial" pitchFamily="34" charset="0"/>
              <a:buNone/>
              <a:defRPr/>
            </a:pPr>
            <a:r>
              <a:rPr lang="en-US" dirty="0" smtClean="0">
                <a:latin typeface="Verdana" pitchFamily="34" charset="0"/>
                <a:cs typeface="Arial" charset="0"/>
              </a:rPr>
              <a:t>Be sure to use rubric language when explaining the score.</a:t>
            </a:r>
          </a:p>
          <a:p>
            <a:pPr marL="171450" indent="-171450">
              <a:buFont typeface="Arial" pitchFamily="34" charset="0"/>
              <a:buChar char="•"/>
              <a:defRPr/>
            </a:pPr>
            <a:r>
              <a:rPr lang="en-US" dirty="0" smtClean="0"/>
              <a:t>The score point for this response is 2.</a:t>
            </a:r>
          </a:p>
          <a:p>
            <a:pPr marL="171450" indent="-171450">
              <a:buFont typeface="Arial" pitchFamily="34" charset="0"/>
              <a:buChar char="•"/>
              <a:defRPr/>
            </a:pPr>
            <a:r>
              <a:rPr lang="en-US" dirty="0" smtClean="0"/>
              <a:t>This </a:t>
            </a:r>
            <a:r>
              <a:rPr lang="en-US" dirty="0"/>
              <a:t>response makes a valid inference from the text to identify the theme of the myth </a:t>
            </a:r>
            <a:r>
              <a:rPr lang="en-US" i="1" dirty="0"/>
              <a:t>(The theme of that myth is if your kind hearted and nice you will be rewarded</a:t>
            </a:r>
            <a:r>
              <a:rPr lang="en-US" i="1" dirty="0" smtClean="0"/>
              <a:t>. If </a:t>
            </a:r>
            <a:r>
              <a:rPr lang="en-US" i="1" dirty="0"/>
              <a:t>your not nice you will get a punishment or not reward)</a:t>
            </a:r>
            <a:r>
              <a:rPr lang="en-US" dirty="0"/>
              <a:t>. </a:t>
            </a:r>
            <a:endParaRPr lang="en-US" dirty="0" smtClean="0"/>
          </a:p>
          <a:p>
            <a:pPr marL="171450" indent="-171450">
              <a:buFont typeface="Arial" pitchFamily="34" charset="0"/>
              <a:buChar char="•"/>
              <a:defRPr/>
            </a:pPr>
            <a:r>
              <a:rPr lang="en-US" dirty="0" smtClean="0"/>
              <a:t>The </a:t>
            </a:r>
            <a:r>
              <a:rPr lang="en-US" dirty="0"/>
              <a:t>response provides a sufficient number of concrete details from the text for support as required by the prompt </a:t>
            </a:r>
            <a:r>
              <a:rPr lang="en-US" i="1" dirty="0"/>
              <a:t>(The wind asked if it could touch every leaf in the world </a:t>
            </a:r>
            <a:r>
              <a:rPr lang="en-US" dirty="0"/>
              <a:t>and </a:t>
            </a:r>
            <a:r>
              <a:rPr lang="en-US" i="1" dirty="0"/>
              <a:t>In the text it says the kind spruce tree so that tells you that the tree is kind hearted)</a:t>
            </a:r>
            <a:r>
              <a:rPr lang="en-US" dirty="0"/>
              <a:t>. </a:t>
            </a:r>
            <a:endParaRPr lang="en-US" dirty="0" smtClean="0"/>
          </a:p>
          <a:p>
            <a:pPr marL="171450" indent="-171450">
              <a:buFont typeface="Arial" pitchFamily="34" charset="0"/>
              <a:buChar char="•"/>
              <a:defRPr/>
            </a:pPr>
            <a:r>
              <a:rPr lang="en-US" dirty="0" smtClean="0"/>
              <a:t>This </a:t>
            </a:r>
            <a:r>
              <a:rPr lang="en-US" dirty="0"/>
              <a:t>response includes complete sentences where errors do not impact readability.</a:t>
            </a:r>
          </a:p>
          <a:p>
            <a:pPr marL="161540" indent="-161540">
              <a:defRPr/>
            </a:pPr>
            <a:endParaRPr lang="en-US" dirty="0" smtClean="0">
              <a:latin typeface="Verdana" pitchFamily="34" charset="0"/>
              <a:cs typeface="Arial" charset="0"/>
            </a:endParaRPr>
          </a:p>
          <a:p>
            <a:pPr>
              <a:buFont typeface="Arial" pitchFamily="34" charset="0"/>
              <a:buNone/>
              <a:defRPr/>
            </a:pPr>
            <a:r>
              <a:rPr lang="en-US" b="1" dirty="0" smtClean="0">
                <a:latin typeface="Verdana" pitchFamily="34" charset="0"/>
                <a:cs typeface="Arial" charset="0"/>
              </a:rPr>
              <a:t>Note: Annotations describe why a response received the approved score using rubric language.</a:t>
            </a:r>
          </a:p>
        </p:txBody>
      </p:sp>
      <p:sp>
        <p:nvSpPr>
          <p:cNvPr id="215044" name="Slide Number Placeholder 3"/>
          <p:cNvSpPr>
            <a:spLocks noGrp="1"/>
          </p:cNvSpPr>
          <p:nvPr>
            <p:ph type="sldNum" sz="quarter" idx="5"/>
          </p:nvPr>
        </p:nvSpPr>
        <p:spPr>
          <a:noFill/>
        </p:spPr>
        <p:txBody>
          <a:bodyPr/>
          <a:lstStyle/>
          <a:p>
            <a:pPr defTabSz="892175"/>
            <a:fld id="{AE4E0616-1D57-4225-B55A-29E19D494EB6}" type="slidenum">
              <a:rPr lang="en-GB" smtClean="0"/>
              <a:pPr defTabSz="892175"/>
              <a:t>35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xfrm>
            <a:off x="233363" y="631825"/>
            <a:ext cx="3862387" cy="2897188"/>
          </a:xfrm>
          <a:ln/>
        </p:spPr>
      </p:sp>
      <p:sp>
        <p:nvSpPr>
          <p:cNvPr id="21606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latin typeface="Verdana" pitchFamily="34" charset="0"/>
                <a:cs typeface="Arial" charset="0"/>
              </a:rPr>
              <a:t>Refer participants to the Guide Paper 2 in their Grade 4 Short-response (2-point) Sample Guide Set packet.</a:t>
            </a: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endParaRPr lang="en-US" dirty="0">
              <a:latin typeface="Verdana" pitchFamily="34" charset="0"/>
              <a:cs typeface="Arial" charset="0"/>
            </a:endParaRPr>
          </a:p>
          <a:p>
            <a:pPr marL="160338" indent="-160338"/>
            <a:endParaRPr lang="en-US" dirty="0" smtClean="0">
              <a:latin typeface="Verdana" pitchFamily="34" charset="0"/>
              <a:cs typeface="Arial" charset="0"/>
            </a:endParaRPr>
          </a:p>
        </p:txBody>
      </p:sp>
      <p:sp>
        <p:nvSpPr>
          <p:cNvPr id="216068" name="Slide Number Placeholder 3"/>
          <p:cNvSpPr>
            <a:spLocks noGrp="1"/>
          </p:cNvSpPr>
          <p:nvPr>
            <p:ph type="sldNum" sz="quarter" idx="5"/>
          </p:nvPr>
        </p:nvSpPr>
        <p:spPr>
          <a:noFill/>
        </p:spPr>
        <p:txBody>
          <a:bodyPr/>
          <a:lstStyle/>
          <a:p>
            <a:pPr defTabSz="892175"/>
            <a:fld id="{C14BACDA-C8AD-48EE-A993-A84F514A0335}" type="slidenum">
              <a:rPr lang="en-GB" smtClean="0"/>
              <a:pPr defTabSz="892175"/>
              <a:t>36</a:t>
            </a:fld>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xfrm>
            <a:off x="233363" y="631825"/>
            <a:ext cx="3862387" cy="2897188"/>
          </a:xfrm>
          <a:ln/>
        </p:spPr>
      </p:sp>
      <p:sp>
        <p:nvSpPr>
          <p:cNvPr id="217091" name="Notes Placeholder 2"/>
          <p:cNvSpPr>
            <a:spLocks noGrp="1"/>
          </p:cNvSpPr>
          <p:nvPr>
            <p:ph type="body" idx="1"/>
          </p:nvPr>
        </p:nvSpPr>
        <p:spPr>
          <a:noFill/>
          <a:ln/>
        </p:spPr>
        <p:txBody>
          <a:bodyPr/>
          <a:lstStyle/>
          <a:p>
            <a:pPr>
              <a:buFont typeface="Arial" pitchFamily="34" charset="0"/>
              <a:buNone/>
              <a:defRPr/>
            </a:pPr>
            <a:r>
              <a:rPr lang="en-US" dirty="0" smtClean="0">
                <a:latin typeface="Verdana" pitchFamily="34" charset="0"/>
                <a:cs typeface="Arial" charset="0"/>
              </a:rPr>
              <a:t>Using the bulleted annotations marks that follow, review the score for the guide response and explain why the guide paper is the approved score, covering the information given in the annotation. Refer to the passage location</a:t>
            </a:r>
            <a:r>
              <a:rPr lang="en-US" baseline="0" dirty="0" smtClean="0">
                <a:latin typeface="Verdana" pitchFamily="34" charset="0"/>
                <a:cs typeface="Arial" charset="0"/>
              </a:rPr>
              <a:t> </a:t>
            </a:r>
            <a:r>
              <a:rPr lang="en-US" dirty="0" smtClean="0">
                <a:latin typeface="Verdana" pitchFamily="34" charset="0"/>
                <a:cs typeface="Arial" charset="0"/>
              </a:rPr>
              <a:t>while reviewing the annotation. The locations are noted below.</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Be sure to use rubric language when explaining the score.</a:t>
            </a:r>
          </a:p>
          <a:p>
            <a:pPr marL="171450" indent="-171450">
              <a:buFont typeface="Arial" pitchFamily="34" charset="0"/>
              <a:buChar char="•"/>
            </a:pPr>
            <a:r>
              <a:rPr lang="en-US" dirty="0" smtClean="0">
                <a:latin typeface="Verdana" pitchFamily="34" charset="0"/>
                <a:cs typeface="Arial" charset="0"/>
              </a:rPr>
              <a:t>The score point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makes a valid inference from the text to identify the theme of the myth </a:t>
            </a:r>
            <a:r>
              <a:rPr lang="en-US" sz="1200" i="1" dirty="0" smtClean="0"/>
              <a:t>(The theme of the myth is that if you keep trying, something good will help you)</a:t>
            </a:r>
            <a:r>
              <a:rPr lang="en-US" sz="12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provides a sufficient number of concrete details from the text for support as required by the prompt </a:t>
            </a:r>
            <a:r>
              <a:rPr lang="en-US" sz="1200" i="1" dirty="0" smtClean="0"/>
              <a:t>(when the little bird broke it’s wing and ask three trees to help them, they rejected the little bird. Also when the little bird ask three other trees, they help the little bird)</a:t>
            </a:r>
            <a:r>
              <a:rPr lang="en-US" sz="12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includes complete sentences where errors do not impact readability.</a:t>
            </a:r>
          </a:p>
        </p:txBody>
      </p:sp>
      <p:sp>
        <p:nvSpPr>
          <p:cNvPr id="217092" name="Slide Number Placeholder 3"/>
          <p:cNvSpPr>
            <a:spLocks noGrp="1"/>
          </p:cNvSpPr>
          <p:nvPr>
            <p:ph type="sldNum" sz="quarter" idx="5"/>
          </p:nvPr>
        </p:nvSpPr>
        <p:spPr>
          <a:noFill/>
        </p:spPr>
        <p:txBody>
          <a:bodyPr/>
          <a:lstStyle/>
          <a:p>
            <a:pPr defTabSz="892175"/>
            <a:fld id="{11F27EF2-0316-4882-AF9F-711ECC48A892}" type="slidenum">
              <a:rPr lang="en-GB" smtClean="0"/>
              <a:pPr defTabSz="892175"/>
              <a:t>37</a:t>
            </a:fld>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xfrm>
            <a:off x="233363" y="631825"/>
            <a:ext cx="3862387" cy="2897188"/>
          </a:xfrm>
          <a:ln/>
        </p:spPr>
      </p:sp>
      <p:sp>
        <p:nvSpPr>
          <p:cNvPr id="21811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Guide Paper 3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out loud to the participants.</a:t>
            </a:r>
          </a:p>
          <a:p>
            <a:pPr marL="160338" indent="-160338"/>
            <a:endParaRPr lang="en-US" dirty="0" smtClean="0">
              <a:latin typeface="Verdana" pitchFamily="34" charset="0"/>
              <a:cs typeface="Arial" charset="0"/>
            </a:endParaRPr>
          </a:p>
        </p:txBody>
      </p:sp>
      <p:sp>
        <p:nvSpPr>
          <p:cNvPr id="218116" name="Slide Number Placeholder 3"/>
          <p:cNvSpPr>
            <a:spLocks noGrp="1"/>
          </p:cNvSpPr>
          <p:nvPr>
            <p:ph type="sldNum" sz="quarter" idx="5"/>
          </p:nvPr>
        </p:nvSpPr>
        <p:spPr>
          <a:noFill/>
        </p:spPr>
        <p:txBody>
          <a:bodyPr/>
          <a:lstStyle/>
          <a:p>
            <a:pPr defTabSz="892175"/>
            <a:fld id="{1D7CE9B1-89ED-4038-9DF1-92F4B4E7E599}" type="slidenum">
              <a:rPr lang="en-GB" smtClean="0"/>
              <a:pPr defTabSz="892175"/>
              <a:t>38</a:t>
            </a:fld>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xfrm>
            <a:off x="233363" y="631825"/>
            <a:ext cx="3862387" cy="2897188"/>
          </a:xfrm>
          <a:ln/>
        </p:spPr>
      </p:sp>
      <p:sp>
        <p:nvSpPr>
          <p:cNvPr id="210947" name="Notes Placeholder 2"/>
          <p:cNvSpPr>
            <a:spLocks noGrp="1"/>
          </p:cNvSpPr>
          <p:nvPr>
            <p:ph type="body" idx="1"/>
          </p:nvPr>
        </p:nvSpPr>
        <p:spPr>
          <a:ln/>
          <a:extLst/>
        </p:spPr>
        <p:txBody>
          <a:bodyPr/>
          <a:lstStyle/>
          <a:p>
            <a:pPr>
              <a:buFont typeface="Arial" pitchFamily="34" charset="0"/>
              <a:buNone/>
              <a:defRPr/>
            </a:pPr>
            <a:r>
              <a:rPr lang="en-US" dirty="0">
                <a:latin typeface="Verdana" pitchFamily="34" charset="0"/>
                <a:cs typeface="Arial" charset="0"/>
              </a:rPr>
              <a:t>Using the bulleted annotations marks that follow, review the score for the guide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a:latin typeface="Verdana" pitchFamily="34" charset="0"/>
              <a:cs typeface="Arial" charset="0"/>
            </a:endParaRPr>
          </a:p>
          <a:p>
            <a:pPr>
              <a:buFont typeface="Arial" pitchFamily="34" charset="0"/>
              <a:buNone/>
              <a:defRPr/>
            </a:pPr>
            <a:endParaRPr lang="en-US" dirty="0">
              <a:latin typeface="Verdana" pitchFamily="34" charset="0"/>
              <a:cs typeface="Arial" charset="0"/>
            </a:endParaRPr>
          </a:p>
          <a:p>
            <a:pPr>
              <a:buFont typeface="Arial" pitchFamily="34" charset="0"/>
              <a:buNone/>
              <a:defRPr/>
            </a:pPr>
            <a:r>
              <a:rPr lang="en-US" dirty="0">
                <a:latin typeface="Verdana" pitchFamily="34" charset="0"/>
                <a:cs typeface="Arial" charset="0"/>
              </a:rPr>
              <a:t>Be sure to use rubric language when explaining the score</a:t>
            </a:r>
            <a:r>
              <a:rPr lang="en-US" dirty="0" smtClean="0">
                <a:latin typeface="Verdana" pitchFamily="34" charset="0"/>
                <a:cs typeface="Arial" charset="0"/>
              </a:rPr>
              <a:t>.</a:t>
            </a:r>
            <a:endParaRPr lang="en-US" dirty="0">
              <a:latin typeface="Verdana" pitchFamily="34" charset="0"/>
              <a:cs typeface="Arial" charset="0"/>
            </a:endParaRPr>
          </a:p>
          <a:p>
            <a:pPr marL="171450" indent="-171450">
              <a:buFont typeface="Arial" pitchFamily="34" charset="0"/>
              <a:buChar char="•"/>
              <a:defRPr/>
            </a:pPr>
            <a:r>
              <a:rPr lang="en-US" dirty="0" smtClean="0">
                <a:latin typeface="Verdana" pitchFamily="34" charset="0"/>
                <a:cs typeface="Arial" charset="0"/>
              </a:rPr>
              <a:t>The score point for this response is 1.</a:t>
            </a:r>
          </a:p>
          <a:p>
            <a:pPr marL="171450" indent="-171450">
              <a:buFont typeface="Arial" pitchFamily="34" charset="0"/>
              <a:buChar char="•"/>
              <a:defRPr/>
            </a:pPr>
            <a:r>
              <a:rPr lang="en-US" dirty="0"/>
              <a:t>This response is a mostly literal recounting of events from the text </a:t>
            </a:r>
            <a:r>
              <a:rPr lang="en-US" i="1" dirty="0"/>
              <a:t>(The theme of the myth is about a tree and how it helps the bird)</a:t>
            </a:r>
            <a:r>
              <a:rPr lang="en-US" dirty="0"/>
              <a:t>. </a:t>
            </a:r>
            <a:endParaRPr lang="en-US" dirty="0" smtClean="0"/>
          </a:p>
          <a:p>
            <a:pPr marL="171450" indent="-171450">
              <a:buFont typeface="Arial" pitchFamily="34" charset="0"/>
              <a:buChar char="•"/>
              <a:defRPr/>
            </a:pPr>
            <a:r>
              <a:rPr lang="en-US" dirty="0" smtClean="0"/>
              <a:t>While </a:t>
            </a:r>
            <a:r>
              <a:rPr lang="en-US" dirty="0"/>
              <a:t>the response provides two details from the text </a:t>
            </a:r>
            <a:r>
              <a:rPr lang="en-US" i="1" dirty="0"/>
              <a:t>(The spruce tree let the bird stay on her branches and other trees began to help the bird and those trees got to keep their leaves)</a:t>
            </a:r>
            <a:r>
              <a:rPr lang="en-US" dirty="0"/>
              <a:t>, no valid inference and/or claim is present. </a:t>
            </a:r>
            <a:endParaRPr lang="en-US" dirty="0" smtClean="0"/>
          </a:p>
          <a:p>
            <a:pPr marL="171450" indent="-171450">
              <a:buFont typeface="Arial" pitchFamily="34" charset="0"/>
              <a:buChar char="•"/>
              <a:defRPr/>
            </a:pPr>
            <a:r>
              <a:rPr lang="en-US" dirty="0" smtClean="0"/>
              <a:t>This </a:t>
            </a:r>
            <a:r>
              <a:rPr lang="en-US" dirty="0"/>
              <a:t>response includes complete sentences where errors do not impact readability. </a:t>
            </a:r>
            <a:endParaRPr lang="en-US" dirty="0" smtClean="0"/>
          </a:p>
          <a:p>
            <a:pPr marL="171450" indent="-171450">
              <a:buFont typeface="Arial" pitchFamily="34" charset="0"/>
              <a:buChar char="•"/>
              <a:defRPr/>
            </a:pPr>
            <a:r>
              <a:rPr lang="en-US" dirty="0" smtClean="0"/>
              <a:t>Holistically</a:t>
            </a:r>
            <a:r>
              <a:rPr lang="en-US" dirty="0"/>
              <a:t>, this response achieves a score point one by giving only some relevant information and no valid claim according to the requirements of the prompt.</a:t>
            </a:r>
          </a:p>
          <a:p>
            <a:pPr>
              <a:buFont typeface="Arial" pitchFamily="34" charset="0"/>
              <a:buNone/>
              <a:defRPr/>
            </a:pPr>
            <a:endParaRPr lang="en-US" dirty="0">
              <a:latin typeface="Verdana" pitchFamily="34" charset="0"/>
              <a:cs typeface="Arial" charset="0"/>
            </a:endParaRPr>
          </a:p>
          <a:p>
            <a:pPr>
              <a:buFont typeface="Arial" pitchFamily="34" charset="0"/>
              <a:buNone/>
              <a:defRPr/>
            </a:pPr>
            <a:r>
              <a:rPr lang="en-US" dirty="0" smtClean="0">
                <a:latin typeface="Verdana" pitchFamily="34" charset="0"/>
                <a:cs typeface="Arial" charset="0"/>
              </a:rPr>
              <a:t>Note the differences between this score point 1 response and the score point 2 responses in the guide set. Ask the participants if the difference is clear to them.</a:t>
            </a:r>
          </a:p>
        </p:txBody>
      </p:sp>
      <p:sp>
        <p:nvSpPr>
          <p:cNvPr id="219140" name="Slide Number Placeholder 3"/>
          <p:cNvSpPr>
            <a:spLocks noGrp="1"/>
          </p:cNvSpPr>
          <p:nvPr>
            <p:ph type="sldNum" sz="quarter" idx="5"/>
          </p:nvPr>
        </p:nvSpPr>
        <p:spPr>
          <a:noFill/>
        </p:spPr>
        <p:txBody>
          <a:bodyPr/>
          <a:lstStyle/>
          <a:p>
            <a:pPr defTabSz="892175"/>
            <a:fld id="{2FBB7A05-30A2-442F-B329-81CF347DD402}" type="slidenum">
              <a:rPr lang="en-GB" smtClean="0"/>
              <a:pPr defTabSz="892175"/>
              <a:t>39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Slide Number Placeholder 3"/>
          <p:cNvSpPr>
            <a:spLocks noGrp="1"/>
          </p:cNvSpPr>
          <p:nvPr>
            <p:ph type="sldNum" sz="quarter" idx="5"/>
          </p:nvPr>
        </p:nvSpPr>
        <p:spPr/>
        <p:txBody>
          <a:bodyPr/>
          <a:lstStyle/>
          <a:p>
            <a:fld id="{B96A46D9-F9C2-4968-9402-E986D1475011}" type="slidenum">
              <a:rPr lang="en-GB" smtClean="0"/>
              <a:pPr/>
              <a:t>4</a:t>
            </a:fld>
            <a:endParaRPr lang="en-GB" smtClean="0"/>
          </a:p>
        </p:txBody>
      </p:sp>
      <p:sp>
        <p:nvSpPr>
          <p:cNvPr id="14" name="Notes Placeholder 13"/>
          <p:cNvSpPr>
            <a:spLocks noGrp="1"/>
          </p:cNvSpPr>
          <p:nvPr>
            <p:ph type="body" idx="1"/>
          </p:nvPr>
        </p:nvSpPr>
        <p:spPr/>
        <p:txBody>
          <a:bodyPr/>
          <a:lstStyle/>
          <a:p>
            <a:r>
              <a:rPr lang="en-US" dirty="0" smtClean="0"/>
              <a:t>So to ensure we are all on the same page but to do so very briefly, if Shift 1 calls for Balancing Informational &amp; Literary Text, students read a true balance of informational and literary texts. In terms of test, passages will be authentic, and will be balanced between informational and literary texts.</a:t>
            </a:r>
          </a:p>
          <a:p>
            <a:endParaRPr lang="en-US" dirty="0"/>
          </a:p>
        </p:txBody>
      </p:sp>
      <p:sp>
        <p:nvSpPr>
          <p:cNvPr id="4" name="Slide Image Placeholder 3"/>
          <p:cNvSpPr>
            <a:spLocks noGrp="1" noRot="1" noChangeAspect="1"/>
          </p:cNvSpPr>
          <p:nvPr>
            <p:ph type="sldImg"/>
          </p:nvPr>
        </p:nvSpPr>
        <p:spPr>
          <a:xfrm>
            <a:off x="233363" y="631825"/>
            <a:ext cx="3862387" cy="2897188"/>
          </a:xfr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xfrm>
            <a:off x="233363" y="631825"/>
            <a:ext cx="3862387" cy="2897188"/>
          </a:xfrm>
          <a:ln/>
        </p:spPr>
      </p:sp>
      <p:sp>
        <p:nvSpPr>
          <p:cNvPr id="22016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Guide Paper 4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out loud to the participants.</a:t>
            </a:r>
          </a:p>
          <a:p>
            <a:pPr marL="160338" indent="-160338">
              <a:buFontTx/>
              <a:buChar char="•"/>
            </a:pPr>
            <a:endParaRPr lang="en-US" dirty="0" smtClean="0">
              <a:latin typeface="Verdana" pitchFamily="34" charset="0"/>
              <a:cs typeface="Arial" charset="0"/>
            </a:endParaRPr>
          </a:p>
        </p:txBody>
      </p:sp>
      <p:sp>
        <p:nvSpPr>
          <p:cNvPr id="220164" name="Slide Number Placeholder 3"/>
          <p:cNvSpPr>
            <a:spLocks noGrp="1"/>
          </p:cNvSpPr>
          <p:nvPr>
            <p:ph type="sldNum" sz="quarter" idx="5"/>
          </p:nvPr>
        </p:nvSpPr>
        <p:spPr>
          <a:noFill/>
        </p:spPr>
        <p:txBody>
          <a:bodyPr/>
          <a:lstStyle/>
          <a:p>
            <a:pPr defTabSz="892175"/>
            <a:fld id="{761DFB2F-C4EA-401D-BA78-64D2B640BC3E}" type="slidenum">
              <a:rPr lang="en-GB" smtClean="0"/>
              <a:pPr defTabSz="892175"/>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233363" y="631825"/>
            <a:ext cx="3862387" cy="2897188"/>
          </a:xfrm>
          <a:ln/>
        </p:spPr>
      </p:sp>
      <p:sp>
        <p:nvSpPr>
          <p:cNvPr id="221187" name="Notes Placeholder 2"/>
          <p:cNvSpPr>
            <a:spLocks noGrp="1"/>
          </p:cNvSpPr>
          <p:nvPr>
            <p:ph type="body" idx="1"/>
          </p:nvPr>
        </p:nvSpPr>
        <p:spPr>
          <a:noFill/>
          <a:ln/>
        </p:spPr>
        <p:txBody>
          <a:bodyPr/>
          <a:lstStyle/>
          <a:p>
            <a:pPr>
              <a:buFont typeface="Arial" pitchFamily="34" charset="0"/>
              <a:buNone/>
              <a:defRPr/>
            </a:pPr>
            <a:r>
              <a:rPr lang="en-US" dirty="0" smtClean="0">
                <a:latin typeface="Verdana" pitchFamily="34" charset="0"/>
                <a:cs typeface="Arial" charset="0"/>
              </a:rPr>
              <a:t>Using the bulleted annotations marks that follow, review the score for the guide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smtClean="0">
              <a:latin typeface="Verdana" pitchFamily="34" charset="0"/>
              <a:cs typeface="Arial" charset="0"/>
            </a:endParaRPr>
          </a:p>
          <a:p>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Be </a:t>
            </a:r>
            <a:r>
              <a:rPr lang="en-US" dirty="0">
                <a:latin typeface="Verdana" pitchFamily="34" charset="0"/>
                <a:cs typeface="Arial" charset="0"/>
              </a:rPr>
              <a:t>sure to use rubric language when explaining the score.</a:t>
            </a:r>
          </a:p>
          <a:p>
            <a:pPr marL="171450" indent="-171450">
              <a:buFont typeface="Arial" pitchFamily="34" charset="0"/>
              <a:buChar char="•"/>
            </a:pPr>
            <a:r>
              <a:rPr lang="en-US" dirty="0" smtClean="0"/>
              <a:t>The score point for this response 1.</a:t>
            </a:r>
          </a:p>
          <a:p>
            <a:pPr marL="171450" indent="-171450">
              <a:buFont typeface="Arial" pitchFamily="34" charset="0"/>
              <a:buChar char="•"/>
            </a:pPr>
            <a:r>
              <a:rPr lang="en-US" dirty="0" smtClean="0"/>
              <a:t>This </a:t>
            </a:r>
            <a:r>
              <a:rPr lang="en-US" dirty="0"/>
              <a:t>response makes a valid inference from the text to identify the theme of the myth </a:t>
            </a:r>
            <a:r>
              <a:rPr lang="en-US" i="1" dirty="0"/>
              <a:t>(The theme of the myth is that if you help someone good things will come to you and that you will feel good inside</a:t>
            </a:r>
            <a:r>
              <a:rPr lang="en-US" i="1" dirty="0" smtClean="0"/>
              <a:t>). </a:t>
            </a:r>
          </a:p>
          <a:p>
            <a:pPr marL="171450" indent="-171450">
              <a:buFont typeface="Arial" pitchFamily="34" charset="0"/>
              <a:buChar char="•"/>
            </a:pPr>
            <a:r>
              <a:rPr lang="en-US" dirty="0" smtClean="0"/>
              <a:t>However</a:t>
            </a:r>
            <a:r>
              <a:rPr lang="en-US" dirty="0"/>
              <a:t>, the response does not provide two details from the text for support as required by the prompt</a:t>
            </a:r>
            <a:r>
              <a:rPr lang="en-US" dirty="0" smtClean="0"/>
              <a:t>.</a:t>
            </a:r>
            <a:endParaRPr lang="en-US" dirty="0"/>
          </a:p>
        </p:txBody>
      </p:sp>
      <p:sp>
        <p:nvSpPr>
          <p:cNvPr id="221188" name="Slide Number Placeholder 3"/>
          <p:cNvSpPr>
            <a:spLocks noGrp="1"/>
          </p:cNvSpPr>
          <p:nvPr>
            <p:ph type="sldNum" sz="quarter" idx="5"/>
          </p:nvPr>
        </p:nvSpPr>
        <p:spPr>
          <a:noFill/>
        </p:spPr>
        <p:txBody>
          <a:bodyPr/>
          <a:lstStyle/>
          <a:p>
            <a:pPr defTabSz="892175"/>
            <a:fld id="{616B1036-52A7-4636-BF87-4359DC459992}" type="slidenum">
              <a:rPr lang="en-GB" smtClean="0"/>
              <a:pPr defTabSz="892175"/>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233363" y="631825"/>
            <a:ext cx="3862387" cy="2897188"/>
          </a:xfrm>
          <a:ln/>
        </p:spPr>
      </p:sp>
      <p:sp>
        <p:nvSpPr>
          <p:cNvPr id="22221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Guide Paper 5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out loud to the participants.</a:t>
            </a:r>
          </a:p>
        </p:txBody>
      </p:sp>
      <p:sp>
        <p:nvSpPr>
          <p:cNvPr id="222212" name="Slide Number Placeholder 3"/>
          <p:cNvSpPr>
            <a:spLocks noGrp="1"/>
          </p:cNvSpPr>
          <p:nvPr>
            <p:ph type="sldNum" sz="quarter" idx="5"/>
          </p:nvPr>
        </p:nvSpPr>
        <p:spPr>
          <a:noFill/>
        </p:spPr>
        <p:txBody>
          <a:bodyPr/>
          <a:lstStyle/>
          <a:p>
            <a:pPr defTabSz="892175"/>
            <a:fld id="{BB79FDAD-BF4A-4916-99DC-D47D7271AA47}" type="slidenum">
              <a:rPr lang="en-GB" smtClean="0"/>
              <a:pPr defTabSz="892175"/>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233363" y="631825"/>
            <a:ext cx="3862387" cy="2897188"/>
          </a:xfrm>
          <a:ln/>
        </p:spPr>
      </p:sp>
      <p:sp>
        <p:nvSpPr>
          <p:cNvPr id="223235" name="Notes Placeholder 2"/>
          <p:cNvSpPr>
            <a:spLocks noGrp="1"/>
          </p:cNvSpPr>
          <p:nvPr>
            <p:ph type="body" idx="1"/>
          </p:nvPr>
        </p:nvSpPr>
        <p:spPr>
          <a:noFill/>
          <a:ln/>
        </p:spPr>
        <p:txBody>
          <a:bodyPr/>
          <a:lstStyle/>
          <a:p>
            <a:pPr>
              <a:buFont typeface="Arial" pitchFamily="34" charset="0"/>
              <a:buNone/>
              <a:defRPr/>
            </a:pPr>
            <a:r>
              <a:rPr lang="en-US" dirty="0">
                <a:latin typeface="Verdana" pitchFamily="34" charset="0"/>
                <a:cs typeface="Arial" charset="0"/>
              </a:rPr>
              <a:t>Using the bulleted annotations marks that follow, review the score for the guide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a:latin typeface="Verdana" pitchFamily="34" charset="0"/>
              <a:cs typeface="Arial" charset="0"/>
            </a:endParaRPr>
          </a:p>
          <a:p>
            <a:endParaRPr lang="en-US" dirty="0">
              <a:latin typeface="Verdana" pitchFamily="34" charset="0"/>
              <a:cs typeface="Arial" charset="0"/>
            </a:endParaRPr>
          </a:p>
          <a:p>
            <a:pPr>
              <a:buFont typeface="Arial" pitchFamily="34" charset="0"/>
              <a:buNone/>
              <a:defRPr/>
            </a:pPr>
            <a:r>
              <a:rPr lang="en-US" dirty="0">
                <a:latin typeface="Verdana" pitchFamily="34" charset="0"/>
                <a:cs typeface="Arial" charset="0"/>
              </a:rPr>
              <a:t>Be sure to use rubric language when explaining the score.</a:t>
            </a:r>
          </a:p>
          <a:p>
            <a:pPr marL="171450" indent="-171450">
              <a:buFont typeface="Arial" pitchFamily="34" charset="0"/>
              <a:buChar char="•"/>
            </a:pPr>
            <a:r>
              <a:rPr lang="en-US" dirty="0" smtClean="0">
                <a:latin typeface="Verdana" pitchFamily="34" charset="0"/>
                <a:cs typeface="Arial" charset="0"/>
              </a:rPr>
              <a:t>The score point for this response is 0.</a:t>
            </a:r>
          </a:p>
          <a:p>
            <a:pPr marL="171450" indent="-171450" algn="just">
              <a:buFont typeface="Arial" pitchFamily="34" charset="0"/>
              <a:buChar char="•"/>
              <a:defRPr/>
            </a:pPr>
            <a:r>
              <a:rPr lang="en-US" dirty="0"/>
              <a:t>This response does not address any of the requirements of the prompt </a:t>
            </a:r>
            <a:r>
              <a:rPr lang="en-US" i="1" dirty="0"/>
              <a:t>(The evergreen trees leafs are always green in the spring, summer, fall and, winter </a:t>
            </a:r>
            <a:r>
              <a:rPr lang="en-US" i="1" dirty="0" err="1"/>
              <a:t>thats</a:t>
            </a:r>
            <a:r>
              <a:rPr lang="en-US" i="1" dirty="0"/>
              <a:t> why it’s name is evergreen)</a:t>
            </a:r>
            <a:r>
              <a:rPr lang="en-US" dirty="0"/>
              <a:t>.</a:t>
            </a: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this score point 0 response and the score point 1 responses in the guide set. Ask the participants if the difference is clear to them.</a:t>
            </a:r>
          </a:p>
        </p:txBody>
      </p:sp>
      <p:sp>
        <p:nvSpPr>
          <p:cNvPr id="223236" name="Slide Number Placeholder 3"/>
          <p:cNvSpPr>
            <a:spLocks noGrp="1"/>
          </p:cNvSpPr>
          <p:nvPr>
            <p:ph type="sldNum" sz="quarter" idx="5"/>
          </p:nvPr>
        </p:nvSpPr>
        <p:spPr>
          <a:noFill/>
        </p:spPr>
        <p:txBody>
          <a:bodyPr/>
          <a:lstStyle/>
          <a:p>
            <a:pPr defTabSz="892175"/>
            <a:fld id="{ED2EAE35-A415-4AF2-96EE-3E5E5167E9DA}" type="slidenum">
              <a:rPr lang="en-GB" smtClean="0"/>
              <a:pPr defTabSz="892175"/>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xfrm>
            <a:off x="233363" y="631825"/>
            <a:ext cx="3862387" cy="2897188"/>
          </a:xfrm>
          <a:ln/>
        </p:spPr>
      </p:sp>
      <p:sp>
        <p:nvSpPr>
          <p:cNvPr id="22425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Guide Paper 6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out loud to the participants.</a:t>
            </a:r>
          </a:p>
          <a:p>
            <a:pPr marL="160338" indent="-160338"/>
            <a:endParaRPr lang="en-US" dirty="0" smtClean="0">
              <a:latin typeface="Verdana" pitchFamily="34" charset="0"/>
              <a:cs typeface="Arial" charset="0"/>
            </a:endParaRPr>
          </a:p>
        </p:txBody>
      </p:sp>
      <p:sp>
        <p:nvSpPr>
          <p:cNvPr id="224260" name="Slide Number Placeholder 3"/>
          <p:cNvSpPr>
            <a:spLocks noGrp="1"/>
          </p:cNvSpPr>
          <p:nvPr>
            <p:ph type="sldNum" sz="quarter" idx="5"/>
          </p:nvPr>
        </p:nvSpPr>
        <p:spPr>
          <a:noFill/>
        </p:spPr>
        <p:txBody>
          <a:bodyPr/>
          <a:lstStyle/>
          <a:p>
            <a:pPr defTabSz="892175"/>
            <a:fld id="{2181CE36-8DEB-4596-AEFF-08E55DA76F4A}" type="slidenum">
              <a:rPr lang="en-GB" smtClean="0"/>
              <a:pPr defTabSz="892175"/>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xfrm>
            <a:off x="233363" y="631825"/>
            <a:ext cx="3862387" cy="2897188"/>
          </a:xfrm>
          <a:ln/>
        </p:spPr>
      </p:sp>
      <p:sp>
        <p:nvSpPr>
          <p:cNvPr id="225283" name="Notes Placeholder 2"/>
          <p:cNvSpPr>
            <a:spLocks noGrp="1"/>
          </p:cNvSpPr>
          <p:nvPr>
            <p:ph type="body" idx="1"/>
          </p:nvPr>
        </p:nvSpPr>
        <p:spPr>
          <a:noFill/>
          <a:ln/>
        </p:spPr>
        <p:txBody>
          <a:bodyPr/>
          <a:lstStyle/>
          <a:p>
            <a:pPr>
              <a:buFont typeface="Arial" pitchFamily="34" charset="0"/>
              <a:buNone/>
              <a:defRPr/>
            </a:pPr>
            <a:r>
              <a:rPr lang="en-US" dirty="0">
                <a:latin typeface="Verdana" pitchFamily="34" charset="0"/>
                <a:cs typeface="Arial" charset="0"/>
              </a:rPr>
              <a:t>Using the bulleted annotations marks that follow, review the score for the guide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a:latin typeface="Verdana" pitchFamily="34" charset="0"/>
              <a:cs typeface="Arial" charset="0"/>
            </a:endParaRPr>
          </a:p>
          <a:p>
            <a:endParaRPr lang="en-US" dirty="0">
              <a:latin typeface="Verdana" pitchFamily="34" charset="0"/>
              <a:cs typeface="Arial" charset="0"/>
            </a:endParaRPr>
          </a:p>
          <a:p>
            <a:pPr>
              <a:buFont typeface="Arial" pitchFamily="34" charset="0"/>
              <a:buNone/>
              <a:defRPr/>
            </a:pPr>
            <a:r>
              <a:rPr lang="en-US" dirty="0">
                <a:latin typeface="Verdana" pitchFamily="34" charset="0"/>
                <a:cs typeface="Arial" charset="0"/>
              </a:rPr>
              <a:t>Be sure to use rubric language when explaining the score</a:t>
            </a:r>
            <a:r>
              <a:rPr lang="en-US" dirty="0" smtClean="0">
                <a:latin typeface="Verdana" pitchFamily="34" charset="0"/>
                <a:cs typeface="Arial" charset="0"/>
              </a:rPr>
              <a:t>.</a:t>
            </a:r>
          </a:p>
          <a:p>
            <a:pPr marL="171450" indent="-171450">
              <a:buFont typeface="Arial" pitchFamily="34" charset="0"/>
              <a:buChar char="•"/>
              <a:defRPr/>
            </a:pPr>
            <a:r>
              <a:rPr lang="en-US" dirty="0" smtClean="0">
                <a:latin typeface="Verdana" pitchFamily="34" charset="0"/>
                <a:cs typeface="Arial" charset="0"/>
              </a:rPr>
              <a:t>The score point for this response is 0.</a:t>
            </a:r>
          </a:p>
          <a:p>
            <a:pPr marL="171450" indent="-171450">
              <a:buFont typeface="Arial" pitchFamily="34" charset="0"/>
              <a:buChar char="•"/>
              <a:defRPr/>
            </a:pPr>
            <a:r>
              <a:rPr lang="en-US" dirty="0" smtClean="0">
                <a:latin typeface="Verdana" pitchFamily="34" charset="0"/>
                <a:cs typeface="Arial" charset="0"/>
              </a:rPr>
              <a:t>This response does not address any of the requirements of the prompt.</a:t>
            </a:r>
            <a:endParaRPr lang="en-US" dirty="0">
              <a:latin typeface="Verdana" pitchFamily="34" charset="0"/>
              <a:cs typeface="Arial" charset="0"/>
            </a:endParaRPr>
          </a:p>
        </p:txBody>
      </p:sp>
      <p:sp>
        <p:nvSpPr>
          <p:cNvPr id="225284" name="Slide Number Placeholder 3"/>
          <p:cNvSpPr>
            <a:spLocks noGrp="1"/>
          </p:cNvSpPr>
          <p:nvPr>
            <p:ph type="sldNum" sz="quarter" idx="5"/>
          </p:nvPr>
        </p:nvSpPr>
        <p:spPr>
          <a:noFill/>
        </p:spPr>
        <p:txBody>
          <a:bodyPr/>
          <a:lstStyle/>
          <a:p>
            <a:pPr defTabSz="892175"/>
            <a:fld id="{3FB60A71-8177-42CF-BC17-590082FFC3B9}" type="slidenum">
              <a:rPr lang="en-GB" smtClean="0"/>
              <a:pPr defTabSz="892175"/>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xfrm>
            <a:off x="233363" y="631825"/>
            <a:ext cx="3862387" cy="2897188"/>
          </a:xfrm>
          <a:ln/>
        </p:spPr>
      </p:sp>
      <p:sp>
        <p:nvSpPr>
          <p:cNvPr id="226307" name="Notes Placeholder 2"/>
          <p:cNvSpPr>
            <a:spLocks noGrp="1"/>
          </p:cNvSpPr>
          <p:nvPr>
            <p:ph type="body" idx="1"/>
          </p:nvPr>
        </p:nvSpPr>
        <p:spPr>
          <a:noFill/>
          <a:ln/>
        </p:spPr>
        <p:txBody>
          <a:bodyPr/>
          <a:lstStyle/>
          <a:p>
            <a:r>
              <a:rPr lang="en-US" smtClean="0">
                <a:latin typeface="Verdana" pitchFamily="34" charset="0"/>
                <a:cs typeface="Arial" charset="0"/>
              </a:rPr>
              <a:t>Ask the participants if they have any questions about the guide set.</a:t>
            </a:r>
          </a:p>
          <a:p>
            <a:endParaRPr lang="en-US" smtClean="0">
              <a:latin typeface="Verdana" pitchFamily="34" charset="0"/>
              <a:cs typeface="Arial" charset="0"/>
            </a:endParaRPr>
          </a:p>
          <a:p>
            <a:r>
              <a:rPr lang="en-US" smtClean="0">
                <a:latin typeface="Verdana" pitchFamily="34" charset="0"/>
                <a:cs typeface="Arial" charset="0"/>
              </a:rPr>
              <a:t>Ask the participants if the distinctions between the score points is clearly illustrated in the guide set.</a:t>
            </a:r>
          </a:p>
        </p:txBody>
      </p:sp>
      <p:sp>
        <p:nvSpPr>
          <p:cNvPr id="226308" name="Slide Number Placeholder 3"/>
          <p:cNvSpPr>
            <a:spLocks noGrp="1"/>
          </p:cNvSpPr>
          <p:nvPr>
            <p:ph type="sldNum" sz="quarter" idx="5"/>
          </p:nvPr>
        </p:nvSpPr>
        <p:spPr>
          <a:noFill/>
        </p:spPr>
        <p:txBody>
          <a:bodyPr/>
          <a:lstStyle/>
          <a:p>
            <a:pPr defTabSz="892175"/>
            <a:fld id="{1C575985-60BD-4F22-8EB3-0E055C918AEF}" type="slidenum">
              <a:rPr lang="en-GB" smtClean="0"/>
              <a:pPr defTabSz="892175"/>
              <a:t>46</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xfrm>
            <a:off x="233363" y="631825"/>
            <a:ext cx="3862387" cy="2897188"/>
          </a:xfrm>
          <a:ln/>
        </p:spPr>
      </p:sp>
      <p:sp>
        <p:nvSpPr>
          <p:cNvPr id="227331" name="Notes Placeholder 2"/>
          <p:cNvSpPr>
            <a:spLocks noGrp="1"/>
          </p:cNvSpPr>
          <p:nvPr>
            <p:ph type="body" idx="1"/>
          </p:nvPr>
        </p:nvSpPr>
        <p:spPr>
          <a:noFill/>
          <a:ln/>
        </p:spPr>
        <p:txBody>
          <a:bodyPr/>
          <a:lstStyle/>
          <a:p>
            <a:r>
              <a:rPr lang="en-US" dirty="0" smtClean="0">
                <a:latin typeface="Verdana" pitchFamily="34" charset="0"/>
                <a:cs typeface="Arial" charset="0"/>
              </a:rPr>
              <a:t>In this section of the training the participants will have an opportunity to practice scoring some 2-point responses.</a:t>
            </a:r>
          </a:p>
          <a:p>
            <a:endParaRPr lang="en-US" dirty="0" smtClean="0">
              <a:latin typeface="Verdana" pitchFamily="34" charset="0"/>
              <a:cs typeface="Arial" charset="0"/>
            </a:endParaRPr>
          </a:p>
        </p:txBody>
      </p:sp>
      <p:sp>
        <p:nvSpPr>
          <p:cNvPr id="227332" name="Slide Number Placeholder 3"/>
          <p:cNvSpPr>
            <a:spLocks noGrp="1"/>
          </p:cNvSpPr>
          <p:nvPr>
            <p:ph type="sldNum" sz="quarter" idx="5"/>
          </p:nvPr>
        </p:nvSpPr>
        <p:spPr>
          <a:noFill/>
        </p:spPr>
        <p:txBody>
          <a:bodyPr/>
          <a:lstStyle/>
          <a:p>
            <a:pPr defTabSz="892175"/>
            <a:fld id="{CC8ECB18-F07C-42FC-9AF4-CE71CDE7401C}" type="slidenum">
              <a:rPr lang="en-GB" smtClean="0"/>
              <a:pPr defTabSz="892175"/>
              <a:t>47</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25 minutes</a:t>
            </a:r>
            <a:endParaRPr lang="en-US" sz="11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Refer participants to the Grade 4</a:t>
            </a:r>
            <a:r>
              <a:rPr lang="en-US" baseline="0" dirty="0" smtClean="0"/>
              <a:t> Short-response (2-Point) Sample Question Practice Set packet.</a:t>
            </a:r>
          </a:p>
          <a:p>
            <a:endParaRPr lang="en-US" baseline="0" dirty="0" smtClean="0"/>
          </a:p>
          <a:p>
            <a:pPr rtl="0" eaLnBrk="0" fontAlgn="base" hangingPunct="0"/>
            <a:r>
              <a:rPr lang="en-US" sz="1200" kern="1200" dirty="0" smtClean="0">
                <a:solidFill>
                  <a:schemeClr val="tx1"/>
                </a:solidFill>
                <a:effectLst/>
                <a:latin typeface="Verdana" pitchFamily="-1" charset="0"/>
                <a:ea typeface="Arial" pitchFamily="-1" charset="0"/>
                <a:cs typeface="Arial" pitchFamily="-1" charset="0"/>
              </a:rPr>
              <a:t>Direct participants to read and score each of the five practice responses.</a:t>
            </a:r>
          </a:p>
          <a:p>
            <a:pPr rtl="0" eaLnBrk="0" fontAlgn="base" hangingPunct="0"/>
            <a:endParaRPr lang="en-US" sz="1200" kern="1200" dirty="0" smtClean="0">
              <a:solidFill>
                <a:schemeClr val="tx1"/>
              </a:solidFill>
              <a:effectLst/>
              <a:latin typeface="Verdana" pitchFamily="-1" charset="0"/>
              <a:ea typeface="Arial" pitchFamily="-1" charset="0"/>
              <a:cs typeface="Arial" pitchFamily="-1" charset="0"/>
            </a:endParaRPr>
          </a:p>
          <a:p>
            <a:pPr rtl="0" eaLnBrk="0" fontAlgn="base" hangingPunct="0"/>
            <a:r>
              <a:rPr lang="en-US" sz="1200" kern="1200" dirty="0" smtClean="0">
                <a:solidFill>
                  <a:schemeClr val="tx1"/>
                </a:solidFill>
                <a:effectLst/>
                <a:latin typeface="Verdana" pitchFamily="-1" charset="0"/>
                <a:ea typeface="Arial" pitchFamily="-1" charset="0"/>
                <a:cs typeface="Arial" pitchFamily="-1" charset="0"/>
              </a:rPr>
              <a:t>Explain that they will have 10-15 minutes for the activity.</a:t>
            </a:r>
          </a:p>
          <a:p>
            <a:pPr rtl="0" eaLnBrk="0" fontAlgn="base" hangingPunct="0"/>
            <a:endParaRPr lang="en-US" sz="1200" kern="1200" dirty="0" smtClean="0">
              <a:solidFill>
                <a:schemeClr val="tx1"/>
              </a:solidFill>
              <a:effectLst/>
              <a:latin typeface="Verdana" pitchFamily="-1" charset="0"/>
              <a:ea typeface="Arial" pitchFamily="-1" charset="0"/>
              <a:cs typeface="Arial" pitchFamily="-1" charset="0"/>
            </a:endParaRPr>
          </a:p>
          <a:p>
            <a:pPr rtl="0" eaLnBrk="0" fontAlgn="base" hangingPunct="0"/>
            <a:r>
              <a:rPr lang="en-US" sz="1200" kern="1200" dirty="0" smtClean="0">
                <a:solidFill>
                  <a:schemeClr val="tx1"/>
                </a:solidFill>
                <a:effectLst/>
                <a:latin typeface="Verdana" pitchFamily="-1" charset="0"/>
                <a:ea typeface="Arial" pitchFamily="-1" charset="0"/>
                <a:cs typeface="Arial" pitchFamily="-1" charset="0"/>
              </a:rPr>
              <a:t>Remind participants to work independently and reference their rubric and guide papers while they score.</a:t>
            </a:r>
          </a:p>
          <a:p>
            <a:pPr rtl="0" eaLnBrk="0" fontAlgn="base" hangingPunct="0"/>
            <a:endParaRPr lang="en-US" dirty="0" smtClean="0">
              <a:effectLst/>
            </a:endParaRPr>
          </a:p>
          <a:p>
            <a:pPr rtl="0" eaLnBrk="0" fontAlgn="base" hangingPunct="0"/>
            <a:r>
              <a:rPr lang="en-US" sz="1200" kern="1200" dirty="0" smtClean="0">
                <a:solidFill>
                  <a:schemeClr val="tx1"/>
                </a:solidFill>
                <a:effectLst/>
                <a:latin typeface="Verdana" pitchFamily="-1" charset="0"/>
                <a:ea typeface="Arial" pitchFamily="-1" charset="0"/>
                <a:cs typeface="Arial" pitchFamily="-1" charset="0"/>
              </a:rPr>
              <a:t>Move forward when the 15 minutes is up or all participants have completed the scoring activity.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48</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xfrm>
            <a:off x="233363" y="631825"/>
            <a:ext cx="3862387" cy="2897188"/>
          </a:xfrm>
          <a:ln/>
        </p:spPr>
      </p:sp>
      <p:sp>
        <p:nvSpPr>
          <p:cNvPr id="22835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Practice Paper 1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p>
          <a:p>
            <a:pPr marL="160338" indent="-160338"/>
            <a:endParaRPr lang="en-US" dirty="0" smtClean="0">
              <a:latin typeface="Verdana" pitchFamily="34" charset="0"/>
              <a:cs typeface="Arial" charset="0"/>
            </a:endParaRPr>
          </a:p>
          <a:p>
            <a:pPr marL="160338" indent="-160338"/>
            <a:endParaRPr lang="en-US" dirty="0" smtClean="0">
              <a:latin typeface="Verdana" pitchFamily="34" charset="0"/>
              <a:cs typeface="Arial" charset="0"/>
            </a:endParaRPr>
          </a:p>
        </p:txBody>
      </p:sp>
      <p:sp>
        <p:nvSpPr>
          <p:cNvPr id="228356" name="Slide Number Placeholder 3"/>
          <p:cNvSpPr>
            <a:spLocks noGrp="1"/>
          </p:cNvSpPr>
          <p:nvPr>
            <p:ph type="sldNum" sz="quarter" idx="5"/>
          </p:nvPr>
        </p:nvSpPr>
        <p:spPr>
          <a:noFill/>
        </p:spPr>
        <p:txBody>
          <a:bodyPr/>
          <a:lstStyle/>
          <a:p>
            <a:pPr defTabSz="892175"/>
            <a:fld id="{40CE2E82-89B5-4BEB-A84F-05F9305F14F1}" type="slidenum">
              <a:rPr lang="en-GB" smtClean="0"/>
              <a:pPr defTabSz="892175"/>
              <a:t>49</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Slide Number Placeholder 3"/>
          <p:cNvSpPr>
            <a:spLocks noGrp="1"/>
          </p:cNvSpPr>
          <p:nvPr>
            <p:ph type="sldNum" sz="quarter" idx="5"/>
          </p:nvPr>
        </p:nvSpPr>
        <p:spPr/>
        <p:txBody>
          <a:bodyPr/>
          <a:lstStyle/>
          <a:p>
            <a:fld id="{B96A46D9-F9C2-4968-9402-E986D1475011}" type="slidenum">
              <a:rPr lang="en-GB" smtClean="0"/>
              <a:pPr/>
              <a:t>5</a:t>
            </a:fld>
            <a:endParaRPr lang="en-GB" smtClean="0"/>
          </a:p>
        </p:txBody>
      </p:sp>
      <p:sp>
        <p:nvSpPr>
          <p:cNvPr id="10" name="Notes Placeholder 9"/>
          <p:cNvSpPr>
            <a:spLocks noGrp="1"/>
          </p:cNvSpPr>
          <p:nvPr>
            <p:ph type="body" idx="1"/>
          </p:nvPr>
        </p:nvSpPr>
        <p:spPr/>
        <p:txBody>
          <a:bodyPr/>
          <a:lstStyle/>
          <a:p>
            <a:r>
              <a:rPr lang="en-US" dirty="0" smtClean="0"/>
              <a:t>If Shift 2 calls for Knowledge in the Disciplines students build knowledge about the world (domains/ content areas) through TEXT rather than the teacher or activities. In terms of assessment, tests will contain knowledge-based questions about the informational text; students will not need outside knowledge to respond.</a:t>
            </a:r>
          </a:p>
          <a:p>
            <a:endParaRPr lang="en-US" dirty="0"/>
          </a:p>
        </p:txBody>
      </p:sp>
      <p:sp>
        <p:nvSpPr>
          <p:cNvPr id="14" name="Slide Image Placeholder 13"/>
          <p:cNvSpPr>
            <a:spLocks noGrp="1" noRot="1" noChangeAspect="1"/>
          </p:cNvSpPr>
          <p:nvPr>
            <p:ph type="sldImg"/>
          </p:nvPr>
        </p:nvSpPr>
        <p:spPr>
          <a:xfrm>
            <a:off x="233363" y="631825"/>
            <a:ext cx="3862387" cy="2897188"/>
          </a:xfr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233363" y="631825"/>
            <a:ext cx="3862387" cy="2897188"/>
          </a:xfrm>
          <a:ln/>
        </p:spPr>
      </p:sp>
      <p:sp>
        <p:nvSpPr>
          <p:cNvPr id="221187"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Using the bulleted annotations marks that follow, review the score for the practice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smtClean="0">
              <a:latin typeface="Verdana" pitchFamily="34" charset="0"/>
              <a:cs typeface="Arial" charset="0"/>
            </a:endParaRPr>
          </a:p>
          <a:p>
            <a:pPr>
              <a:buFont typeface="Arial" pitchFamily="34" charset="0"/>
              <a:buNone/>
              <a:defRPr/>
            </a:pPr>
            <a:endParaRPr lang="en-US" dirty="0">
              <a:latin typeface="Verdana" pitchFamily="34" charset="0"/>
              <a:cs typeface="Arial" charset="0"/>
            </a:endParaRPr>
          </a:p>
          <a:p>
            <a:pPr>
              <a:buFont typeface="Arial" pitchFamily="34" charset="0"/>
              <a:buNone/>
              <a:defRPr/>
            </a:pPr>
            <a:r>
              <a:rPr lang="en-US" dirty="0" smtClean="0">
                <a:latin typeface="Verdana" pitchFamily="34" charset="0"/>
                <a:cs typeface="Arial" charset="0"/>
              </a:rPr>
              <a:t>Use rubric language when explaining the score.</a:t>
            </a:r>
          </a:p>
          <a:p>
            <a:pPr marL="171450" indent="-171450">
              <a:buFont typeface="Arial" pitchFamily="34" charset="0"/>
              <a:buChar char="•"/>
              <a:defRPr/>
            </a:pPr>
            <a:r>
              <a:rPr lang="en-US" sz="1200" dirty="0" smtClean="0"/>
              <a:t>The score point for this response is 1. </a:t>
            </a:r>
          </a:p>
          <a:p>
            <a:pPr marL="171450" indent="-171450">
              <a:buFont typeface="Arial" pitchFamily="34" charset="0"/>
              <a:buChar char="•"/>
              <a:defRPr/>
            </a:pPr>
            <a:r>
              <a:rPr lang="en-US" sz="1200" dirty="0" smtClean="0"/>
              <a:t>This response makes valid inferences from the text to identify themes in the myth </a:t>
            </a:r>
            <a:r>
              <a:rPr lang="en-US" sz="1200" i="1" dirty="0" smtClean="0"/>
              <a:t>(The theme to...is helping </a:t>
            </a:r>
            <a:r>
              <a:rPr lang="en-US" sz="1200" dirty="0" smtClean="0"/>
              <a:t>and </a:t>
            </a:r>
            <a:r>
              <a:rPr lang="en-US" sz="1200" i="1" dirty="0" smtClean="0"/>
              <a:t>The other theme...is if you don’t help someone, you’re </a:t>
            </a:r>
            <a:r>
              <a:rPr lang="en-US" sz="1200" i="1" dirty="0" err="1" smtClean="0"/>
              <a:t>gonna</a:t>
            </a:r>
            <a:r>
              <a:rPr lang="en-US" sz="1200" i="1" dirty="0" smtClean="0"/>
              <a:t> regret it)</a:t>
            </a:r>
            <a:r>
              <a:rPr lang="en-US" sz="1200" dirty="0" smtClean="0"/>
              <a:t>; however, the response provides only one concrete detail from the text for support (</a:t>
            </a:r>
            <a:r>
              <a:rPr lang="en-US" sz="1200" i="1" dirty="0" smtClean="0"/>
              <a:t>when the little bird broke its wing, the evergreens helped it</a:t>
            </a:r>
            <a:r>
              <a:rPr lang="en-US" sz="1200" dirty="0" smtClean="0"/>
              <a:t>). </a:t>
            </a:r>
          </a:p>
          <a:p>
            <a:pPr marL="171450" indent="-171450">
              <a:buFont typeface="Arial" pitchFamily="34" charset="0"/>
              <a:buChar char="•"/>
              <a:defRPr/>
            </a:pPr>
            <a:r>
              <a:rPr lang="en-US" sz="1200" dirty="0" smtClean="0"/>
              <a:t>This response includes complete sentences where errors do not impact readability.</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Point out: </a:t>
            </a:r>
          </a:p>
          <a:p>
            <a:pPr marL="171450" indent="-171450">
              <a:buFont typeface="Arial" pitchFamily="34" charset="0"/>
              <a:buChar char="•"/>
              <a:defRPr/>
            </a:pPr>
            <a:r>
              <a:rPr lang="en-US" dirty="0" smtClean="0">
                <a:latin typeface="Verdana" pitchFamily="34" charset="0"/>
                <a:cs typeface="Arial" charset="0"/>
              </a:rPr>
              <a:t>This response makes two valid inferences, but does not provide the required text-based support for the inferences. </a:t>
            </a:r>
          </a:p>
          <a:p>
            <a:pPr marL="171450" indent="-171450">
              <a:buFont typeface="Arial" pitchFamily="34" charset="0"/>
              <a:buChar char="•"/>
              <a:defRPr/>
            </a:pPr>
            <a:r>
              <a:rPr lang="en-US" dirty="0" smtClean="0">
                <a:latin typeface="Verdana" pitchFamily="34" charset="0"/>
                <a:cs typeface="Arial" charset="0"/>
              </a:rPr>
              <a:t>While this response does not look exactly like any of the score point 1 responses in the guide set, the response shares the aspects of a type of score point 1 response – valid inference with insufficient details from the text as support.</a:t>
            </a:r>
          </a:p>
        </p:txBody>
      </p:sp>
      <p:sp>
        <p:nvSpPr>
          <p:cNvPr id="229380" name="Slide Number Placeholder 3"/>
          <p:cNvSpPr>
            <a:spLocks noGrp="1"/>
          </p:cNvSpPr>
          <p:nvPr>
            <p:ph type="sldNum" sz="quarter" idx="5"/>
          </p:nvPr>
        </p:nvSpPr>
        <p:spPr>
          <a:noFill/>
        </p:spPr>
        <p:txBody>
          <a:bodyPr/>
          <a:lstStyle/>
          <a:p>
            <a:pPr defTabSz="892175"/>
            <a:fld id="{40AEF5FC-261E-4D6F-AA2E-203D8904466F}" type="slidenum">
              <a:rPr lang="en-GB" smtClean="0"/>
              <a:pPr defTabSz="892175"/>
              <a:t>50</a:t>
            </a:fld>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xfrm>
            <a:off x="233363" y="631825"/>
            <a:ext cx="3862387" cy="2897188"/>
          </a:xfrm>
          <a:ln/>
        </p:spPr>
      </p:sp>
      <p:sp>
        <p:nvSpPr>
          <p:cNvPr id="23040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Practice Paper 2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p>
          <a:p>
            <a:pPr marL="160338" indent="-160338"/>
            <a:endParaRPr lang="en-US" dirty="0" smtClean="0">
              <a:latin typeface="Verdana" pitchFamily="34" charset="0"/>
              <a:cs typeface="Arial" charset="0"/>
            </a:endParaRPr>
          </a:p>
        </p:txBody>
      </p:sp>
      <p:sp>
        <p:nvSpPr>
          <p:cNvPr id="230404" name="Slide Number Placeholder 3"/>
          <p:cNvSpPr>
            <a:spLocks noGrp="1"/>
          </p:cNvSpPr>
          <p:nvPr>
            <p:ph type="sldNum" sz="quarter" idx="5"/>
          </p:nvPr>
        </p:nvSpPr>
        <p:spPr>
          <a:noFill/>
        </p:spPr>
        <p:txBody>
          <a:bodyPr/>
          <a:lstStyle/>
          <a:p>
            <a:pPr defTabSz="892175"/>
            <a:fld id="{D80524A4-CA66-4054-A4DE-3171F1BE7278}" type="slidenum">
              <a:rPr lang="en-GB" smtClean="0"/>
              <a:pPr defTabSz="892175"/>
              <a:t>51</a:t>
            </a:fld>
            <a:endParaRPr lang="en-GB"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xfrm>
            <a:off x="233363" y="631825"/>
            <a:ext cx="3862387" cy="2897188"/>
          </a:xfrm>
          <a:ln/>
        </p:spPr>
      </p:sp>
      <p:sp>
        <p:nvSpPr>
          <p:cNvPr id="231427" name="Notes Placeholder 2"/>
          <p:cNvSpPr>
            <a:spLocks noGrp="1"/>
          </p:cNvSpPr>
          <p:nvPr>
            <p:ph type="body" idx="1"/>
          </p:nvPr>
        </p:nvSpPr>
        <p:spPr>
          <a:noFill/>
          <a:ln/>
        </p:spPr>
        <p:txBody>
          <a:bodyPr/>
          <a:lstStyle/>
          <a:p>
            <a:pPr>
              <a:buFont typeface="Arial" pitchFamily="34" charset="0"/>
              <a:buNone/>
              <a:defRPr/>
            </a:pPr>
            <a:r>
              <a:rPr lang="en-US" dirty="0" smtClean="0">
                <a:latin typeface="Verdana" pitchFamily="34" charset="0"/>
                <a:cs typeface="Arial" charset="0"/>
              </a:rPr>
              <a:t>Using the bulleted annotations marks that follow, review the score for the practice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smtClean="0">
              <a:latin typeface="Verdana" pitchFamily="34" charset="0"/>
              <a:cs typeface="Arial" charset="0"/>
            </a:endParaRPr>
          </a:p>
          <a:p>
            <a:pPr>
              <a:buFont typeface="Arial" pitchFamily="34" charset="0"/>
              <a:buNone/>
              <a:defRPr/>
            </a:pPr>
            <a:endParaRPr lang="en-US" dirty="0">
              <a:latin typeface="Verdana" pitchFamily="34" charset="0"/>
              <a:cs typeface="Arial" charset="0"/>
            </a:endParaRPr>
          </a:p>
          <a:p>
            <a:pPr>
              <a:buFont typeface="Arial" pitchFamily="34" charset="0"/>
              <a:buNone/>
              <a:defRPr/>
            </a:pPr>
            <a:r>
              <a:rPr lang="en-US" dirty="0">
                <a:latin typeface="Verdana" pitchFamily="34" charset="0"/>
                <a:cs typeface="Arial" charset="0"/>
              </a:rPr>
              <a:t>Use rubric language when explaining the </a:t>
            </a:r>
            <a:r>
              <a:rPr lang="en-US" dirty="0" smtClean="0">
                <a:latin typeface="Verdana" pitchFamily="34" charset="0"/>
                <a:cs typeface="Arial" charset="0"/>
              </a:rPr>
              <a:t>score.</a:t>
            </a:r>
          </a:p>
          <a:p>
            <a:pPr>
              <a:buFont typeface="Arial" pitchFamily="34" charset="0"/>
              <a:buChar char="•"/>
              <a:defRPr/>
            </a:pPr>
            <a:r>
              <a:rPr lang="en-US" dirty="0" smtClean="0">
                <a:latin typeface="Verdana" pitchFamily="34" charset="0"/>
                <a:cs typeface="Arial" charset="0"/>
              </a:rPr>
              <a:t> </a:t>
            </a:r>
            <a:r>
              <a:rPr lang="en-US" dirty="0" smtClean="0">
                <a:latin typeface="Verdana" pitchFamily="34" charset="0"/>
                <a:cs typeface="Arial" charset="0"/>
              </a:rPr>
              <a:t> </a:t>
            </a:r>
            <a:r>
              <a:rPr lang="en-US" dirty="0" smtClean="0"/>
              <a:t>The </a:t>
            </a:r>
            <a:r>
              <a:rPr lang="en-US" dirty="0" smtClean="0"/>
              <a:t>score point for this response is </a:t>
            </a:r>
            <a:r>
              <a:rPr lang="en-US" dirty="0" smtClean="0"/>
              <a:t>2.</a:t>
            </a:r>
            <a:endParaRPr lang="en-US" dirty="0">
              <a:latin typeface="Verdana" pitchFamily="34" charset="0"/>
              <a:cs typeface="Arial" charset="0"/>
            </a:endParaRPr>
          </a:p>
          <a:p>
            <a:pPr marL="171450" indent="-171450">
              <a:buFont typeface="Arial" pitchFamily="34" charset="0"/>
              <a:buChar char="•"/>
            </a:pPr>
            <a:r>
              <a:rPr lang="en-US" sz="1200" dirty="0" smtClean="0"/>
              <a:t>This response makes a valid inference from the text to identify the theme of the myth </a:t>
            </a:r>
            <a:r>
              <a:rPr lang="en-US" sz="1200" i="1" dirty="0" smtClean="0"/>
              <a:t>(The idea of the myth is if you are nice good things happen)</a:t>
            </a:r>
            <a:r>
              <a:rPr lang="en-US" sz="1200" dirty="0" smtClean="0"/>
              <a:t>. </a:t>
            </a:r>
          </a:p>
          <a:p>
            <a:pPr marL="171450" indent="-171450">
              <a:buFont typeface="Arial" pitchFamily="34" charset="0"/>
              <a:buChar char="•"/>
            </a:pPr>
            <a:r>
              <a:rPr lang="en-US" sz="1200" dirty="0" smtClean="0"/>
              <a:t>The response provides a sufficient number of concrete details from the text for support as required by the prompt </a:t>
            </a:r>
            <a:r>
              <a:rPr lang="en-US" sz="1200" i="1" dirty="0" smtClean="0"/>
              <a:t>(The evergreens protected the bird and got to keep their leaves. The oak, birch, and willow where mean to the bird so their leaves fell off)</a:t>
            </a:r>
            <a:r>
              <a:rPr lang="en-US" sz="1200" dirty="0" smtClean="0"/>
              <a:t>. </a:t>
            </a:r>
          </a:p>
          <a:p>
            <a:pPr marL="171450" indent="-171450">
              <a:buFont typeface="Arial" pitchFamily="34" charset="0"/>
              <a:buChar char="•"/>
            </a:pPr>
            <a:r>
              <a:rPr lang="en-US" sz="1200" dirty="0" smtClean="0"/>
              <a:t>This response includes complete sentences where errors do not impact readability.</a:t>
            </a:r>
          </a:p>
          <a:p>
            <a:endParaRPr lang="en-US" dirty="0" smtClean="0">
              <a:latin typeface="Verdana" pitchFamily="34" charset="0"/>
              <a:cs typeface="Arial" charset="0"/>
            </a:endParaRPr>
          </a:p>
        </p:txBody>
      </p:sp>
      <p:sp>
        <p:nvSpPr>
          <p:cNvPr id="231428" name="Slide Number Placeholder 3"/>
          <p:cNvSpPr>
            <a:spLocks noGrp="1"/>
          </p:cNvSpPr>
          <p:nvPr>
            <p:ph type="sldNum" sz="quarter" idx="5"/>
          </p:nvPr>
        </p:nvSpPr>
        <p:spPr>
          <a:noFill/>
        </p:spPr>
        <p:txBody>
          <a:bodyPr/>
          <a:lstStyle/>
          <a:p>
            <a:pPr defTabSz="892175"/>
            <a:fld id="{73C212B6-5542-4040-A2F0-5B337BCBBF96}" type="slidenum">
              <a:rPr lang="en-GB" smtClean="0"/>
              <a:pPr defTabSz="892175"/>
              <a:t>52</a:t>
            </a:fld>
            <a:endParaRPr lang="en-GB"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xfrm>
            <a:off x="233363" y="631825"/>
            <a:ext cx="3862387" cy="2897188"/>
          </a:xfrm>
          <a:ln/>
        </p:spPr>
      </p:sp>
      <p:sp>
        <p:nvSpPr>
          <p:cNvPr id="2324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Practice Paper 3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p>
          <a:p>
            <a:pPr marL="160338" indent="-160338"/>
            <a:endParaRPr lang="en-US" dirty="0" smtClean="0">
              <a:latin typeface="Verdana" pitchFamily="34" charset="0"/>
              <a:cs typeface="Arial" charset="0"/>
            </a:endParaRPr>
          </a:p>
        </p:txBody>
      </p:sp>
      <p:sp>
        <p:nvSpPr>
          <p:cNvPr id="232452" name="Slide Number Placeholder 3"/>
          <p:cNvSpPr>
            <a:spLocks noGrp="1"/>
          </p:cNvSpPr>
          <p:nvPr>
            <p:ph type="sldNum" sz="quarter" idx="5"/>
          </p:nvPr>
        </p:nvSpPr>
        <p:spPr>
          <a:noFill/>
        </p:spPr>
        <p:txBody>
          <a:bodyPr/>
          <a:lstStyle/>
          <a:p>
            <a:pPr defTabSz="892175"/>
            <a:fld id="{83D28137-9B5D-45FD-A7F2-80A3E8800CB5}" type="slidenum">
              <a:rPr lang="en-GB" smtClean="0"/>
              <a:pPr defTabSz="892175"/>
              <a:t>53</a:t>
            </a:fld>
            <a:endParaRPr lang="en-GB"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xfrm>
            <a:off x="233363" y="631825"/>
            <a:ext cx="3862387" cy="2897188"/>
          </a:xfrm>
          <a:ln/>
        </p:spPr>
      </p:sp>
      <p:sp>
        <p:nvSpPr>
          <p:cNvPr id="225283"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Using the bulleted annotations marks that follow, review the score for the practice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smtClean="0">
              <a:latin typeface="Verdana" pitchFamily="34" charset="0"/>
              <a:cs typeface="Arial" charset="0"/>
            </a:endParaRPr>
          </a:p>
          <a:p>
            <a:pPr>
              <a:buFont typeface="Arial" pitchFamily="34" charset="0"/>
              <a:buNone/>
              <a:defRPr/>
            </a:pPr>
            <a:endParaRPr lang="en-US" dirty="0">
              <a:latin typeface="Verdana" pitchFamily="34" charset="0"/>
              <a:cs typeface="Arial" charset="0"/>
            </a:endParaRPr>
          </a:p>
          <a:p>
            <a:pPr>
              <a:buFont typeface="Arial" pitchFamily="34" charset="0"/>
              <a:buNone/>
              <a:defRPr/>
            </a:pPr>
            <a:r>
              <a:rPr lang="en-US" dirty="0">
                <a:latin typeface="Verdana" pitchFamily="34" charset="0"/>
                <a:cs typeface="Arial" charset="0"/>
              </a:rPr>
              <a:t>Use rubric language when explaining the score.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a:t>
            </a:r>
            <a:r>
              <a:rPr lang="en-US" sz="1200" baseline="0" dirty="0" smtClean="0"/>
              <a:t> score point for this response is 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does not address any of the requirements of the prompt </a:t>
            </a:r>
            <a:r>
              <a:rPr lang="en-US" sz="1200" i="1" dirty="0" smtClean="0"/>
              <a:t>(The theme of the book is to tell you a little bit about trees in the forest and </a:t>
            </a:r>
            <a:r>
              <a:rPr lang="en-US" sz="1200" i="1" dirty="0" err="1" smtClean="0"/>
              <a:t>difrences</a:t>
            </a:r>
            <a:r>
              <a:rPr lang="en-US" sz="1200" i="1" dirty="0" smtClean="0"/>
              <a:t> of trees)</a:t>
            </a:r>
            <a:r>
              <a:rPr lang="en-US" sz="1200" dirty="0" smtClean="0"/>
              <a:t>.</a:t>
            </a:r>
          </a:p>
          <a:p>
            <a:pPr marL="161540" indent="-161540">
              <a:defRPr/>
            </a:pPr>
            <a:endParaRPr lang="en-US" dirty="0" smtClean="0">
              <a:latin typeface="Verdana" pitchFamily="34" charset="0"/>
              <a:cs typeface="Arial" charset="0"/>
            </a:endParaRPr>
          </a:p>
        </p:txBody>
      </p:sp>
      <p:sp>
        <p:nvSpPr>
          <p:cNvPr id="233476" name="Slide Number Placeholder 3"/>
          <p:cNvSpPr>
            <a:spLocks noGrp="1"/>
          </p:cNvSpPr>
          <p:nvPr>
            <p:ph type="sldNum" sz="quarter" idx="5"/>
          </p:nvPr>
        </p:nvSpPr>
        <p:spPr>
          <a:noFill/>
        </p:spPr>
        <p:txBody>
          <a:bodyPr/>
          <a:lstStyle/>
          <a:p>
            <a:pPr defTabSz="892175"/>
            <a:fld id="{77F8F2F3-BC8B-48CA-8E56-E9BE37C19CBE}" type="slidenum">
              <a:rPr lang="en-GB" smtClean="0"/>
              <a:pPr defTabSz="892175"/>
              <a:t>54</a:t>
            </a:fld>
            <a:endParaRPr lang="en-GB"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xfrm>
            <a:off x="233363" y="631825"/>
            <a:ext cx="3862387" cy="2897188"/>
          </a:xfrm>
          <a:ln/>
        </p:spPr>
      </p:sp>
      <p:sp>
        <p:nvSpPr>
          <p:cNvPr id="23449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Practice Paper 4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p>
          <a:p>
            <a:pPr marL="160338" indent="-160338"/>
            <a:endParaRPr lang="en-US" dirty="0" smtClean="0">
              <a:latin typeface="Verdana" pitchFamily="34" charset="0"/>
              <a:cs typeface="Arial" charset="0"/>
            </a:endParaRPr>
          </a:p>
        </p:txBody>
      </p:sp>
      <p:sp>
        <p:nvSpPr>
          <p:cNvPr id="234500" name="Slide Number Placeholder 3"/>
          <p:cNvSpPr>
            <a:spLocks noGrp="1"/>
          </p:cNvSpPr>
          <p:nvPr>
            <p:ph type="sldNum" sz="quarter" idx="5"/>
          </p:nvPr>
        </p:nvSpPr>
        <p:spPr>
          <a:noFill/>
        </p:spPr>
        <p:txBody>
          <a:bodyPr/>
          <a:lstStyle/>
          <a:p>
            <a:pPr defTabSz="892175"/>
            <a:fld id="{8D4656D3-EA66-4666-9DA1-44A34134A34A}" type="slidenum">
              <a:rPr lang="en-GB" smtClean="0"/>
              <a:pPr defTabSz="892175"/>
              <a:t>55</a:t>
            </a:fld>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xfrm>
            <a:off x="233363" y="631825"/>
            <a:ext cx="3862387" cy="2897188"/>
          </a:xfrm>
          <a:ln/>
        </p:spPr>
      </p:sp>
      <p:sp>
        <p:nvSpPr>
          <p:cNvPr id="227331" name="Notes Placeholder 2"/>
          <p:cNvSpPr>
            <a:spLocks noGrp="1"/>
          </p:cNvSpPr>
          <p:nvPr>
            <p:ph type="body" idx="1"/>
          </p:nvPr>
        </p:nvSpPr>
        <p:spPr>
          <a:ln/>
          <a:extLst/>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latin typeface="Verdana" pitchFamily="34" charset="0"/>
                <a:cs typeface="Arial" charset="0"/>
              </a:rPr>
              <a:t>Using the bulleted annotations marks that follow, review the score for the practice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endParaRPr lang="en-US" dirty="0" smtClean="0">
              <a:latin typeface="Verdana" pitchFamily="34" charset="0"/>
              <a:cs typeface="Arial" charset="0"/>
            </a:endParaRPr>
          </a:p>
          <a:p>
            <a:pPr marL="161540" indent="-161540">
              <a:defRPr/>
            </a:pPr>
            <a:endParaRPr lang="en-US" dirty="0" smtClean="0">
              <a:latin typeface="Verdana" pitchFamily="34" charset="0"/>
              <a:cs typeface="Arial" charset="0"/>
            </a:endParaRPr>
          </a:p>
          <a:p>
            <a:pPr marL="161540" indent="-161540">
              <a:defRPr/>
            </a:pPr>
            <a:r>
              <a:rPr lang="en-US" dirty="0" smtClean="0">
                <a:latin typeface="Verdana" pitchFamily="34" charset="0"/>
                <a:cs typeface="Arial" charset="0"/>
              </a:rPr>
              <a:t>Use rubric</a:t>
            </a:r>
            <a:r>
              <a:rPr lang="en-US" baseline="0" dirty="0" smtClean="0">
                <a:latin typeface="Verdana" pitchFamily="34" charset="0"/>
                <a:cs typeface="Arial" charset="0"/>
              </a:rPr>
              <a:t> language to review the score point explanation. </a:t>
            </a:r>
          </a:p>
          <a:p>
            <a:pPr marL="171450" indent="-171450">
              <a:buFont typeface="Arial" pitchFamily="34" charset="0"/>
              <a:buChar char="•"/>
              <a:defRPr/>
            </a:pPr>
            <a:r>
              <a:rPr lang="en-US" baseline="0" dirty="0" smtClean="0">
                <a:latin typeface="Verdana" pitchFamily="34" charset="0"/>
                <a:cs typeface="Arial" charset="0"/>
              </a:rPr>
              <a:t>The score point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makes a valid inference from the text to identify the theme of the myth </a:t>
            </a:r>
            <a:r>
              <a:rPr lang="en-US" sz="1200" i="1" dirty="0" smtClean="0"/>
              <a:t>(The theme of the myth is kindness)</a:t>
            </a:r>
            <a:r>
              <a:rPr lang="en-US" sz="12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provides a sufficient number of concrete details from the text for support as required by the prompt </a:t>
            </a:r>
            <a:r>
              <a:rPr lang="en-US" sz="1200" i="1" dirty="0" smtClean="0"/>
              <a:t>(The spruce-tree let the little bird with a broken wing live on it’s </a:t>
            </a:r>
            <a:r>
              <a:rPr lang="en-US" sz="1200" i="1" dirty="0" err="1" smtClean="0"/>
              <a:t>thik</a:t>
            </a:r>
            <a:r>
              <a:rPr lang="en-US" sz="1200" i="1" dirty="0" smtClean="0"/>
              <a:t> leaves all winter long. The pine-tree said it would help it keep warm by blocking the cold wind from the bird </a:t>
            </a:r>
            <a:r>
              <a:rPr lang="en-US" sz="1200" i="1" dirty="0" err="1" smtClean="0"/>
              <a:t>freez</a:t>
            </a:r>
            <a:r>
              <a:rPr lang="en-US" sz="1200" i="1" dirty="0" smtClean="0"/>
              <a:t>)</a:t>
            </a:r>
            <a:r>
              <a:rPr lang="en-US" sz="12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includes complete sentences where errors do not impact readability.</a:t>
            </a:r>
          </a:p>
          <a:p>
            <a:pPr marL="161540" indent="-161540">
              <a:defRPr/>
            </a:pPr>
            <a:endParaRPr lang="en-US" dirty="0" smtClean="0">
              <a:latin typeface="Verdana" pitchFamily="34" charset="0"/>
              <a:cs typeface="Arial" charset="0"/>
            </a:endParaRPr>
          </a:p>
        </p:txBody>
      </p:sp>
      <p:sp>
        <p:nvSpPr>
          <p:cNvPr id="235524" name="Slide Number Placeholder 3"/>
          <p:cNvSpPr>
            <a:spLocks noGrp="1"/>
          </p:cNvSpPr>
          <p:nvPr>
            <p:ph type="sldNum" sz="quarter" idx="5"/>
          </p:nvPr>
        </p:nvSpPr>
        <p:spPr>
          <a:noFill/>
        </p:spPr>
        <p:txBody>
          <a:bodyPr/>
          <a:lstStyle/>
          <a:p>
            <a:pPr defTabSz="892175"/>
            <a:fld id="{9DEF2B56-B011-460D-9991-F63FAC3CF171}" type="slidenum">
              <a:rPr lang="en-GB" smtClean="0"/>
              <a:pPr defTabSz="892175"/>
              <a:t>56</a:t>
            </a:fld>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xfrm>
            <a:off x="233363" y="631825"/>
            <a:ext cx="3862387" cy="2897188"/>
          </a:xfrm>
          <a:ln/>
        </p:spPr>
      </p:sp>
      <p:sp>
        <p:nvSpPr>
          <p:cNvPr id="23654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Practice Paper 5 in their Grade 4 Short-response (2-point) Sample Guide Set packet.</a:t>
            </a:r>
            <a:endParaRPr lang="en-US" dirty="0" smtClean="0">
              <a:effectLst/>
            </a:endParaRP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Read the entire response to the participants.</a:t>
            </a:r>
          </a:p>
          <a:p>
            <a:pPr marL="160338" indent="-160338"/>
            <a:endParaRPr lang="en-US" dirty="0" smtClean="0">
              <a:latin typeface="Verdana" pitchFamily="34" charset="0"/>
              <a:cs typeface="Arial" charset="0"/>
            </a:endParaRPr>
          </a:p>
        </p:txBody>
      </p:sp>
      <p:sp>
        <p:nvSpPr>
          <p:cNvPr id="236548" name="Slide Number Placeholder 3"/>
          <p:cNvSpPr>
            <a:spLocks noGrp="1"/>
          </p:cNvSpPr>
          <p:nvPr>
            <p:ph type="sldNum" sz="quarter" idx="5"/>
          </p:nvPr>
        </p:nvSpPr>
        <p:spPr>
          <a:noFill/>
        </p:spPr>
        <p:txBody>
          <a:bodyPr/>
          <a:lstStyle/>
          <a:p>
            <a:pPr defTabSz="892175"/>
            <a:fld id="{8B6C65B6-579B-4985-9F7D-09257A020B83}" type="slidenum">
              <a:rPr lang="en-GB" smtClean="0"/>
              <a:pPr defTabSz="892175"/>
              <a:t>57</a:t>
            </a:fld>
            <a:endParaRPr lang="en-GB"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xfrm>
            <a:off x="233363" y="631825"/>
            <a:ext cx="3862387" cy="2897188"/>
          </a:xfrm>
          <a:ln/>
        </p:spPr>
      </p:sp>
      <p:sp>
        <p:nvSpPr>
          <p:cNvPr id="237571" name="Notes Placeholder 2"/>
          <p:cNvSpPr>
            <a:spLocks noGrp="1"/>
          </p:cNvSpPr>
          <p:nvPr>
            <p:ph type="body" idx="1"/>
          </p:nvPr>
        </p:nvSpPr>
        <p:spPr>
          <a:xfrm>
            <a:off x="247650" y="3657600"/>
            <a:ext cx="6459142" cy="5186855"/>
          </a:xfrm>
          <a:noFill/>
          <a:ln/>
        </p:spPr>
        <p:txBody>
          <a:bodyPr/>
          <a:lstStyle/>
          <a:p>
            <a:r>
              <a:rPr lang="en-US" dirty="0" smtClean="0">
                <a:latin typeface="Verdana" pitchFamily="34" charset="0"/>
                <a:cs typeface="Arial" charset="0"/>
              </a:rPr>
              <a:t>Instruct participants to perform a Talk and Turn: </a:t>
            </a:r>
          </a:p>
          <a:p>
            <a:pPr marL="171450" indent="-171450">
              <a:buFont typeface="Arial" pitchFamily="34" charset="0"/>
              <a:buChar char="•"/>
            </a:pPr>
            <a:r>
              <a:rPr lang="en-US" dirty="0" smtClean="0">
                <a:latin typeface="Verdana" pitchFamily="34" charset="0"/>
                <a:cs typeface="Arial" charset="0"/>
              </a:rPr>
              <a:t>Turn to a fellow participant and discuss the score point you have given the response using the rubric as a guide. </a:t>
            </a:r>
          </a:p>
          <a:p>
            <a:pPr marL="171450" indent="-171450">
              <a:buFont typeface="Arial" pitchFamily="34" charset="0"/>
              <a:buChar char="•"/>
            </a:pPr>
            <a:r>
              <a:rPr lang="en-US" dirty="0" smtClean="0">
                <a:latin typeface="Verdana" pitchFamily="34" charset="0"/>
                <a:cs typeface="Arial" charset="0"/>
              </a:rPr>
              <a:t>Note evidence for your score point.</a:t>
            </a:r>
          </a:p>
          <a:p>
            <a:pPr marL="171450" indent="-171450">
              <a:buFont typeface="Arial" pitchFamily="34" charset="0"/>
              <a:buChar char="•"/>
            </a:pPr>
            <a:r>
              <a:rPr lang="en-US" dirty="0" smtClean="0">
                <a:latin typeface="Verdana" pitchFamily="34" charset="0"/>
                <a:cs typeface="Arial" charset="0"/>
              </a:rPr>
              <a:t>You will have 2 minutes to discuss</a:t>
            </a:r>
            <a:r>
              <a:rPr lang="en-US" baseline="0" dirty="0" smtClean="0">
                <a:latin typeface="Verdana" pitchFamily="34" charset="0"/>
                <a:cs typeface="Arial" charset="0"/>
              </a:rPr>
              <a:t> this response</a:t>
            </a:r>
            <a:r>
              <a:rPr lang="en-US" dirty="0" smtClean="0">
                <a:latin typeface="Verdana" pitchFamily="34" charset="0"/>
                <a:cs typeface="Arial" charset="0"/>
              </a:rPr>
              <a:t>.</a:t>
            </a:r>
          </a:p>
          <a:p>
            <a:pPr marL="160338" indent="-160338"/>
            <a:endParaRPr lang="en-US" dirty="0" smtClean="0">
              <a:latin typeface="Verdana" pitchFamily="34" charset="0"/>
              <a:cs typeface="Arial" charset="0"/>
            </a:endParaRPr>
          </a:p>
          <a:p>
            <a:pPr marL="160338" indent="-160338"/>
            <a:r>
              <a:rPr lang="en-US" dirty="0" smtClean="0">
                <a:latin typeface="Verdana" pitchFamily="34" charset="0"/>
                <a:cs typeface="Arial" charset="0"/>
              </a:rPr>
              <a:t>Activate the timer.</a:t>
            </a:r>
          </a:p>
          <a:p>
            <a:pPr marL="160338" indent="-160338"/>
            <a:endParaRPr lang="en-US" dirty="0" smtClean="0">
              <a:latin typeface="Verdana" pitchFamily="34" charset="0"/>
              <a:cs typeface="Arial" charset="0"/>
            </a:endParaRPr>
          </a:p>
          <a:p>
            <a:r>
              <a:rPr lang="en-US" dirty="0" smtClean="0">
                <a:latin typeface="Verdana" pitchFamily="34" charset="0"/>
                <a:cs typeface="Arial" charset="0"/>
              </a:rPr>
              <a:t>After the allotted 2 minutes, ask a participant to share their score point and related evidence for the response.</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latin typeface="Verdana"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latin typeface="Verdana" pitchFamily="34" charset="0"/>
                <a:cs typeface="Arial" charset="0"/>
              </a:rPr>
              <a:t>Using the bulleted annotations marks that follow, review the score for the practice response and explain why the guide paper is the approved score, covering the information given in the annotation. </a:t>
            </a:r>
            <a:r>
              <a:rPr lang="en-US" sz="1200" kern="1200" dirty="0" smtClean="0">
                <a:solidFill>
                  <a:schemeClr val="tx1"/>
                </a:solidFill>
                <a:effectLst/>
                <a:latin typeface="Verdana" pitchFamily="-1" charset="0"/>
                <a:ea typeface="Arial" pitchFamily="-1" charset="0"/>
                <a:cs typeface="Arial" pitchFamily="-1" charset="0"/>
              </a:rPr>
              <a:t>Refer to the passage location</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while reviewing the annotation. The locations are noted below.</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Verdana" pitchFamily="-1" charset="0"/>
              <a:ea typeface="Arial" pitchFamily="-1" charset="0"/>
              <a:cs typeface="Arial" pitchFamily="-1"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latin typeface="Verdana" pitchFamily="34" charset="0"/>
                <a:cs typeface="Arial" charset="0"/>
              </a:rPr>
              <a:t>Use rubric</a:t>
            </a:r>
            <a:r>
              <a:rPr lang="en-US" baseline="0" dirty="0" smtClean="0">
                <a:latin typeface="Verdana" pitchFamily="34" charset="0"/>
                <a:cs typeface="Arial" charset="0"/>
              </a:rPr>
              <a:t> language to review the score point explanation.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score point for this response</a:t>
            </a:r>
            <a:r>
              <a:rPr lang="en-US" sz="1200" baseline="0" dirty="0" smtClean="0"/>
              <a:t> is a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is a mostly literal recounting of details from the text </a:t>
            </a:r>
            <a:r>
              <a:rPr lang="en-US" sz="1200" i="1" dirty="0" smtClean="0"/>
              <a:t>(The theme of the story is a little bird that broke it’s wing and can’t fly with his friends so it has to find a tree that will let him live in it till spring)</a:t>
            </a:r>
            <a:r>
              <a:rPr lang="en-US" sz="120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includes complete sentences where errors do not impact readability.</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Verdana" pitchFamily="-1" charset="0"/>
              <a:ea typeface="Arial" pitchFamily="-1" charset="0"/>
              <a:cs typeface="Arial" pitchFamily="-1" charset="0"/>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Verdana" pitchFamily="-1" charset="0"/>
              <a:ea typeface="Arial" pitchFamily="-1" charset="0"/>
              <a:cs typeface="Arial" pitchFamily="-1" charset="0"/>
            </a:endParaRPr>
          </a:p>
        </p:txBody>
      </p:sp>
      <p:sp>
        <p:nvSpPr>
          <p:cNvPr id="237572" name="Slide Number Placeholder 3"/>
          <p:cNvSpPr>
            <a:spLocks noGrp="1"/>
          </p:cNvSpPr>
          <p:nvPr>
            <p:ph type="sldNum" sz="quarter" idx="5"/>
          </p:nvPr>
        </p:nvSpPr>
        <p:spPr>
          <a:noFill/>
        </p:spPr>
        <p:txBody>
          <a:bodyPr/>
          <a:lstStyle/>
          <a:p>
            <a:pPr defTabSz="892175"/>
            <a:fld id="{A5C2BE99-AE85-4603-BC19-C1BB842EDE03}" type="slidenum">
              <a:rPr lang="en-GB" smtClean="0"/>
              <a:pPr defTabSz="892175"/>
              <a:t>58</a:t>
            </a:fld>
            <a:endParaRPr lang="en-GB"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xfrm>
            <a:off x="233363" y="631825"/>
            <a:ext cx="3862387" cy="2897188"/>
          </a:xfrm>
          <a:ln/>
        </p:spPr>
      </p:sp>
      <p:sp>
        <p:nvSpPr>
          <p:cNvPr id="238595" name="Notes Placeholder 2"/>
          <p:cNvSpPr>
            <a:spLocks noGrp="1"/>
          </p:cNvSpPr>
          <p:nvPr>
            <p:ph type="body" idx="1"/>
          </p:nvPr>
        </p:nvSpPr>
        <p:spPr>
          <a:noFill/>
          <a:ln/>
        </p:spPr>
        <p:txBody>
          <a:bodyPr/>
          <a:lstStyle/>
          <a:p>
            <a:r>
              <a:rPr lang="en-US" dirty="0" smtClean="0">
                <a:latin typeface="Verdana" pitchFamily="34" charset="0"/>
                <a:cs typeface="Arial" charset="0"/>
              </a:rPr>
              <a:t>Ask the participants if they have any questions about the practice responses and the scores they received.</a:t>
            </a:r>
          </a:p>
          <a:p>
            <a:endParaRPr lang="en-US" dirty="0" smtClean="0">
              <a:latin typeface="Verdana" pitchFamily="34" charset="0"/>
              <a:cs typeface="Arial" charset="0"/>
            </a:endParaRPr>
          </a:p>
          <a:p>
            <a:r>
              <a:rPr lang="en-US" dirty="0" smtClean="0">
                <a:latin typeface="Verdana" pitchFamily="34" charset="0"/>
                <a:cs typeface="Arial" charset="0"/>
              </a:rPr>
              <a:t>Ask if the participants see how the practice papers align with the rubric and guide papers.</a:t>
            </a:r>
          </a:p>
        </p:txBody>
      </p:sp>
      <p:sp>
        <p:nvSpPr>
          <p:cNvPr id="238596" name="Slide Number Placeholder 3"/>
          <p:cNvSpPr>
            <a:spLocks noGrp="1"/>
          </p:cNvSpPr>
          <p:nvPr>
            <p:ph type="sldNum" sz="quarter" idx="5"/>
          </p:nvPr>
        </p:nvSpPr>
        <p:spPr>
          <a:noFill/>
        </p:spPr>
        <p:txBody>
          <a:bodyPr/>
          <a:lstStyle/>
          <a:p>
            <a:pPr defTabSz="892175"/>
            <a:fld id="{E8F8E85A-24EF-4B44-A65B-D043626B4284}" type="slidenum">
              <a:rPr lang="en-GB" smtClean="0"/>
              <a:pPr defTabSz="892175"/>
              <a:t>59</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Slide Number Placeholder 3"/>
          <p:cNvSpPr>
            <a:spLocks noGrp="1"/>
          </p:cNvSpPr>
          <p:nvPr>
            <p:ph type="sldNum" sz="quarter" idx="5"/>
          </p:nvPr>
        </p:nvSpPr>
        <p:spPr/>
        <p:txBody>
          <a:bodyPr/>
          <a:lstStyle/>
          <a:p>
            <a:fld id="{B96A46D9-F9C2-4968-9402-E986D1475011}" type="slidenum">
              <a:rPr lang="en-GB" smtClean="0"/>
              <a:pPr/>
              <a:t>6</a:t>
            </a:fld>
            <a:endParaRPr lang="en-GB" smtClean="0"/>
          </a:p>
        </p:txBody>
      </p:sp>
      <p:sp>
        <p:nvSpPr>
          <p:cNvPr id="7" name="Notes Placeholder 6"/>
          <p:cNvSpPr>
            <a:spLocks noGrp="1"/>
          </p:cNvSpPr>
          <p:nvPr>
            <p:ph type="body" idx="1"/>
          </p:nvPr>
        </p:nvSpPr>
        <p:spPr/>
        <p:txBody>
          <a:bodyPr/>
          <a:lstStyle/>
          <a:p>
            <a:r>
              <a:rPr lang="en-US" dirty="0" smtClean="0"/>
              <a:t>With Shift 3 being Staircase of Complexity, students are being asked to read the central, grade appropriate text around which instruction is centered. Teachers are patient, create more time and space and support in the curriculum for close reading. Test implications involve passage selection to be based on text complexity that is appropriate to grade level per Common Core.</a:t>
            </a:r>
          </a:p>
          <a:p>
            <a:endParaRPr lang="en-US" dirty="0"/>
          </a:p>
        </p:txBody>
      </p:sp>
      <p:sp>
        <p:nvSpPr>
          <p:cNvPr id="4" name="Slide Image Placeholder 3"/>
          <p:cNvSpPr>
            <a:spLocks noGrp="1" noRot="1" noChangeAspect="1"/>
          </p:cNvSpPr>
          <p:nvPr>
            <p:ph type="sldImg"/>
          </p:nvPr>
        </p:nvSpPr>
        <p:spPr>
          <a:xfrm>
            <a:off x="233363" y="631825"/>
            <a:ext cx="3862387" cy="2897188"/>
          </a:xfr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xfrm>
            <a:off x="233363" y="631825"/>
            <a:ext cx="3862387" cy="2897188"/>
          </a:xfrm>
          <a:ln/>
        </p:spPr>
      </p:sp>
      <p:sp>
        <p:nvSpPr>
          <p:cNvPr id="239619" name="Notes Placeholder 2"/>
          <p:cNvSpPr>
            <a:spLocks noGrp="1"/>
          </p:cNvSpPr>
          <p:nvPr>
            <p:ph type="body" idx="1"/>
          </p:nvPr>
        </p:nvSpPr>
        <p:spPr>
          <a:noFill/>
          <a:ln/>
        </p:spPr>
        <p:txBody>
          <a:bodyPr/>
          <a:lstStyle/>
          <a:p>
            <a:r>
              <a:rPr lang="en-US" dirty="0" smtClean="0">
                <a:latin typeface="Verdana" pitchFamily="34" charset="0"/>
                <a:cs typeface="Arial" charset="0"/>
              </a:rPr>
              <a:t>The following sections of the training are focused on the new 4-point constructed-response questions.</a:t>
            </a:r>
          </a:p>
          <a:p>
            <a:endParaRPr lang="en-US" dirty="0" smtClean="0">
              <a:latin typeface="Verdana" pitchFamily="34" charset="0"/>
              <a:cs typeface="Arial" charset="0"/>
            </a:endParaRPr>
          </a:p>
          <a:p>
            <a:r>
              <a:rPr lang="en-US" dirty="0" smtClean="0">
                <a:latin typeface="Verdana" pitchFamily="34" charset="0"/>
                <a:cs typeface="Arial" charset="0"/>
              </a:rPr>
              <a:t>This section specifically focuses on the grade 3, 4-point questions.</a:t>
            </a:r>
          </a:p>
          <a:p>
            <a:endParaRPr lang="en-US" dirty="0" smtClean="0">
              <a:latin typeface="Verdana" pitchFamily="34" charset="0"/>
              <a:cs typeface="Arial" charset="0"/>
            </a:endParaRPr>
          </a:p>
        </p:txBody>
      </p:sp>
      <p:sp>
        <p:nvSpPr>
          <p:cNvPr id="239620" name="Slide Number Placeholder 3"/>
          <p:cNvSpPr>
            <a:spLocks noGrp="1"/>
          </p:cNvSpPr>
          <p:nvPr>
            <p:ph type="sldNum" sz="quarter" idx="5"/>
          </p:nvPr>
        </p:nvSpPr>
        <p:spPr>
          <a:noFill/>
        </p:spPr>
        <p:txBody>
          <a:bodyPr/>
          <a:lstStyle/>
          <a:p>
            <a:pPr defTabSz="892175"/>
            <a:fld id="{715279C8-D1A6-43FA-9E57-6F688FEF1BE1}" type="slidenum">
              <a:rPr lang="en-GB" smtClean="0"/>
              <a:pPr defTabSz="892175"/>
              <a:t>60</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Refer participants to the Grade 3</a:t>
            </a:r>
            <a:r>
              <a:rPr lang="en-US" baseline="0" dirty="0" smtClean="0"/>
              <a:t> Extended-response (4-Point) Sample Question Guide Set packet.</a:t>
            </a:r>
          </a:p>
          <a:p>
            <a:endParaRPr lang="en-US" dirty="0" smtClean="0">
              <a:latin typeface="Verdana" pitchFamily="34" charset="0"/>
              <a:cs typeface="Arial" charset="0"/>
            </a:endParaRPr>
          </a:p>
          <a:p>
            <a:r>
              <a:rPr lang="en-US" b="0" dirty="0" smtClean="0">
                <a:latin typeface="Verdana" pitchFamily="34" charset="0"/>
                <a:cs typeface="Arial" charset="0"/>
              </a:rPr>
              <a:t>Explain the rational behind the 4-point questions:</a:t>
            </a:r>
            <a:r>
              <a:rPr lang="en-US" b="0" baseline="0" dirty="0" smtClean="0">
                <a:latin typeface="Verdana" pitchFamily="34" charset="0"/>
                <a:cs typeface="Arial" charset="0"/>
              </a:rPr>
              <a:t> </a:t>
            </a:r>
          </a:p>
          <a:p>
            <a:pPr marL="171450" indent="-171450">
              <a:buFont typeface="Arial" pitchFamily="34" charset="0"/>
              <a:buChar char="•"/>
            </a:pPr>
            <a:r>
              <a:rPr lang="en-US" b="0" dirty="0" smtClean="0">
                <a:latin typeface="Verdana" pitchFamily="34" charset="0"/>
                <a:cs typeface="Arial" charset="0"/>
              </a:rPr>
              <a:t>While writing from a text requires reading comprehension </a:t>
            </a:r>
            <a:r>
              <a:rPr lang="en-US" dirty="0" smtClean="0">
                <a:latin typeface="Verdana" pitchFamily="34" charset="0"/>
                <a:cs typeface="Arial" charset="0"/>
              </a:rPr>
              <a:t>skills, the 4-point questions are more focused on writing – crafting an extended essay – than the 2-point questions. While each question is aligned with a specific Common Core Standard, the rubric lists all the standards that are being assessed by the 4-point questions. </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that there are multiple ways to respond to each question – and no one “correct” way to respond to the question. </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to take notes on their rubric and the training responses for use when delivering the training in their districts.</a:t>
            </a:r>
          </a:p>
          <a:p>
            <a:endParaRPr lang="en-US" dirty="0" smtClean="0">
              <a:latin typeface="Verdana" pitchFamily="34" charset="0"/>
              <a:cs typeface="Arial" charset="0"/>
            </a:endParaRPr>
          </a:p>
          <a:p>
            <a:endParaRPr lang="en-US" dirty="0" smtClean="0">
              <a:latin typeface="Verdana" pitchFamily="34"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61</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xfrm>
            <a:off x="233363" y="631825"/>
            <a:ext cx="3862387" cy="2897188"/>
          </a:xfrm>
          <a:ln/>
        </p:spPr>
      </p:sp>
      <p:sp>
        <p:nvSpPr>
          <p:cNvPr id="24473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 rubric in the Grade 3 Extended-response (4-point) Sample Guide Set packet.</a:t>
            </a:r>
            <a:endParaRPr lang="en-US" dirty="0" smtClean="0">
              <a:effectLst/>
            </a:endParaRPr>
          </a:p>
          <a:p>
            <a:endParaRPr lang="en-US" b="1" dirty="0" smtClean="0">
              <a:latin typeface="Verdana" pitchFamily="34" charset="0"/>
              <a:cs typeface="Arial" charset="0"/>
            </a:endParaRPr>
          </a:p>
        </p:txBody>
      </p:sp>
      <p:sp>
        <p:nvSpPr>
          <p:cNvPr id="244740" name="Slide Number Placeholder 3"/>
          <p:cNvSpPr>
            <a:spLocks noGrp="1"/>
          </p:cNvSpPr>
          <p:nvPr>
            <p:ph type="sldNum" sz="quarter" idx="5"/>
          </p:nvPr>
        </p:nvSpPr>
        <p:spPr>
          <a:noFill/>
        </p:spPr>
        <p:txBody>
          <a:bodyPr/>
          <a:lstStyle/>
          <a:p>
            <a:pPr defTabSz="892175"/>
            <a:fld id="{54962F8C-D9B8-41B3-BBF7-A6125537B68D}" type="slidenum">
              <a:rPr lang="en-GB" smtClean="0"/>
              <a:pPr defTabSz="892175"/>
              <a:t>62</a:t>
            </a:fld>
            <a:endParaRPr lang="en-GB"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xfrm>
            <a:off x="233363" y="631825"/>
            <a:ext cx="3862387" cy="2897188"/>
          </a:xfrm>
          <a:ln/>
        </p:spPr>
      </p:sp>
      <p:sp>
        <p:nvSpPr>
          <p:cNvPr id="240643" name="Notes Placeholder 2"/>
          <p:cNvSpPr>
            <a:spLocks noGrp="1"/>
          </p:cNvSpPr>
          <p:nvPr>
            <p:ph type="body" idx="1"/>
          </p:nvPr>
        </p:nvSpPr>
        <p:spPr>
          <a:noFill/>
          <a:ln/>
        </p:spPr>
        <p:txBody>
          <a:bodyPr/>
          <a:lstStyle/>
          <a:p>
            <a:r>
              <a:rPr lang="en-US" dirty="0" smtClean="0">
                <a:latin typeface="Verdana" pitchFamily="34" charset="0"/>
                <a:cs typeface="Arial" charset="0"/>
              </a:rPr>
              <a:t>Review the Content and Analysis section of the grade 3, 4-point rubric.</a:t>
            </a:r>
          </a:p>
          <a:p>
            <a:endParaRPr lang="en-US" dirty="0" smtClean="0">
              <a:latin typeface="Verdana" pitchFamily="34" charset="0"/>
              <a:cs typeface="Arial" charset="0"/>
            </a:endParaRPr>
          </a:p>
          <a:p>
            <a:r>
              <a:rPr lang="en-US" dirty="0" smtClean="0">
                <a:latin typeface="Verdana" pitchFamily="34" charset="0"/>
                <a:cs typeface="Arial" charset="0"/>
              </a:rPr>
              <a:t>Review the criteria from left to right covering the criteria, standards assessed, and the description of each score point.</a:t>
            </a: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the score points as the rubric moves from score point 4 to score point 0.</a:t>
            </a:r>
          </a:p>
        </p:txBody>
      </p:sp>
      <p:sp>
        <p:nvSpPr>
          <p:cNvPr id="240644" name="Slide Number Placeholder 3"/>
          <p:cNvSpPr>
            <a:spLocks noGrp="1"/>
          </p:cNvSpPr>
          <p:nvPr>
            <p:ph type="sldNum" sz="quarter" idx="5"/>
          </p:nvPr>
        </p:nvSpPr>
        <p:spPr>
          <a:noFill/>
        </p:spPr>
        <p:txBody>
          <a:bodyPr/>
          <a:lstStyle/>
          <a:p>
            <a:pPr defTabSz="892175"/>
            <a:fld id="{A21BC85E-15D7-452F-BBCA-EE27614E6A05}" type="slidenum">
              <a:rPr lang="en-GB" smtClean="0"/>
              <a:pPr defTabSz="892175"/>
              <a:t>63</a:t>
            </a:fld>
            <a:endParaRPr lang="en-GB"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xfrm>
            <a:off x="233363" y="631825"/>
            <a:ext cx="3862387" cy="2897188"/>
          </a:xfrm>
          <a:ln/>
        </p:spPr>
      </p:sp>
      <p:sp>
        <p:nvSpPr>
          <p:cNvPr id="241667" name="Notes Placeholder 2"/>
          <p:cNvSpPr>
            <a:spLocks noGrp="1"/>
          </p:cNvSpPr>
          <p:nvPr>
            <p:ph type="body" idx="1"/>
          </p:nvPr>
        </p:nvSpPr>
        <p:spPr>
          <a:noFill/>
          <a:ln/>
        </p:spPr>
        <p:txBody>
          <a:bodyPr/>
          <a:lstStyle/>
          <a:p>
            <a:r>
              <a:rPr lang="en-US" dirty="0" smtClean="0">
                <a:latin typeface="Verdana" pitchFamily="34" charset="0"/>
                <a:cs typeface="Arial" charset="0"/>
              </a:rPr>
              <a:t>Review the Command of Evidence section of the grade 3, 4-point rubric.</a:t>
            </a:r>
          </a:p>
          <a:p>
            <a:endParaRPr lang="en-US" dirty="0" smtClean="0">
              <a:latin typeface="Verdana" pitchFamily="34" charset="0"/>
              <a:cs typeface="Arial" charset="0"/>
            </a:endParaRPr>
          </a:p>
          <a:p>
            <a:r>
              <a:rPr lang="en-US" dirty="0" smtClean="0">
                <a:latin typeface="Verdana" pitchFamily="34" charset="0"/>
                <a:cs typeface="Arial" charset="0"/>
              </a:rPr>
              <a:t>Review the criteria from left to right covering the criteria, standards assessed, and the description of each score point.</a:t>
            </a: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the score points as the rubric moves from score point 4 to score point 0.</a:t>
            </a:r>
          </a:p>
        </p:txBody>
      </p:sp>
      <p:sp>
        <p:nvSpPr>
          <p:cNvPr id="241668" name="Slide Number Placeholder 3"/>
          <p:cNvSpPr>
            <a:spLocks noGrp="1"/>
          </p:cNvSpPr>
          <p:nvPr>
            <p:ph type="sldNum" sz="quarter" idx="5"/>
          </p:nvPr>
        </p:nvSpPr>
        <p:spPr>
          <a:noFill/>
        </p:spPr>
        <p:txBody>
          <a:bodyPr/>
          <a:lstStyle/>
          <a:p>
            <a:pPr defTabSz="892175"/>
            <a:fld id="{0986132E-84AF-4CAE-8EC3-F65C4191C653}" type="slidenum">
              <a:rPr lang="en-GB" smtClean="0"/>
              <a:pPr defTabSz="892175"/>
              <a:t>64</a:t>
            </a:fld>
            <a:endParaRPr lang="en-GB"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233363" y="631825"/>
            <a:ext cx="3862387" cy="2897188"/>
          </a:xfrm>
          <a:ln/>
        </p:spPr>
      </p:sp>
      <p:sp>
        <p:nvSpPr>
          <p:cNvPr id="242691" name="Notes Placeholder 2"/>
          <p:cNvSpPr>
            <a:spLocks noGrp="1"/>
          </p:cNvSpPr>
          <p:nvPr>
            <p:ph type="body" idx="1"/>
          </p:nvPr>
        </p:nvSpPr>
        <p:spPr>
          <a:noFill/>
          <a:ln/>
        </p:spPr>
        <p:txBody>
          <a:bodyPr/>
          <a:lstStyle/>
          <a:p>
            <a:r>
              <a:rPr lang="en-US" dirty="0" smtClean="0">
                <a:latin typeface="Verdana" pitchFamily="34" charset="0"/>
                <a:cs typeface="Arial" charset="0"/>
              </a:rPr>
              <a:t>Review the Coherence, Organization, and Style section of the grade 3, 4-point rubric.</a:t>
            </a:r>
          </a:p>
          <a:p>
            <a:endParaRPr lang="en-US" dirty="0" smtClean="0">
              <a:latin typeface="Verdana" pitchFamily="34" charset="0"/>
              <a:cs typeface="Arial" charset="0"/>
            </a:endParaRPr>
          </a:p>
          <a:p>
            <a:r>
              <a:rPr lang="en-US" dirty="0" smtClean="0">
                <a:latin typeface="Verdana" pitchFamily="34" charset="0"/>
                <a:cs typeface="Arial" charset="0"/>
              </a:rPr>
              <a:t>Review</a:t>
            </a:r>
            <a:r>
              <a:rPr lang="en-US" baseline="0" dirty="0" smtClean="0">
                <a:latin typeface="Verdana" pitchFamily="34" charset="0"/>
                <a:cs typeface="Arial" charset="0"/>
              </a:rPr>
              <a:t> </a:t>
            </a:r>
            <a:r>
              <a:rPr lang="en-US" dirty="0" smtClean="0">
                <a:latin typeface="Verdana" pitchFamily="34" charset="0"/>
                <a:cs typeface="Arial" charset="0"/>
              </a:rPr>
              <a:t>the criteria from left to right covering the criteria, standards assessed, and the description of each score point.</a:t>
            </a: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the score points as the rubric moves from score point 4 to score point 0.</a:t>
            </a:r>
          </a:p>
        </p:txBody>
      </p:sp>
      <p:sp>
        <p:nvSpPr>
          <p:cNvPr id="242692" name="Slide Number Placeholder 3"/>
          <p:cNvSpPr>
            <a:spLocks noGrp="1"/>
          </p:cNvSpPr>
          <p:nvPr>
            <p:ph type="sldNum" sz="quarter" idx="5"/>
          </p:nvPr>
        </p:nvSpPr>
        <p:spPr>
          <a:noFill/>
        </p:spPr>
        <p:txBody>
          <a:bodyPr/>
          <a:lstStyle/>
          <a:p>
            <a:pPr defTabSz="892175"/>
            <a:fld id="{4F5B5E59-B69D-4472-8E3F-B371EED0E360}" type="slidenum">
              <a:rPr lang="en-GB" smtClean="0"/>
              <a:pPr defTabSz="892175"/>
              <a:t>65</a:t>
            </a:fld>
            <a:endParaRPr lang="en-GB"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xfrm>
            <a:off x="233363" y="631825"/>
            <a:ext cx="3862387" cy="2897188"/>
          </a:xfrm>
          <a:ln/>
        </p:spPr>
      </p:sp>
      <p:sp>
        <p:nvSpPr>
          <p:cNvPr id="243715" name="Notes Placeholder 2"/>
          <p:cNvSpPr>
            <a:spLocks noGrp="1"/>
          </p:cNvSpPr>
          <p:nvPr>
            <p:ph type="body" idx="1"/>
          </p:nvPr>
        </p:nvSpPr>
        <p:spPr>
          <a:noFill/>
          <a:ln/>
        </p:spPr>
        <p:txBody>
          <a:bodyPr/>
          <a:lstStyle/>
          <a:p>
            <a:r>
              <a:rPr lang="en-US" dirty="0" smtClean="0">
                <a:latin typeface="Verdana" pitchFamily="34" charset="0"/>
                <a:cs typeface="Arial" charset="0"/>
              </a:rPr>
              <a:t>Review the Control of Conventions section of the grade 3, 4-point rubric.</a:t>
            </a:r>
          </a:p>
          <a:p>
            <a:endParaRPr lang="en-US" dirty="0" smtClean="0">
              <a:latin typeface="Verdana" pitchFamily="34" charset="0"/>
              <a:cs typeface="Arial" charset="0"/>
            </a:endParaRPr>
          </a:p>
          <a:p>
            <a:r>
              <a:rPr lang="en-US" dirty="0" smtClean="0">
                <a:latin typeface="Verdana" pitchFamily="34" charset="0"/>
                <a:cs typeface="Arial" charset="0"/>
              </a:rPr>
              <a:t>Review the criteria from left to right covering the criteria, standards assessed, and the description of each score point.</a:t>
            </a: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the score points as the rubric moves from score point 4 to score point 0.</a:t>
            </a:r>
          </a:p>
          <a:p>
            <a:endParaRPr lang="en-US" dirty="0" smtClean="0">
              <a:latin typeface="Verdana" pitchFamily="34" charset="0"/>
              <a:cs typeface="Arial" charset="0"/>
            </a:endParaRPr>
          </a:p>
          <a:p>
            <a:r>
              <a:rPr lang="en-US" dirty="0" smtClean="0">
                <a:latin typeface="Verdana" pitchFamily="34" charset="0"/>
                <a:cs typeface="Arial" charset="0"/>
              </a:rPr>
              <a:t>Emphasize the holistic nature of the 4-point rubric. Remind the participants that they are not assigning four separate scores to each response, but one overall holistic, best-fit score. The score points are made up of all the criteria and are in the columns that go down the rubric.</a:t>
            </a:r>
          </a:p>
          <a:p>
            <a:endParaRPr lang="en-US" dirty="0" smtClean="0">
              <a:latin typeface="Verdana" pitchFamily="34" charset="0"/>
              <a:cs typeface="Arial" charset="0"/>
            </a:endParaRPr>
          </a:p>
          <a:p>
            <a:r>
              <a:rPr lang="en-US" dirty="0" smtClean="0">
                <a:latin typeface="Verdana" pitchFamily="34" charset="0"/>
                <a:cs typeface="Arial" charset="0"/>
              </a:rPr>
              <a:t>Be sure to cover the bullets at the bottom of the rubric.</a:t>
            </a:r>
          </a:p>
          <a:p>
            <a:endParaRPr lang="en-US" dirty="0" smtClean="0">
              <a:latin typeface="Verdana" pitchFamily="34" charset="0"/>
              <a:cs typeface="Arial" charset="0"/>
            </a:endParaRPr>
          </a:p>
          <a:p>
            <a:r>
              <a:rPr lang="en-US" b="1" dirty="0" smtClean="0">
                <a:latin typeface="Verdana" pitchFamily="34" charset="0"/>
                <a:cs typeface="Arial" charset="0"/>
              </a:rPr>
              <a:t>Note: Very rarely will a response meet every bullet point for any specific score point and one bullet point does not a score point make. Participants need to find what the best-fit score for each response.</a:t>
            </a:r>
          </a:p>
          <a:p>
            <a:endParaRPr lang="en-US" b="1" dirty="0" smtClean="0">
              <a:latin typeface="Verdana"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Verdana" pitchFamily="34" charset="0"/>
                <a:cs typeface="Arial" charset="0"/>
              </a:rPr>
              <a:t>Encourage participants to remove the</a:t>
            </a:r>
            <a:r>
              <a:rPr lang="en-US" baseline="0" dirty="0" smtClean="0">
                <a:latin typeface="Verdana" pitchFamily="34" charset="0"/>
                <a:cs typeface="Arial" charset="0"/>
              </a:rPr>
              <a:t> rubric from the packet in order to be able to refer to it while reviewing the grade 3, 4-point student responses.</a:t>
            </a:r>
            <a:endParaRPr lang="en-US" dirty="0" smtClean="0">
              <a:latin typeface="Verdana"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Verdana" pitchFamily="34" charset="0"/>
              <a:cs typeface="Arial" charset="0"/>
            </a:endParaRPr>
          </a:p>
          <a:p>
            <a:endParaRPr lang="en-US" b="1" dirty="0" smtClean="0">
              <a:latin typeface="Verdana" pitchFamily="34" charset="0"/>
              <a:cs typeface="Arial" charset="0"/>
            </a:endParaRPr>
          </a:p>
          <a:p>
            <a:endParaRPr lang="en-US" dirty="0" smtClean="0">
              <a:latin typeface="Verdana" pitchFamily="34" charset="0"/>
              <a:cs typeface="Arial" charset="0"/>
            </a:endParaRPr>
          </a:p>
        </p:txBody>
      </p:sp>
      <p:sp>
        <p:nvSpPr>
          <p:cNvPr id="243716" name="Slide Number Placeholder 3"/>
          <p:cNvSpPr>
            <a:spLocks noGrp="1"/>
          </p:cNvSpPr>
          <p:nvPr>
            <p:ph type="sldNum" sz="quarter" idx="5"/>
          </p:nvPr>
        </p:nvSpPr>
        <p:spPr>
          <a:noFill/>
        </p:spPr>
        <p:txBody>
          <a:bodyPr/>
          <a:lstStyle/>
          <a:p>
            <a:pPr defTabSz="892175"/>
            <a:fld id="{BE3753E6-1CE9-4627-A459-591E23E0F75D}" type="slidenum">
              <a:rPr lang="en-GB" smtClean="0"/>
              <a:pPr defTabSz="892175"/>
              <a:t>66</a:t>
            </a:fld>
            <a:endParaRPr lang="en-GB"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xfrm>
            <a:off x="233363" y="631825"/>
            <a:ext cx="3862387" cy="2897188"/>
          </a:xfrm>
          <a:ln/>
        </p:spPr>
      </p:sp>
      <p:sp>
        <p:nvSpPr>
          <p:cNvPr id="245763" name="Notes Placeholder 2"/>
          <p:cNvSpPr>
            <a:spLocks noGrp="1"/>
          </p:cNvSpPr>
          <p:nvPr>
            <p:ph type="body" idx="1"/>
          </p:nvPr>
        </p:nvSpPr>
        <p:spPr>
          <a:noFill/>
          <a:ln/>
        </p:spPr>
        <p:txBody>
          <a:bodyPr/>
          <a:lstStyle/>
          <a:p>
            <a:r>
              <a:rPr lang="en-US" dirty="0" smtClean="0">
                <a:latin typeface="Verdana" pitchFamily="34" charset="0"/>
                <a:cs typeface="Arial" charset="0"/>
              </a:rPr>
              <a:t>Ask participants if the grade 3, 4-point rubric is clear.</a:t>
            </a:r>
          </a:p>
          <a:p>
            <a:endParaRPr lang="en-US" dirty="0" smtClean="0">
              <a:latin typeface="Verdana" pitchFamily="34" charset="0"/>
              <a:cs typeface="Arial" charset="0"/>
            </a:endParaRPr>
          </a:p>
          <a:p>
            <a:r>
              <a:rPr lang="en-US" dirty="0" smtClean="0">
                <a:latin typeface="Verdana" pitchFamily="34" charset="0"/>
                <a:cs typeface="Arial" charset="0"/>
              </a:rPr>
              <a:t>Ask participants if the holistic nature of the rubric – and how to use it reading down the columns for each score point – is clear.</a:t>
            </a:r>
          </a:p>
          <a:p>
            <a:endParaRPr lang="en-US" dirty="0" smtClean="0">
              <a:latin typeface="Verdana" pitchFamily="34" charset="0"/>
              <a:cs typeface="Arial" charset="0"/>
            </a:endParaRPr>
          </a:p>
          <a:p>
            <a:r>
              <a:rPr lang="en-US" b="1" dirty="0" smtClean="0">
                <a:latin typeface="Verdana" pitchFamily="34" charset="0"/>
                <a:cs typeface="Arial" charset="0"/>
              </a:rPr>
              <a:t>Remind participants that the rubric tells us what a response at each score point looks, but the guide papers show us what the responses look like at each score point. Scorers need to reference their guide papers while scoring.</a:t>
            </a:r>
          </a:p>
          <a:p>
            <a:endParaRPr lang="en-US" dirty="0" smtClean="0">
              <a:latin typeface="Verdana" pitchFamily="34" charset="0"/>
              <a:cs typeface="Arial" charset="0"/>
            </a:endParaRPr>
          </a:p>
        </p:txBody>
      </p:sp>
      <p:sp>
        <p:nvSpPr>
          <p:cNvPr id="245764" name="Slide Number Placeholder 3"/>
          <p:cNvSpPr>
            <a:spLocks noGrp="1"/>
          </p:cNvSpPr>
          <p:nvPr>
            <p:ph type="sldNum" sz="quarter" idx="5"/>
          </p:nvPr>
        </p:nvSpPr>
        <p:spPr>
          <a:noFill/>
        </p:spPr>
        <p:txBody>
          <a:bodyPr/>
          <a:lstStyle/>
          <a:p>
            <a:pPr defTabSz="892175"/>
            <a:fld id="{EBC2C22F-2F14-4329-9FE6-6ED89643B48B}" type="slidenum">
              <a:rPr lang="en-GB" smtClean="0"/>
              <a:pPr defTabSz="892175"/>
              <a:t>67</a:t>
            </a:fld>
            <a:endParaRPr lang="en-GB"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33363" y="631825"/>
            <a:ext cx="3862387" cy="2897188"/>
          </a:xfrm>
          <a:ln/>
        </p:spPr>
      </p:sp>
      <p:sp>
        <p:nvSpPr>
          <p:cNvPr id="24678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1" charset="0"/>
                <a:ea typeface="Arial" pitchFamily="-1" charset="0"/>
                <a:cs typeface="Arial" pitchFamily="-1" charset="0"/>
              </a:rPr>
              <a:t>Refer participants to the</a:t>
            </a:r>
            <a:r>
              <a:rPr lang="en-US" sz="1200" kern="1200" baseline="0" dirty="0" smtClean="0">
                <a:solidFill>
                  <a:schemeClr val="tx1"/>
                </a:solidFill>
                <a:effectLst/>
                <a:latin typeface="Verdana" pitchFamily="-1" charset="0"/>
                <a:ea typeface="Arial" pitchFamily="-1" charset="0"/>
                <a:cs typeface="Arial" pitchFamily="-1" charset="0"/>
              </a:rPr>
              <a:t> </a:t>
            </a:r>
            <a:r>
              <a:rPr lang="en-US" sz="1200" kern="1200" dirty="0" smtClean="0">
                <a:solidFill>
                  <a:schemeClr val="tx1"/>
                </a:solidFill>
                <a:effectLst/>
                <a:latin typeface="Verdana" pitchFamily="-1" charset="0"/>
                <a:ea typeface="Arial" pitchFamily="-1" charset="0"/>
                <a:cs typeface="Arial" pitchFamily="-1" charset="0"/>
              </a:rPr>
              <a:t>Grade 3 Extended-response</a:t>
            </a:r>
            <a:r>
              <a:rPr lang="en-US" sz="1200" kern="1200" baseline="0" dirty="0" smtClean="0">
                <a:solidFill>
                  <a:schemeClr val="tx1"/>
                </a:solidFill>
                <a:effectLst/>
                <a:latin typeface="Verdana" pitchFamily="-1" charset="0"/>
                <a:ea typeface="Arial" pitchFamily="-1" charset="0"/>
                <a:cs typeface="Arial" pitchFamily="-1" charset="0"/>
              </a:rPr>
              <a:t> (4-Point) Sample Question Guide Set packet.</a:t>
            </a:r>
            <a:endParaRPr lang="en-US" dirty="0" smtClean="0">
              <a:effectLst/>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46788" name="Slide Number Placeholder 3"/>
          <p:cNvSpPr>
            <a:spLocks noGrp="1"/>
          </p:cNvSpPr>
          <p:nvPr>
            <p:ph type="sldNum" sz="quarter" idx="5"/>
          </p:nvPr>
        </p:nvSpPr>
        <p:spPr>
          <a:noFill/>
        </p:spPr>
        <p:txBody>
          <a:bodyPr/>
          <a:lstStyle/>
          <a:p>
            <a:pPr defTabSz="892175"/>
            <a:fld id="{CC4F7A3F-78A8-47C6-8260-CCC44C02379F}" type="slidenum">
              <a:rPr lang="en-GB" smtClean="0"/>
              <a:pPr defTabSz="892175"/>
              <a:t>68</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xfrm>
            <a:off x="233363" y="631825"/>
            <a:ext cx="3862387" cy="2897188"/>
          </a:xfrm>
          <a:ln/>
        </p:spPr>
      </p:sp>
      <p:sp>
        <p:nvSpPr>
          <p:cNvPr id="247811" name="Notes Placeholder 2"/>
          <p:cNvSpPr>
            <a:spLocks noGrp="1"/>
          </p:cNvSpPr>
          <p:nvPr>
            <p:ph type="body" idx="1"/>
          </p:nvPr>
        </p:nvSpPr>
        <p:spPr>
          <a:noFill/>
          <a:ln/>
        </p:spPr>
        <p:txBody>
          <a:bodyPr/>
          <a:lstStyle/>
          <a:p>
            <a:r>
              <a:rPr lang="en-US" dirty="0" smtClean="0">
                <a:latin typeface="Verdana" pitchFamily="34" charset="0"/>
                <a:cs typeface="Arial" charset="0"/>
              </a:rPr>
              <a:t>Refer participants to the passage in their Grade 3 Extended-response</a:t>
            </a:r>
            <a:r>
              <a:rPr lang="en-US" baseline="0" dirty="0" smtClean="0">
                <a:latin typeface="Verdana" pitchFamily="34" charset="0"/>
                <a:cs typeface="Arial" charset="0"/>
              </a:rPr>
              <a:t> (2-point) Sample Guide Set.</a:t>
            </a:r>
            <a:endParaRPr lang="en-US" dirty="0" smtClean="0">
              <a:latin typeface="Verdana" pitchFamily="34" charset="0"/>
              <a:cs typeface="Arial" charset="0"/>
            </a:endParaRPr>
          </a:p>
          <a:p>
            <a:endParaRPr lang="en-US" dirty="0" smtClean="0">
              <a:latin typeface="Verdana" pitchFamily="34" charset="0"/>
              <a:cs typeface="Arial" charset="0"/>
            </a:endParaRPr>
          </a:p>
          <a:p>
            <a:r>
              <a:rPr lang="en-US" dirty="0" smtClean="0">
                <a:latin typeface="Verdana" pitchFamily="34" charset="0"/>
                <a:cs typeface="Arial" charset="0"/>
              </a:rPr>
              <a:t>Instruct participants to take 5 minutes to read the passage to themselves.</a:t>
            </a:r>
          </a:p>
        </p:txBody>
      </p:sp>
      <p:sp>
        <p:nvSpPr>
          <p:cNvPr id="247812" name="Slide Number Placeholder 3"/>
          <p:cNvSpPr>
            <a:spLocks noGrp="1"/>
          </p:cNvSpPr>
          <p:nvPr>
            <p:ph type="sldNum" sz="quarter" idx="5"/>
          </p:nvPr>
        </p:nvSpPr>
        <p:spPr>
          <a:noFill/>
        </p:spPr>
        <p:txBody>
          <a:bodyPr/>
          <a:lstStyle/>
          <a:p>
            <a:pPr defTabSz="892175"/>
            <a:fld id="{94079337-23BB-46BE-847D-E7BF63398FF3}" type="slidenum">
              <a:rPr lang="en-GB" smtClean="0"/>
              <a:pPr defTabSz="892175"/>
              <a:t>69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Slide Number Placeholder 3"/>
          <p:cNvSpPr>
            <a:spLocks noGrp="1"/>
          </p:cNvSpPr>
          <p:nvPr>
            <p:ph type="sldNum" sz="quarter" idx="5"/>
          </p:nvPr>
        </p:nvSpPr>
        <p:spPr/>
        <p:txBody>
          <a:bodyPr/>
          <a:lstStyle/>
          <a:p>
            <a:fld id="{B96A46D9-F9C2-4968-9402-E986D1475011}" type="slidenum">
              <a:rPr lang="en-GB" smtClean="0"/>
              <a:pPr/>
              <a:t>7</a:t>
            </a:fld>
            <a:endParaRPr lang="en-GB" smtClean="0"/>
          </a:p>
        </p:txBody>
      </p:sp>
      <p:sp>
        <p:nvSpPr>
          <p:cNvPr id="8" name="Slide Image Placeholder 7"/>
          <p:cNvSpPr>
            <a:spLocks noGrp="1" noRot="1" noChangeAspect="1"/>
          </p:cNvSpPr>
          <p:nvPr>
            <p:ph type="sldImg"/>
          </p:nvPr>
        </p:nvSpPr>
        <p:spPr>
          <a:xfrm>
            <a:off x="233363" y="631825"/>
            <a:ext cx="3862387" cy="2897188"/>
          </a:xfrm>
        </p:spPr>
      </p:sp>
      <p:sp>
        <p:nvSpPr>
          <p:cNvPr id="9" name="Notes Placeholder 8"/>
          <p:cNvSpPr>
            <a:spLocks noGrp="1"/>
          </p:cNvSpPr>
          <p:nvPr>
            <p:ph type="body" idx="1"/>
          </p:nvPr>
        </p:nvSpPr>
        <p:spPr/>
        <p:txBody>
          <a:bodyPr/>
          <a:lstStyle/>
          <a:p>
            <a:r>
              <a:rPr lang="en-US" dirty="0"/>
              <a:t>With Shifts 4 and 5, Text-based Answers and Writing from Sources, students engage in rich and rigorous evidence based conversations about text, and writing emphasizes use of evidence from sources to inform or make an argument. Test questions will require students to marshal evidence from the text, including from paired passages.</a:t>
            </a:r>
          </a:p>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xfrm>
            <a:off x="233363" y="631825"/>
            <a:ext cx="3862387" cy="2897188"/>
          </a:xfrm>
          <a:ln/>
        </p:spPr>
      </p:sp>
      <p:sp>
        <p:nvSpPr>
          <p:cNvPr id="248835"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48836" name="Slide Number Placeholder 3"/>
          <p:cNvSpPr>
            <a:spLocks noGrp="1"/>
          </p:cNvSpPr>
          <p:nvPr>
            <p:ph type="sldNum" sz="quarter" idx="5"/>
          </p:nvPr>
        </p:nvSpPr>
        <p:spPr>
          <a:noFill/>
        </p:spPr>
        <p:txBody>
          <a:bodyPr/>
          <a:lstStyle/>
          <a:p>
            <a:pPr defTabSz="892175"/>
            <a:fld id="{64E6DDA5-8376-4A7F-84D8-CDE6AF63E13A}" type="slidenum">
              <a:rPr lang="en-GB" smtClean="0"/>
              <a:pPr defTabSz="892175"/>
              <a:t>70</a:t>
            </a:fld>
            <a:endParaRPr lang="en-GB"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xfrm>
            <a:off x="233363" y="631825"/>
            <a:ext cx="3862387" cy="2897188"/>
          </a:xfrm>
          <a:ln/>
        </p:spPr>
      </p:sp>
      <p:sp>
        <p:nvSpPr>
          <p:cNvPr id="249859"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49860" name="Slide Number Placeholder 3"/>
          <p:cNvSpPr>
            <a:spLocks noGrp="1"/>
          </p:cNvSpPr>
          <p:nvPr>
            <p:ph type="sldNum" sz="quarter" idx="5"/>
          </p:nvPr>
        </p:nvSpPr>
        <p:spPr>
          <a:noFill/>
        </p:spPr>
        <p:txBody>
          <a:bodyPr/>
          <a:lstStyle/>
          <a:p>
            <a:pPr defTabSz="892175"/>
            <a:fld id="{F1ABC008-E849-4A37-99B2-3FBA7B556952}" type="slidenum">
              <a:rPr lang="en-GB" smtClean="0"/>
              <a:pPr defTabSz="892175"/>
              <a:t>71</a:t>
            </a:fld>
            <a:endParaRPr lang="en-GB"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xfrm>
            <a:off x="233363" y="631825"/>
            <a:ext cx="3862387" cy="2897188"/>
          </a:xfrm>
          <a:ln/>
        </p:spPr>
      </p:sp>
      <p:sp>
        <p:nvSpPr>
          <p:cNvPr id="242691" name="Notes Placeholder 2"/>
          <p:cNvSpPr>
            <a:spLocks noGrp="1"/>
          </p:cNvSpPr>
          <p:nvPr>
            <p:ph type="body" idx="1"/>
          </p:nvPr>
        </p:nvSpPr>
        <p:spPr>
          <a:ln/>
          <a:extLst/>
        </p:spPr>
        <p:txBody>
          <a:bodyPr/>
          <a:lstStyle/>
          <a:p>
            <a:pPr>
              <a:buFont typeface="Arial" pitchFamily="34" charset="0"/>
              <a:buNone/>
              <a:defRPr/>
            </a:pPr>
            <a:r>
              <a:rPr lang="en-US" dirty="0" smtClean="0">
                <a:latin typeface="Verdana" pitchFamily="34" charset="0"/>
                <a:cs typeface="Arial" charset="0"/>
              </a:rPr>
              <a:t>Refer participants to the question in the Grade 3 Extended-response (4-point) Sample Guide Set.</a:t>
            </a:r>
          </a:p>
          <a:p>
            <a:pPr>
              <a:buFont typeface="Arial" pitchFamily="34" charset="0"/>
              <a:buNone/>
              <a:defRPr/>
            </a:pPr>
            <a:endParaRPr lang="en-US" dirty="0" smtClean="0">
              <a:latin typeface="Verdana" pitchFamily="34" charset="0"/>
              <a:cs typeface="Arial" charset="0"/>
            </a:endParaRPr>
          </a:p>
          <a:p>
            <a:pPr>
              <a:buFont typeface="Arial" pitchFamily="34" charset="0"/>
              <a:buNone/>
              <a:defRPr/>
            </a:pPr>
            <a:r>
              <a:rPr lang="en-US" dirty="0" smtClean="0">
                <a:latin typeface="Verdana" pitchFamily="34" charset="0"/>
                <a:cs typeface="Arial" charset="0"/>
              </a:rPr>
              <a:t>Introduce the question to the participants by stating the grade level and reading the question out loud to the group.</a:t>
            </a:r>
          </a:p>
          <a:p>
            <a:pPr>
              <a:buFont typeface="Arial" pitchFamily="34" charset="0"/>
              <a:buNone/>
              <a:defRPr/>
            </a:pPr>
            <a:endParaRPr lang="en-US" dirty="0" smtClean="0">
              <a:latin typeface="Verdana" pitchFamily="34" charset="0"/>
              <a:cs typeface="Arial" charset="0"/>
            </a:endParaRPr>
          </a:p>
          <a:p>
            <a:r>
              <a:rPr lang="en-US" dirty="0" smtClean="0">
                <a:latin typeface="Verdana" pitchFamily="34" charset="0"/>
                <a:cs typeface="Arial" charset="0"/>
              </a:rPr>
              <a:t>Give the participants a few minutes (2-3 minutes) to write some notes about how a 3</a:t>
            </a:r>
            <a:r>
              <a:rPr lang="en-US" baseline="30000" dirty="0" smtClean="0">
                <a:latin typeface="Verdana" pitchFamily="34" charset="0"/>
                <a:cs typeface="Arial" charset="0"/>
              </a:rPr>
              <a:t>rd</a:t>
            </a:r>
            <a:r>
              <a:rPr lang="en-US" dirty="0" smtClean="0">
                <a:latin typeface="Verdana" pitchFamily="34" charset="0"/>
                <a:cs typeface="Arial" charset="0"/>
              </a:rPr>
              <a:t> grade student would/might respond to the question. </a:t>
            </a:r>
          </a:p>
          <a:p>
            <a:endParaRPr lang="en-US" dirty="0" smtClean="0">
              <a:latin typeface="Verdana" pitchFamily="34" charset="0"/>
              <a:cs typeface="Arial" charset="0"/>
            </a:endParaRPr>
          </a:p>
          <a:p>
            <a:r>
              <a:rPr lang="en-US" dirty="0" smtClean="0">
                <a:latin typeface="Verdana" pitchFamily="34" charset="0"/>
                <a:cs typeface="Arial" charset="0"/>
              </a:rPr>
              <a:t>Have participants share their answers with their neighbors.</a:t>
            </a:r>
          </a:p>
          <a:p>
            <a:endParaRPr lang="en-US" dirty="0" smtClean="0">
              <a:latin typeface="Verdana" pitchFamily="34" charset="0"/>
              <a:cs typeface="Arial" charset="0"/>
            </a:endParaRPr>
          </a:p>
          <a:p>
            <a:r>
              <a:rPr lang="en-US" dirty="0" smtClean="0">
                <a:latin typeface="Verdana" pitchFamily="34" charset="0"/>
                <a:cs typeface="Arial" charset="0"/>
              </a:rPr>
              <a:t>Ask one or two participants to share how they would answer the question.</a:t>
            </a:r>
          </a:p>
          <a:p>
            <a:endParaRPr lang="en-US" dirty="0" smtClean="0">
              <a:latin typeface="Verdana" pitchFamily="34" charset="0"/>
              <a:cs typeface="Arial" charset="0"/>
            </a:endParaRPr>
          </a:p>
          <a:p>
            <a:r>
              <a:rPr lang="en-US" dirty="0" smtClean="0">
                <a:latin typeface="Verdana" pitchFamily="34" charset="0"/>
                <a:cs typeface="Arial" charset="0"/>
              </a:rPr>
              <a:t>Ask if any participants have any other answers – share several if participants have other answers.</a:t>
            </a:r>
          </a:p>
          <a:p>
            <a:pPr marL="161540" indent="-161540">
              <a:defRPr/>
            </a:pPr>
            <a:endParaRPr lang="en-US" dirty="0" smtClean="0">
              <a:latin typeface="Verdana" pitchFamily="34" charset="0"/>
              <a:cs typeface="Arial" charset="0"/>
            </a:endParaRPr>
          </a:p>
        </p:txBody>
      </p:sp>
      <p:sp>
        <p:nvSpPr>
          <p:cNvPr id="250884" name="Slide Number Placeholder 3"/>
          <p:cNvSpPr>
            <a:spLocks noGrp="1"/>
          </p:cNvSpPr>
          <p:nvPr>
            <p:ph type="sldNum" sz="quarter" idx="5"/>
          </p:nvPr>
        </p:nvSpPr>
        <p:spPr>
          <a:noFill/>
        </p:spPr>
        <p:txBody>
          <a:bodyPr/>
          <a:lstStyle/>
          <a:p>
            <a:pPr defTabSz="892175"/>
            <a:fld id="{D41551EB-6163-41B7-B3DD-D0566A50742F}" type="slidenum">
              <a:rPr lang="en-GB" smtClean="0"/>
              <a:pPr defTabSz="892175"/>
              <a:t>72</a:t>
            </a:fld>
            <a:endParaRPr lang="en-GB"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xfrm>
            <a:off x="233363" y="631825"/>
            <a:ext cx="3862387" cy="2897188"/>
          </a:xfrm>
          <a:ln/>
        </p:spPr>
      </p:sp>
      <p:sp>
        <p:nvSpPr>
          <p:cNvPr id="25293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1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p:txBody>
      </p:sp>
      <p:sp>
        <p:nvSpPr>
          <p:cNvPr id="252932" name="Slide Number Placeholder 3"/>
          <p:cNvSpPr>
            <a:spLocks noGrp="1"/>
          </p:cNvSpPr>
          <p:nvPr>
            <p:ph type="sldNum" sz="quarter" idx="5"/>
          </p:nvPr>
        </p:nvSpPr>
        <p:spPr>
          <a:noFill/>
        </p:spPr>
        <p:txBody>
          <a:bodyPr/>
          <a:lstStyle/>
          <a:p>
            <a:pPr defTabSz="892175"/>
            <a:fld id="{F2EB5DB4-327C-4A7E-9235-49DFDF2AE479}" type="slidenum">
              <a:rPr lang="en-GB" smtClean="0"/>
              <a:pPr defTabSz="892175"/>
              <a:t>73</a:t>
            </a:fld>
            <a:endParaRPr lang="en-GB"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xfrm>
            <a:off x="233363" y="631825"/>
            <a:ext cx="3862387" cy="2897188"/>
          </a:xfrm>
          <a:ln/>
        </p:spPr>
      </p:sp>
      <p:sp>
        <p:nvSpPr>
          <p:cNvPr id="253955"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53956" name="Slide Number Placeholder 3"/>
          <p:cNvSpPr>
            <a:spLocks noGrp="1"/>
          </p:cNvSpPr>
          <p:nvPr>
            <p:ph type="sldNum" sz="quarter" idx="5"/>
          </p:nvPr>
        </p:nvSpPr>
        <p:spPr>
          <a:noFill/>
        </p:spPr>
        <p:txBody>
          <a:bodyPr/>
          <a:lstStyle/>
          <a:p>
            <a:pPr defTabSz="892175"/>
            <a:fld id="{7DDA7821-FE40-47B4-8FF5-49EC6257DCD7}" type="slidenum">
              <a:rPr lang="en-GB" smtClean="0"/>
              <a:pPr defTabSz="892175"/>
              <a:t>74</a:t>
            </a:fld>
            <a:endParaRPr lang="en-GB"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xfrm>
            <a:off x="233363" y="631825"/>
            <a:ext cx="3862387" cy="2897188"/>
          </a:xfrm>
          <a:ln/>
        </p:spPr>
      </p:sp>
      <p:sp>
        <p:nvSpPr>
          <p:cNvPr id="254979"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54980" name="Slide Number Placeholder 3"/>
          <p:cNvSpPr>
            <a:spLocks noGrp="1"/>
          </p:cNvSpPr>
          <p:nvPr>
            <p:ph type="sldNum" sz="quarter" idx="5"/>
          </p:nvPr>
        </p:nvSpPr>
        <p:spPr>
          <a:noFill/>
        </p:spPr>
        <p:txBody>
          <a:bodyPr/>
          <a:lstStyle/>
          <a:p>
            <a:pPr defTabSz="892175"/>
            <a:fld id="{4413A6B4-4D67-4586-8A9C-A5450BC5265C}" type="slidenum">
              <a:rPr lang="en-GB" smtClean="0"/>
              <a:pPr defTabSz="892175"/>
              <a:t>75</a:t>
            </a:fld>
            <a:endParaRPr lang="en-GB"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233363" y="631825"/>
            <a:ext cx="3095625" cy="2322513"/>
          </a:xfrm>
          <a:ln/>
        </p:spPr>
      </p:sp>
      <p:sp>
        <p:nvSpPr>
          <p:cNvPr id="247811" name="Notes Placeholder 2"/>
          <p:cNvSpPr>
            <a:spLocks noGrp="1"/>
          </p:cNvSpPr>
          <p:nvPr>
            <p:ph type="body" idx="1"/>
          </p:nvPr>
        </p:nvSpPr>
        <p:spPr>
          <a:xfrm>
            <a:off x="247650" y="2936561"/>
            <a:ext cx="6459142" cy="6065549"/>
          </a:xfrm>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score point for this response is 4.</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clearly introduces a topic in a manner that follows logically from the task and purpose </a:t>
            </a:r>
            <a:r>
              <a:rPr lang="en-US" sz="1200" i="1" dirty="0" smtClean="0"/>
              <a:t>(But after what happened...prove that they are honest). </a:t>
            </a:r>
            <a:r>
              <a:rPr lang="en-US" i="0" dirty="0" smtClean="0"/>
              <a:t>[Last sentence, 1</a:t>
            </a:r>
            <a:r>
              <a:rPr lang="en-US" i="0" baseline="30000" dirty="0" smtClean="0"/>
              <a:t>st</a:t>
            </a:r>
            <a:r>
              <a:rPr lang="en-US" i="0" dirty="0" smtClean="0"/>
              <a:t> paragraph.]</a:t>
            </a:r>
            <a:r>
              <a:rPr lang="en-US" sz="1200" i="0" dirty="0" smtClean="0"/>
              <a: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comprehension and analysis of the text </a:t>
            </a:r>
            <a:r>
              <a:rPr lang="en-US" sz="1200" i="1" dirty="0" smtClean="0"/>
              <a:t>(The poplar tree never would have changed how it grows its branches if the other characters had not done what they did)</a:t>
            </a:r>
            <a:r>
              <a:rPr lang="en-US" sz="1200" dirty="0" smtClean="0"/>
              <a:t>. </a:t>
            </a:r>
            <a:r>
              <a:rPr lang="en-US" dirty="0" smtClean="0"/>
              <a:t>[1</a:t>
            </a:r>
            <a:r>
              <a:rPr lang="en-US" baseline="30000" dirty="0" smtClean="0"/>
              <a:t>st</a:t>
            </a:r>
            <a:r>
              <a:rPr lang="en-US" dirty="0" smtClean="0"/>
              <a:t> sentence, last paragraph, middle pg. 2]</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developed with relevant, well-chosen details throughout the essay </a:t>
            </a:r>
            <a:r>
              <a:rPr lang="en-US" sz="1200" i="1" dirty="0" smtClean="0"/>
              <a:t>(the branches were strait out and the leaves were big </a:t>
            </a:r>
            <a:r>
              <a:rPr lang="en-US" sz="1200" dirty="0" smtClean="0"/>
              <a:t>and </a:t>
            </a:r>
            <a:r>
              <a:rPr lang="en-US" sz="1200" i="1" dirty="0" smtClean="0"/>
              <a:t>Iris was sad when her gold was gone and she told her father, Zeus about it.)</a:t>
            </a:r>
            <a:r>
              <a:rPr lang="en-US" sz="1200" dirty="0" smtClean="0"/>
              <a:t>. [Last 4 lines of pg. 1, 1</a:t>
            </a:r>
            <a:r>
              <a:rPr lang="en-US" sz="1200" baseline="30000" dirty="0" smtClean="0"/>
              <a:t>st</a:t>
            </a:r>
            <a:r>
              <a:rPr lang="en-US" sz="1200" dirty="0" smtClean="0"/>
              <a:t> 2 lines of pg.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Related information is consistently grouped together </a:t>
            </a:r>
            <a:r>
              <a:rPr lang="en-US" sz="1200" i="1" dirty="0" smtClean="0"/>
              <a:t>(Mercury asked all the trees in the forest to hold up their branches so he could see if they had the gold. When the gold fell out of the poplar tree, the tree was surprised and decided to always hold its branches up to prove it is honest.)</a:t>
            </a:r>
            <a:r>
              <a:rPr lang="en-US" sz="1200" dirty="0" smtClean="0"/>
              <a:t>. </a:t>
            </a:r>
            <a:r>
              <a:rPr lang="en-US" dirty="0" smtClean="0"/>
              <a:t>[3</a:t>
            </a:r>
            <a:r>
              <a:rPr lang="en-US" baseline="30000" dirty="0" smtClean="0"/>
              <a:t>rd</a:t>
            </a:r>
            <a:r>
              <a:rPr lang="en-US" dirty="0" smtClean="0"/>
              <a:t> line, 2</a:t>
            </a:r>
            <a:r>
              <a:rPr lang="en-US" baseline="30000" dirty="0" smtClean="0"/>
              <a:t>nd</a:t>
            </a:r>
            <a:r>
              <a:rPr lang="en-US" dirty="0" smtClean="0"/>
              <a:t> pg. through end of paragraph]</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Ideas are skillfully connected using linking words </a:t>
            </a:r>
            <a:r>
              <a:rPr lang="en-US" sz="1200" i="1" dirty="0" smtClean="0"/>
              <a:t>(But after, A long time ago, When, If)</a:t>
            </a:r>
            <a:r>
              <a:rPr lang="en-US" sz="1200" dirty="0" smtClean="0"/>
              <a:t>. [Throughout  - between and within paragraphs]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provides a concluding statement that follows clearly from the topic </a:t>
            </a:r>
            <a:r>
              <a:rPr lang="en-US" sz="1200" i="1" dirty="0" smtClean="0"/>
              <a:t>(to prove that it is honest)</a:t>
            </a:r>
            <a:r>
              <a:rPr lang="en-US" sz="1200" dirty="0" smtClean="0"/>
              <a:t>. [End of 1</a:t>
            </a:r>
            <a:r>
              <a:rPr lang="en-US" sz="1200" baseline="30000" dirty="0" smtClean="0"/>
              <a:t>st</a:t>
            </a:r>
            <a:r>
              <a:rPr lang="en-US" sz="1200" dirty="0" smtClean="0"/>
              <a:t> paragraph]</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grade-appropriate command of conventions, with few errors.</a:t>
            </a:r>
          </a:p>
          <a:p>
            <a:endParaRPr lang="en-US" sz="1200" kern="1200" dirty="0" smtClean="0">
              <a:solidFill>
                <a:schemeClr val="tx1"/>
              </a:solidFill>
              <a:effectLst/>
              <a:latin typeface="Verdana" pitchFamily="-1" charset="0"/>
              <a:ea typeface="Arial" pitchFamily="-1" charset="0"/>
              <a:cs typeface="Arial" pitchFamily="-1" charset="0"/>
            </a:endParaRPr>
          </a:p>
          <a:p>
            <a:pPr marL="161540" indent="-161540">
              <a:defRPr/>
            </a:pPr>
            <a:endParaRPr lang="en-US" dirty="0" smtClean="0">
              <a:latin typeface="Verdana" pitchFamily="34" charset="0"/>
              <a:cs typeface="Arial" charset="0"/>
            </a:endParaRPr>
          </a:p>
        </p:txBody>
      </p:sp>
      <p:sp>
        <p:nvSpPr>
          <p:cNvPr id="256004" name="Slide Number Placeholder 3"/>
          <p:cNvSpPr>
            <a:spLocks noGrp="1"/>
          </p:cNvSpPr>
          <p:nvPr>
            <p:ph type="sldNum" sz="quarter" idx="5"/>
          </p:nvPr>
        </p:nvSpPr>
        <p:spPr>
          <a:noFill/>
        </p:spPr>
        <p:txBody>
          <a:bodyPr/>
          <a:lstStyle/>
          <a:p>
            <a:pPr defTabSz="892175"/>
            <a:fld id="{C3C70604-CB3B-44A6-8589-24AB268609FF}" type="slidenum">
              <a:rPr lang="en-GB" smtClean="0"/>
              <a:pPr defTabSz="892175"/>
              <a:t>76</a:t>
            </a:fld>
            <a:endParaRPr lang="en-GB"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xfrm>
            <a:off x="233363" y="631825"/>
            <a:ext cx="3862387" cy="2897188"/>
          </a:xfrm>
          <a:ln/>
        </p:spPr>
      </p:sp>
      <p:sp>
        <p:nvSpPr>
          <p:cNvPr id="25702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2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a:p>
            <a:pPr marL="160338" indent="-160338"/>
            <a:endParaRPr lang="en-US" dirty="0" smtClean="0">
              <a:latin typeface="Verdana" pitchFamily="34" charset="0"/>
              <a:cs typeface="Arial" charset="0"/>
            </a:endParaRPr>
          </a:p>
        </p:txBody>
      </p:sp>
      <p:sp>
        <p:nvSpPr>
          <p:cNvPr id="257028" name="Slide Number Placeholder 3"/>
          <p:cNvSpPr>
            <a:spLocks noGrp="1"/>
          </p:cNvSpPr>
          <p:nvPr>
            <p:ph type="sldNum" sz="quarter" idx="5"/>
          </p:nvPr>
        </p:nvSpPr>
        <p:spPr>
          <a:noFill/>
        </p:spPr>
        <p:txBody>
          <a:bodyPr/>
          <a:lstStyle/>
          <a:p>
            <a:pPr defTabSz="892175"/>
            <a:fld id="{3802504E-0B10-486E-9DC6-48635B9BCB43}" type="slidenum">
              <a:rPr lang="en-GB" smtClean="0"/>
              <a:pPr defTabSz="892175"/>
              <a:t>77</a:t>
            </a:fld>
            <a:endParaRPr lang="en-GB"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233363" y="631825"/>
            <a:ext cx="3862387" cy="2897188"/>
          </a:xfrm>
          <a:ln/>
        </p:spPr>
      </p:sp>
      <p:sp>
        <p:nvSpPr>
          <p:cNvPr id="25805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58052" name="Slide Number Placeholder 3"/>
          <p:cNvSpPr>
            <a:spLocks noGrp="1"/>
          </p:cNvSpPr>
          <p:nvPr>
            <p:ph type="sldNum" sz="quarter" idx="5"/>
          </p:nvPr>
        </p:nvSpPr>
        <p:spPr>
          <a:noFill/>
        </p:spPr>
        <p:txBody>
          <a:bodyPr/>
          <a:lstStyle/>
          <a:p>
            <a:pPr defTabSz="892175"/>
            <a:fld id="{EDD2025D-F383-4D30-827D-0F8A5DEC2A75}" type="slidenum">
              <a:rPr lang="en-GB" smtClean="0"/>
              <a:pPr defTabSz="892175"/>
              <a:t>78</a:t>
            </a:fld>
            <a:endParaRPr lang="en-GB"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xfrm>
            <a:off x="233363" y="631825"/>
            <a:ext cx="3095625" cy="2322513"/>
          </a:xfrm>
          <a:ln/>
        </p:spPr>
      </p:sp>
      <p:sp>
        <p:nvSpPr>
          <p:cNvPr id="259075" name="Notes Placeholder 2"/>
          <p:cNvSpPr>
            <a:spLocks noGrp="1"/>
          </p:cNvSpPr>
          <p:nvPr>
            <p:ph type="body" idx="1"/>
          </p:nvPr>
        </p:nvSpPr>
        <p:spPr>
          <a:xfrm>
            <a:off x="247650" y="3001991"/>
            <a:ext cx="6459142" cy="5858230"/>
          </a:xfrm>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defRPr/>
            </a:pPr>
            <a:r>
              <a:rPr lang="en-US" sz="1200" dirty="0" smtClean="0"/>
              <a:t>The score point for this passage is 4.</a:t>
            </a:r>
            <a:endParaRPr lang="en-US" dirty="0" smtClean="0"/>
          </a:p>
          <a:p>
            <a:pPr marL="171450" indent="-171450" algn="just">
              <a:buFont typeface="Arial" pitchFamily="34" charset="0"/>
              <a:buChar char="•"/>
              <a:defRPr/>
            </a:pPr>
            <a:r>
              <a:rPr lang="en-US" sz="1200" dirty="0" smtClean="0"/>
              <a:t>This response clearly introduces a topic in a manner that follows logically from the task and purpose </a:t>
            </a:r>
            <a:r>
              <a:rPr lang="en-US" sz="1200" i="1" dirty="0" smtClean="0"/>
              <a:t>(The Poplar branches grow the way they do because one day on old man came to the Poplar tree forest because he had stole the pot of gold).</a:t>
            </a:r>
            <a:r>
              <a:rPr lang="en-US" sz="1200" dirty="0" smtClean="0"/>
              <a:t> [1</a:t>
            </a:r>
            <a:r>
              <a:rPr lang="en-US" sz="1200" baseline="30000" dirty="0" smtClean="0"/>
              <a:t>st</a:t>
            </a:r>
            <a:r>
              <a:rPr lang="en-US" sz="1200" dirty="0" smtClean="0"/>
              <a:t> sentence of response]</a:t>
            </a:r>
          </a:p>
          <a:p>
            <a:pPr marL="171450" indent="-171450" algn="just">
              <a:buFont typeface="Arial" pitchFamily="34" charset="0"/>
              <a:buChar char="•"/>
              <a:defRPr/>
            </a:pPr>
            <a:r>
              <a:rPr lang="en-US" sz="1200" dirty="0" smtClean="0"/>
              <a:t>The response demonstrates comprehension and analysis of the text </a:t>
            </a:r>
            <a:r>
              <a:rPr lang="en-US" sz="1200" i="1" dirty="0" smtClean="0"/>
              <a:t>(The most honest tree was the one that had the pot of gold)</a:t>
            </a:r>
            <a:r>
              <a:rPr lang="en-US" sz="1200" dirty="0" smtClean="0"/>
              <a:t>. </a:t>
            </a:r>
            <a:r>
              <a:rPr lang="en-US" dirty="0"/>
              <a:t>[5-7</a:t>
            </a:r>
            <a:r>
              <a:rPr lang="en-US" baseline="30000" dirty="0"/>
              <a:t>th</a:t>
            </a:r>
            <a:r>
              <a:rPr lang="en-US" dirty="0"/>
              <a:t> lines pg. 2]</a:t>
            </a:r>
          </a:p>
          <a:p>
            <a:pPr marL="171450" indent="-171450" algn="just">
              <a:buFont typeface="Arial" pitchFamily="34" charset="0"/>
              <a:buChar char="•"/>
              <a:defRPr/>
            </a:pPr>
            <a:r>
              <a:rPr lang="en-US" sz="1200" dirty="0" smtClean="0"/>
              <a:t>The topic is developed with relevant, well-chosen details throughout the essay </a:t>
            </a:r>
            <a:r>
              <a:rPr lang="en-US" sz="1200" i="1" dirty="0" smtClean="0"/>
              <a:t>(He hid it when it was dark. He went to the Poplar tree and while they were sleeping he hid it in their branches)</a:t>
            </a:r>
            <a:r>
              <a:rPr lang="en-US" sz="1200" dirty="0" smtClean="0"/>
              <a:t>. [6</a:t>
            </a:r>
            <a:r>
              <a:rPr lang="en-US" sz="1200" baseline="30000" dirty="0" smtClean="0"/>
              <a:t>th</a:t>
            </a:r>
            <a:r>
              <a:rPr lang="en-US" sz="1200" dirty="0" smtClean="0"/>
              <a:t> line from the bottom of 1</a:t>
            </a:r>
            <a:r>
              <a:rPr lang="en-US" sz="1200" baseline="30000" dirty="0" smtClean="0"/>
              <a:t>st</a:t>
            </a:r>
            <a:r>
              <a:rPr lang="en-US" sz="1200" dirty="0" smtClean="0"/>
              <a:t> pg.]</a:t>
            </a:r>
          </a:p>
          <a:p>
            <a:pPr marL="171450" indent="-171450" algn="just">
              <a:buFont typeface="Arial" pitchFamily="34" charset="0"/>
              <a:buChar char="•"/>
              <a:defRPr/>
            </a:pPr>
            <a:r>
              <a:rPr lang="en-US" sz="1200" dirty="0" smtClean="0"/>
              <a:t>Related information is consistently grouped together </a:t>
            </a:r>
            <a:r>
              <a:rPr lang="en-US" sz="1200" i="1" dirty="0" smtClean="0"/>
              <a:t>(Iris told her father it was gone and he sent a </a:t>
            </a:r>
            <a:r>
              <a:rPr lang="en-US" sz="1200" i="1" dirty="0" err="1" smtClean="0"/>
              <a:t>messegar</a:t>
            </a:r>
            <a:r>
              <a:rPr lang="en-US" sz="1200" i="1" dirty="0" smtClean="0"/>
              <a:t> to find it. The </a:t>
            </a:r>
            <a:r>
              <a:rPr lang="en-US" sz="1200" i="1" dirty="0" err="1" smtClean="0"/>
              <a:t>messengar</a:t>
            </a:r>
            <a:r>
              <a:rPr lang="en-US" sz="1200" i="1" dirty="0" smtClean="0"/>
              <a:t> was swift and he went to the Poplar tree forest to find the pot of gold)</a:t>
            </a:r>
            <a:r>
              <a:rPr lang="en-US" sz="1200" dirty="0" smtClean="0"/>
              <a:t>. [3</a:t>
            </a:r>
            <a:r>
              <a:rPr lang="en-US" sz="1200" baseline="30000" dirty="0" smtClean="0"/>
              <a:t>rd</a:t>
            </a:r>
            <a:r>
              <a:rPr lang="en-US" sz="1200" dirty="0" smtClean="0"/>
              <a:t> line from bottom of the 1</a:t>
            </a:r>
            <a:r>
              <a:rPr lang="en-US" sz="1200" baseline="30000" dirty="0" smtClean="0"/>
              <a:t>st</a:t>
            </a:r>
            <a:r>
              <a:rPr lang="en-US" sz="1200" dirty="0" smtClean="0"/>
              <a:t> page, 3</a:t>
            </a:r>
            <a:r>
              <a:rPr lang="en-US" sz="1200" baseline="30000" dirty="0" smtClean="0"/>
              <a:t>rd</a:t>
            </a:r>
            <a:r>
              <a:rPr lang="en-US" sz="1200" dirty="0" smtClean="0"/>
              <a:t> line pg. 2]</a:t>
            </a:r>
          </a:p>
          <a:p>
            <a:pPr marL="171450" indent="-171450" algn="just">
              <a:buFont typeface="Arial" pitchFamily="34" charset="0"/>
              <a:buChar char="•"/>
              <a:defRPr/>
            </a:pPr>
            <a:r>
              <a:rPr lang="en-US" sz="1200" dirty="0" smtClean="0"/>
              <a:t>Ideas are skillfully connected using linking words </a:t>
            </a:r>
            <a:r>
              <a:rPr lang="en-US" sz="1200" i="1" dirty="0" smtClean="0"/>
              <a:t>(So, and he went, That is why)</a:t>
            </a:r>
            <a:r>
              <a:rPr lang="en-US" sz="1200" dirty="0" smtClean="0"/>
              <a:t>. </a:t>
            </a:r>
            <a:r>
              <a:rPr lang="en-US" dirty="0" smtClean="0"/>
              <a:t>[Bottom 1</a:t>
            </a:r>
            <a:r>
              <a:rPr lang="en-US" baseline="30000" dirty="0" smtClean="0"/>
              <a:t>st</a:t>
            </a:r>
            <a:r>
              <a:rPr lang="en-US" dirty="0" smtClean="0"/>
              <a:t> pg. through end]</a:t>
            </a:r>
            <a:endParaRPr lang="en-US" sz="1200" dirty="0" smtClean="0"/>
          </a:p>
          <a:p>
            <a:pPr marL="171450" indent="-171450" algn="just">
              <a:buFont typeface="Arial" pitchFamily="34" charset="0"/>
              <a:buChar char="•"/>
              <a:defRPr/>
            </a:pPr>
            <a:r>
              <a:rPr lang="en-US" sz="1200" dirty="0" smtClean="0"/>
              <a:t>The response provides a concluding statement that follows clearly from the topic </a:t>
            </a:r>
            <a:r>
              <a:rPr lang="en-US" sz="1200" i="1" dirty="0" smtClean="0"/>
              <a:t>(That is why they grow their branches up instead of down)</a:t>
            </a:r>
            <a:r>
              <a:rPr lang="en-US" sz="1200" dirty="0" smtClean="0"/>
              <a:t>. [Last sentence}</a:t>
            </a:r>
          </a:p>
          <a:p>
            <a:pPr marL="171450" indent="-171450" algn="just">
              <a:buFont typeface="Arial" pitchFamily="34" charset="0"/>
              <a:buChar char="•"/>
              <a:defRPr/>
            </a:pPr>
            <a:r>
              <a:rPr lang="en-US" sz="1200" dirty="0" smtClean="0"/>
              <a:t>The response demonstrates grade-appropriate command of conventions, with occasional errors </a:t>
            </a:r>
            <a:r>
              <a:rPr lang="en-US" sz="1200" i="1" dirty="0" smtClean="0"/>
              <a:t>(Poplar, had stole, went to the Poplar tree and while they were, </a:t>
            </a:r>
            <a:r>
              <a:rPr lang="en-US" sz="1200" i="1" dirty="0" err="1" smtClean="0"/>
              <a:t>messegar</a:t>
            </a:r>
            <a:r>
              <a:rPr lang="en-US" sz="1200" i="1" dirty="0" smtClean="0"/>
              <a:t>)</a:t>
            </a:r>
            <a:r>
              <a:rPr lang="en-US" sz="1200" dirty="0" smtClean="0"/>
              <a:t> that do not hinder comprehension. [Throughout]</a:t>
            </a:r>
          </a:p>
          <a:p>
            <a:endParaRPr lang="en-US" sz="1200" kern="1200" dirty="0">
              <a:solidFill>
                <a:schemeClr val="tx1"/>
              </a:solidFill>
              <a:effectLst/>
              <a:latin typeface="Verdana" pitchFamily="-1" charset="0"/>
              <a:ea typeface="Arial" pitchFamily="-1" charset="0"/>
              <a:cs typeface="Arial" pitchFamily="-1" charset="0"/>
            </a:endParaRPr>
          </a:p>
        </p:txBody>
      </p:sp>
      <p:sp>
        <p:nvSpPr>
          <p:cNvPr id="259076" name="Slide Number Placeholder 3"/>
          <p:cNvSpPr>
            <a:spLocks noGrp="1"/>
          </p:cNvSpPr>
          <p:nvPr>
            <p:ph type="sldNum" sz="quarter" idx="5"/>
          </p:nvPr>
        </p:nvSpPr>
        <p:spPr>
          <a:noFill/>
        </p:spPr>
        <p:txBody>
          <a:bodyPr/>
          <a:lstStyle/>
          <a:p>
            <a:pPr defTabSz="892175"/>
            <a:fld id="{8B83271F-DF0B-4172-8135-B8AC5EF3E54D}" type="slidenum">
              <a:rPr lang="en-GB" smtClean="0"/>
              <a:pPr defTabSz="892175"/>
              <a:t>79</a:t>
            </a:fld>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Slide Number Placeholder 3"/>
          <p:cNvSpPr>
            <a:spLocks noGrp="1"/>
          </p:cNvSpPr>
          <p:nvPr>
            <p:ph type="sldNum" sz="quarter" idx="5"/>
          </p:nvPr>
        </p:nvSpPr>
        <p:spPr/>
        <p:txBody>
          <a:bodyPr/>
          <a:lstStyle/>
          <a:p>
            <a:fld id="{B96A46D9-F9C2-4968-9402-E986D1475011}" type="slidenum">
              <a:rPr lang="en-GB" smtClean="0"/>
              <a:pPr/>
              <a:t>8</a:t>
            </a:fld>
            <a:endParaRPr lang="en-GB" smtClean="0"/>
          </a:p>
        </p:txBody>
      </p:sp>
      <p:sp>
        <p:nvSpPr>
          <p:cNvPr id="9" name="Slide Image Placeholder 8"/>
          <p:cNvSpPr>
            <a:spLocks noGrp="1" noRot="1" noChangeAspect="1"/>
          </p:cNvSpPr>
          <p:nvPr>
            <p:ph type="sldImg"/>
          </p:nvPr>
        </p:nvSpPr>
        <p:spPr>
          <a:xfrm>
            <a:off x="233363" y="631825"/>
            <a:ext cx="3862387" cy="2897188"/>
          </a:xfrm>
        </p:spPr>
      </p:sp>
      <p:sp>
        <p:nvSpPr>
          <p:cNvPr id="10" name="Notes Placeholder 9"/>
          <p:cNvSpPr>
            <a:spLocks noGrp="1"/>
          </p:cNvSpPr>
          <p:nvPr>
            <p:ph type="body" idx="1"/>
          </p:nvPr>
        </p:nvSpPr>
        <p:spPr/>
        <p:txBody>
          <a:bodyPr/>
          <a:lstStyle/>
          <a:p>
            <a:r>
              <a:rPr lang="en-US" dirty="0"/>
              <a:t>And finally, with Shift 6, Academic Vocabulary, students constantly build the transferable vocabulary they need to access grade level complex texts, which can be done effectively by spiraling like content in increasingly complex texts</a:t>
            </a:r>
            <a:r>
              <a:rPr lang="en-US" dirty="0" smtClean="0"/>
              <a:t>. On </a:t>
            </a:r>
            <a:r>
              <a:rPr lang="en-US" dirty="0"/>
              <a:t>assessments, students will be tested directly on the meaning of pivotal, common terms, the definition of which can be discerned from the text. Academic vocabulary will also be tested indirectly through general comprehension of the text.</a:t>
            </a:r>
          </a:p>
          <a:p>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233363" y="631825"/>
            <a:ext cx="3862387" cy="2897188"/>
          </a:xfrm>
          <a:ln/>
        </p:spPr>
      </p:sp>
      <p:sp>
        <p:nvSpPr>
          <p:cNvPr id="26009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3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a:p>
            <a:pPr marL="160338" indent="-160338"/>
            <a:endParaRPr lang="en-US" dirty="0" smtClean="0">
              <a:latin typeface="Verdana" pitchFamily="34" charset="0"/>
              <a:cs typeface="Arial" charset="0"/>
            </a:endParaRPr>
          </a:p>
        </p:txBody>
      </p:sp>
      <p:sp>
        <p:nvSpPr>
          <p:cNvPr id="260100" name="Slide Number Placeholder 3"/>
          <p:cNvSpPr>
            <a:spLocks noGrp="1"/>
          </p:cNvSpPr>
          <p:nvPr>
            <p:ph type="sldNum" sz="quarter" idx="5"/>
          </p:nvPr>
        </p:nvSpPr>
        <p:spPr>
          <a:noFill/>
        </p:spPr>
        <p:txBody>
          <a:bodyPr/>
          <a:lstStyle/>
          <a:p>
            <a:pPr defTabSz="892175"/>
            <a:fld id="{6CCF855F-2EB7-42F3-A707-2CD71727853E}" type="slidenum">
              <a:rPr lang="en-GB" smtClean="0"/>
              <a:pPr defTabSz="892175"/>
              <a:t>80</a:t>
            </a:fld>
            <a:endParaRPr lang="en-GB"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xfrm>
            <a:off x="233363" y="631825"/>
            <a:ext cx="3862387" cy="2897188"/>
          </a:xfrm>
          <a:ln/>
        </p:spPr>
      </p:sp>
      <p:sp>
        <p:nvSpPr>
          <p:cNvPr id="252931" name="Notes Placeholder 2"/>
          <p:cNvSpPr>
            <a:spLocks noGrp="1"/>
          </p:cNvSpPr>
          <p:nvPr>
            <p:ph type="body" idx="1"/>
          </p:nvPr>
        </p:nvSpPr>
        <p:spPr>
          <a:xfrm>
            <a:off x="247650" y="3657600"/>
            <a:ext cx="6459142" cy="5265683"/>
          </a:xfrm>
          <a:ln/>
          <a:extLst/>
        </p:spPr>
        <p:txBody>
          <a:bodyPr/>
          <a:lstStyle/>
          <a:p>
            <a:r>
              <a:rPr lang="en-US" sz="1100" kern="1200" dirty="0" smtClean="0">
                <a:solidFill>
                  <a:schemeClr val="tx1"/>
                </a:solidFill>
                <a:effectLst/>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100" kern="1200" dirty="0" smtClean="0">
              <a:solidFill>
                <a:schemeClr val="tx1"/>
              </a:solidFill>
              <a:effectLst/>
            </a:endParaRPr>
          </a:p>
          <a:p>
            <a:r>
              <a:rPr lang="en-US" sz="1100" kern="1200" dirty="0" smtClean="0">
                <a:solidFill>
                  <a:schemeClr val="tx1"/>
                </a:solidFill>
                <a:effectLst/>
              </a:rPr>
              <a:t>Be sure to use rubric language when explaining the score.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score point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This response clearly introduces a topic in a manner that follows from the task and purpose </a:t>
            </a:r>
            <a:r>
              <a:rPr lang="en-US" sz="1100" i="1" dirty="0" smtClean="0"/>
              <a:t>(T</a:t>
            </a:r>
            <a:r>
              <a:rPr lang="en-US" sz="1200" i="1" kern="1200" dirty="0" smtClean="0">
                <a:solidFill>
                  <a:schemeClr val="tx1"/>
                </a:solidFill>
                <a:latin typeface="Verdana" pitchFamily="-1" charset="0"/>
                <a:ea typeface="Arial" pitchFamily="-1" charset="0"/>
                <a:cs typeface="Arial" pitchFamily="-1" charset="0"/>
              </a:rPr>
              <a:t>he poplar branches grow the way they do because long ago</a:t>
            </a:r>
            <a:r>
              <a:rPr lang="en-US" sz="1100" i="1" dirty="0" smtClean="0"/>
              <a:t>).</a:t>
            </a:r>
            <a:r>
              <a:rPr lang="en-US" sz="1100" dirty="0" smtClean="0"/>
              <a:t> [1</a:t>
            </a:r>
            <a:r>
              <a:rPr lang="en-US" sz="1100" baseline="30000" dirty="0" smtClean="0"/>
              <a:t>st</a:t>
            </a:r>
            <a:r>
              <a:rPr lang="en-US" sz="1100" dirty="0" smtClean="0"/>
              <a:t> sentence through “ago”]</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grade-appropriate comprehension of the text </a:t>
            </a:r>
            <a:r>
              <a:rPr lang="en-US" sz="1100" i="1" dirty="0" smtClean="0"/>
              <a:t>(The poplar tree always holds its branches straight up so people can see nothing is hidden)</a:t>
            </a:r>
            <a:r>
              <a:rPr lang="en-US" sz="1100" dirty="0" smtClean="0"/>
              <a:t>. [5</a:t>
            </a:r>
            <a:r>
              <a:rPr lang="en-US" sz="1100" baseline="30000" dirty="0" smtClean="0"/>
              <a:t>th</a:t>
            </a:r>
            <a:r>
              <a:rPr lang="en-US" sz="1100" dirty="0" smtClean="0"/>
              <a:t> line from end of </a:t>
            </a:r>
            <a:r>
              <a:rPr lang="en-US" sz="1100" dirty="0" err="1" smtClean="0"/>
              <a:t>pg</a:t>
            </a:r>
            <a:r>
              <a:rPr lang="en-US" sz="1100" dirty="0" smtClean="0"/>
              <a:t>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topic is developed with relevant facts throughout the essay </a:t>
            </a:r>
            <a:r>
              <a:rPr lang="en-US" sz="1100" i="1" dirty="0" smtClean="0"/>
              <a:t>(The pot of gold belonged to Iris and Mercury set out to find the lost </a:t>
            </a:r>
            <a:r>
              <a:rPr lang="en-US" sz="1100" i="1" dirty="0" err="1" smtClean="0"/>
              <a:t>tresure</a:t>
            </a:r>
            <a:r>
              <a:rPr lang="en-US" sz="1100" i="1" dirty="0" smtClean="0"/>
              <a:t>. Mercury asked all the trees if they had the pot of gold and the trees said no)</a:t>
            </a:r>
            <a:r>
              <a:rPr lang="en-US" sz="1100" dirty="0" smtClean="0"/>
              <a:t>. [3</a:t>
            </a:r>
            <a:r>
              <a:rPr lang="en-US" sz="1100" baseline="30000" dirty="0" smtClean="0"/>
              <a:t>rd</a:t>
            </a:r>
            <a:r>
              <a:rPr lang="en-US" sz="1100" dirty="0" smtClean="0"/>
              <a:t> and 4</a:t>
            </a:r>
            <a:r>
              <a:rPr lang="en-US" sz="1100" baseline="30000" dirty="0" smtClean="0"/>
              <a:t>th</a:t>
            </a:r>
            <a:r>
              <a:rPr lang="en-US" sz="1100" dirty="0" smtClean="0"/>
              <a:t> sentences 1/3 of way through the response]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Related information is generally grouped together and connected using linking words and phrases </a:t>
            </a:r>
            <a:r>
              <a:rPr lang="en-US" sz="1100" i="1" dirty="0" smtClean="0"/>
              <a:t>(and Mercury set out, and didn’t know, Since the branches)</a:t>
            </a:r>
            <a:r>
              <a:rPr lang="en-US" sz="1100" dirty="0" smtClean="0"/>
              <a: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provides a concluding statement that follows clearly from the topic </a:t>
            </a:r>
            <a:r>
              <a:rPr lang="en-US" sz="1100" i="1" dirty="0" smtClean="0"/>
              <a:t>(everyone knows that poplar trees are always honest)</a:t>
            </a:r>
            <a:r>
              <a:rPr lang="en-US" sz="1100" dirty="0" smtClean="0"/>
              <a:t>. [Last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dirty="0" smtClean="0"/>
              <a:t>The response demonstrates grade-appropriate command of conventions, with occasional errors </a:t>
            </a:r>
            <a:r>
              <a:rPr lang="en-US" sz="1100" i="1" dirty="0" smtClean="0"/>
              <a:t>(it’s </a:t>
            </a:r>
            <a:r>
              <a:rPr lang="en-US" sz="1100" dirty="0" smtClean="0"/>
              <a:t>and</a:t>
            </a:r>
            <a:r>
              <a:rPr lang="en-US" sz="1100" i="1" dirty="0" smtClean="0"/>
              <a:t> </a:t>
            </a:r>
            <a:r>
              <a:rPr lang="en-US" sz="1100" i="1" dirty="0" err="1" smtClean="0"/>
              <a:t>tresure</a:t>
            </a:r>
            <a:r>
              <a:rPr lang="en-US" sz="1100" i="1" dirty="0" smtClean="0"/>
              <a:t>)</a:t>
            </a:r>
            <a:r>
              <a:rPr lang="en-US" sz="1100" dirty="0" smtClean="0"/>
              <a:t> that do not hinder comprehension.</a:t>
            </a:r>
          </a:p>
          <a:p>
            <a:pPr>
              <a:buFont typeface="Arial" pitchFamily="34" charset="0"/>
              <a:buNone/>
              <a:defRPr/>
            </a:pPr>
            <a:endParaRPr lang="en-US" sz="1100" dirty="0" smtClean="0">
              <a:latin typeface="Verdana" pitchFamily="34" charset="0"/>
              <a:cs typeface="Arial" charset="0"/>
            </a:endParaRPr>
          </a:p>
          <a:p>
            <a:pPr>
              <a:buFont typeface="Arial" pitchFamily="34" charset="0"/>
              <a:buNone/>
              <a:defRPr/>
            </a:pPr>
            <a:r>
              <a:rPr lang="en-US" sz="1100" dirty="0" smtClean="0">
                <a:latin typeface="Verdana" pitchFamily="34" charset="0"/>
                <a:cs typeface="Arial" charset="0"/>
              </a:rPr>
              <a:t>Note the differences between this score point 3 response and the score point 4 responses in the guide set. Ask the participants if the difference is clear to them.</a:t>
            </a:r>
          </a:p>
          <a:p>
            <a:pPr marL="161540" indent="-161540">
              <a:defRPr/>
            </a:pPr>
            <a:endParaRPr lang="en-US" sz="1100" dirty="0" smtClean="0">
              <a:latin typeface="Verdana" pitchFamily="34" charset="0"/>
              <a:cs typeface="Arial" charset="0"/>
            </a:endParaRPr>
          </a:p>
        </p:txBody>
      </p:sp>
      <p:sp>
        <p:nvSpPr>
          <p:cNvPr id="261124" name="Slide Number Placeholder 3"/>
          <p:cNvSpPr>
            <a:spLocks noGrp="1"/>
          </p:cNvSpPr>
          <p:nvPr>
            <p:ph type="sldNum" sz="quarter" idx="5"/>
          </p:nvPr>
        </p:nvSpPr>
        <p:spPr>
          <a:noFill/>
        </p:spPr>
        <p:txBody>
          <a:bodyPr/>
          <a:lstStyle/>
          <a:p>
            <a:pPr defTabSz="892175"/>
            <a:fld id="{D3839EED-03C7-4268-8774-DE6301C7E4D1}" type="slidenum">
              <a:rPr lang="en-GB" smtClean="0"/>
              <a:pPr defTabSz="892175"/>
              <a:t>81</a:t>
            </a:fld>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233363" y="631825"/>
            <a:ext cx="3862387" cy="2897188"/>
          </a:xfrm>
          <a:ln/>
        </p:spPr>
      </p:sp>
      <p:sp>
        <p:nvSpPr>
          <p:cNvPr id="26214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4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a:p>
            <a:pPr marL="160338" indent="-160338"/>
            <a:endParaRPr lang="en-US" dirty="0" smtClean="0">
              <a:latin typeface="Verdana" pitchFamily="34" charset="0"/>
              <a:cs typeface="Arial" charset="0"/>
            </a:endParaRPr>
          </a:p>
        </p:txBody>
      </p:sp>
      <p:sp>
        <p:nvSpPr>
          <p:cNvPr id="262148" name="Slide Number Placeholder 3"/>
          <p:cNvSpPr>
            <a:spLocks noGrp="1"/>
          </p:cNvSpPr>
          <p:nvPr>
            <p:ph type="sldNum" sz="quarter" idx="5"/>
          </p:nvPr>
        </p:nvSpPr>
        <p:spPr>
          <a:noFill/>
        </p:spPr>
        <p:txBody>
          <a:bodyPr/>
          <a:lstStyle/>
          <a:p>
            <a:pPr defTabSz="892175"/>
            <a:fld id="{EC04291D-C299-4760-BC00-3C7C71E4FCCD}" type="slidenum">
              <a:rPr lang="en-GB" smtClean="0"/>
              <a:pPr defTabSz="892175"/>
              <a:t>82</a:t>
            </a:fld>
            <a:endParaRPr lang="en-GB"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xfrm>
            <a:off x="233363" y="631825"/>
            <a:ext cx="3862387" cy="2897188"/>
          </a:xfrm>
          <a:ln/>
        </p:spPr>
      </p:sp>
      <p:sp>
        <p:nvSpPr>
          <p:cNvPr id="263171" name="Notes Placeholder 2"/>
          <p:cNvSpPr>
            <a:spLocks noGrp="1"/>
          </p:cNvSpPr>
          <p:nvPr>
            <p:ph type="body" idx="1"/>
          </p:nvPr>
        </p:nvSpPr>
        <p:spPr>
          <a:noFill/>
          <a:ln/>
        </p:spPr>
        <p:txBody>
          <a:bodyPr/>
          <a:lstStyle/>
          <a:p>
            <a:pPr marL="160338" indent="-160338">
              <a:buFontTx/>
              <a:buChar char="•"/>
            </a:pPr>
            <a:endParaRPr lang="en-US" smtClean="0">
              <a:latin typeface="Verdana" pitchFamily="34" charset="0"/>
              <a:cs typeface="Arial" charset="0"/>
            </a:endParaRPr>
          </a:p>
        </p:txBody>
      </p:sp>
      <p:sp>
        <p:nvSpPr>
          <p:cNvPr id="263172" name="Slide Number Placeholder 3"/>
          <p:cNvSpPr>
            <a:spLocks noGrp="1"/>
          </p:cNvSpPr>
          <p:nvPr>
            <p:ph type="sldNum" sz="quarter" idx="5"/>
          </p:nvPr>
        </p:nvSpPr>
        <p:spPr>
          <a:noFill/>
        </p:spPr>
        <p:txBody>
          <a:bodyPr/>
          <a:lstStyle/>
          <a:p>
            <a:pPr defTabSz="892175"/>
            <a:fld id="{E836C20D-947D-437A-A4EB-9B05E4C57522}" type="slidenum">
              <a:rPr lang="en-GB" smtClean="0"/>
              <a:pPr defTabSz="892175"/>
              <a:t>83</a:t>
            </a:fld>
            <a:endParaRPr lang="en-GB"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233363" y="631825"/>
            <a:ext cx="3862387" cy="2897188"/>
          </a:xfrm>
          <a:ln/>
        </p:spPr>
      </p:sp>
      <p:sp>
        <p:nvSpPr>
          <p:cNvPr id="256003"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clearly introduces a topic in a manner that follows from the task and purpose </a:t>
            </a:r>
            <a:r>
              <a:rPr lang="en-US" sz="1200" i="1" dirty="0" smtClean="0"/>
              <a:t>(The branches grow that way because the poplar tree </a:t>
            </a:r>
            <a:r>
              <a:rPr lang="en-US" sz="1200" i="1" dirty="0" err="1" smtClean="0"/>
              <a:t>did’nt</a:t>
            </a:r>
            <a:r>
              <a:rPr lang="en-US" sz="1200" i="1" dirty="0" smtClean="0"/>
              <a:t> want to </a:t>
            </a:r>
            <a:r>
              <a:rPr lang="en-US" sz="1200" i="1" dirty="0" err="1" smtClean="0"/>
              <a:t>hied</a:t>
            </a:r>
            <a:r>
              <a:rPr lang="en-US" sz="1200" i="1" dirty="0" smtClean="0"/>
              <a:t> anything).</a:t>
            </a:r>
            <a:r>
              <a:rPr lang="en-US" sz="1200" dirty="0" smtClean="0"/>
              <a:t> [1</a:t>
            </a:r>
            <a:r>
              <a:rPr lang="en-US" sz="1200" baseline="30000" dirty="0" smtClean="0"/>
              <a:t>st</a:t>
            </a:r>
            <a:r>
              <a:rPr lang="en-US" sz="1200" dirty="0" smtClean="0"/>
              <a:t> sentence]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grade-appropriate comprehension of the text </a:t>
            </a:r>
            <a:r>
              <a:rPr lang="en-US" sz="1200" i="1" dirty="0" smtClean="0"/>
              <a:t>(The old man, Iris, Zeus, and Mercury also lead to his decision from how most of them all worked together to find the pot of gold for Iris)</a:t>
            </a:r>
            <a:r>
              <a:rPr lang="en-US" sz="1200" dirty="0" smtClean="0"/>
              <a:t>. [Top of pg.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developed with relevant facts throughout the essay </a:t>
            </a:r>
            <a:r>
              <a:rPr lang="en-US" sz="1200" i="1" dirty="0" smtClean="0"/>
              <a:t>(the old man put the gold in the tree and then mercury told the tree’s to put their branches up. The poplar tree put it’s branches up and Mercury saw the gold)</a:t>
            </a:r>
            <a:r>
              <a:rPr lang="en-US" sz="1200" dirty="0" smtClean="0"/>
              <a:t>. [Beginning of paragraph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Related information is generally grouped together and connected using linking words and phrases </a:t>
            </a:r>
            <a:r>
              <a:rPr lang="en-US" sz="1200" i="1" dirty="0" smtClean="0"/>
              <a:t>(and then, So the tree, because)</a:t>
            </a:r>
            <a:r>
              <a:rPr lang="en-US" sz="1200" dirty="0" smtClean="0"/>
              <a:t>. [Throughout}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emerging command of conventions, with some errors </a:t>
            </a:r>
            <a:r>
              <a:rPr lang="en-US" sz="1200" i="1" dirty="0" smtClean="0"/>
              <a:t>(</a:t>
            </a:r>
            <a:r>
              <a:rPr lang="en-US" sz="1200" i="1" dirty="0" err="1" smtClean="0"/>
              <a:t>did’nt</a:t>
            </a:r>
            <a:r>
              <a:rPr lang="en-US" sz="1200" i="1" dirty="0" smtClean="0"/>
              <a:t>, </a:t>
            </a:r>
            <a:r>
              <a:rPr lang="en-US" sz="1200" i="1" dirty="0" err="1" smtClean="0"/>
              <a:t>hied</a:t>
            </a:r>
            <a:r>
              <a:rPr lang="en-US" sz="1200" i="1" dirty="0" smtClean="0"/>
              <a:t>, mercury, tree’s, it’s </a:t>
            </a:r>
            <a:r>
              <a:rPr lang="en-US" sz="1200" dirty="0" smtClean="0"/>
              <a:t>for its</a:t>
            </a:r>
            <a:r>
              <a:rPr lang="en-US" sz="1200" i="1" dirty="0" smtClean="0"/>
              <a:t>, actions of The old) </a:t>
            </a:r>
            <a:r>
              <a:rPr lang="en-US" sz="1200" dirty="0" smtClean="0"/>
              <a:t>that may hinder comprehension.</a:t>
            </a:r>
          </a:p>
          <a:p>
            <a:pPr marL="171450" indent="-171450">
              <a:buFont typeface="Arial" pitchFamily="34" charset="0"/>
              <a:buChar char="•"/>
            </a:pPr>
            <a:endParaRPr lang="en-US" sz="1200" kern="1200" dirty="0" smtClean="0">
              <a:solidFill>
                <a:schemeClr val="tx1"/>
              </a:solidFill>
              <a:effectLst/>
              <a:latin typeface="Verdana" pitchFamily="-1" charset="0"/>
              <a:ea typeface="Arial" pitchFamily="-1" charset="0"/>
              <a:cs typeface="Arial" pitchFamily="-1" charset="0"/>
            </a:endParaRPr>
          </a:p>
          <a:p>
            <a:pPr marL="161540" indent="-161540">
              <a:defRPr/>
            </a:pPr>
            <a:endParaRPr lang="en-US" dirty="0" smtClean="0">
              <a:latin typeface="Verdana" pitchFamily="34" charset="0"/>
              <a:cs typeface="Arial" charset="0"/>
            </a:endParaRPr>
          </a:p>
        </p:txBody>
      </p:sp>
      <p:sp>
        <p:nvSpPr>
          <p:cNvPr id="264196" name="Slide Number Placeholder 3"/>
          <p:cNvSpPr>
            <a:spLocks noGrp="1"/>
          </p:cNvSpPr>
          <p:nvPr>
            <p:ph type="sldNum" sz="quarter" idx="5"/>
          </p:nvPr>
        </p:nvSpPr>
        <p:spPr>
          <a:noFill/>
        </p:spPr>
        <p:txBody>
          <a:bodyPr/>
          <a:lstStyle/>
          <a:p>
            <a:pPr defTabSz="892175"/>
            <a:fld id="{4DA54E8A-5633-4757-AED3-947CCAB78095}" type="slidenum">
              <a:rPr lang="en-GB" smtClean="0"/>
              <a:pPr defTabSz="892175"/>
              <a:t>84</a:t>
            </a:fld>
            <a:endParaRPr lang="en-GB"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xfrm>
            <a:off x="233363" y="631825"/>
            <a:ext cx="3862387" cy="2897188"/>
          </a:xfrm>
          <a:ln/>
        </p:spPr>
      </p:sp>
      <p:sp>
        <p:nvSpPr>
          <p:cNvPr id="26521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5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a:p>
            <a:pPr marL="160338" indent="-160338"/>
            <a:endParaRPr lang="en-US" dirty="0" smtClean="0">
              <a:latin typeface="Verdana" pitchFamily="34" charset="0"/>
              <a:cs typeface="Arial" charset="0"/>
            </a:endParaRPr>
          </a:p>
        </p:txBody>
      </p:sp>
      <p:sp>
        <p:nvSpPr>
          <p:cNvPr id="265220" name="Slide Number Placeholder 3"/>
          <p:cNvSpPr>
            <a:spLocks noGrp="1"/>
          </p:cNvSpPr>
          <p:nvPr>
            <p:ph type="sldNum" sz="quarter" idx="5"/>
          </p:nvPr>
        </p:nvSpPr>
        <p:spPr>
          <a:noFill/>
        </p:spPr>
        <p:txBody>
          <a:bodyPr/>
          <a:lstStyle/>
          <a:p>
            <a:pPr defTabSz="892175"/>
            <a:fld id="{0B490569-ED72-4BFC-B537-1A48667E6059}" type="slidenum">
              <a:rPr lang="en-GB" smtClean="0"/>
              <a:pPr defTabSz="892175"/>
              <a:t>85</a:t>
            </a:fld>
            <a:endParaRPr lang="en-GB"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233363" y="631825"/>
            <a:ext cx="3862387" cy="2897188"/>
          </a:xfrm>
          <a:ln/>
        </p:spPr>
      </p:sp>
      <p:sp>
        <p:nvSpPr>
          <p:cNvPr id="26624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and purpose </a:t>
            </a:r>
            <a:r>
              <a:rPr lang="en-US" sz="1200" i="1" dirty="0" smtClean="0"/>
              <a:t>(The poplar tree branches grow straight up because it was an honest tree).</a:t>
            </a:r>
            <a:r>
              <a:rPr lang="en-US" sz="1200" dirty="0" smtClean="0"/>
              <a:t> [Lines 1-3]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partially developed with some textual evidence </a:t>
            </a:r>
            <a:r>
              <a:rPr lang="en-US" sz="1200" i="1" dirty="0" smtClean="0"/>
              <a:t>(The actions for the old man were </a:t>
            </a:r>
            <a:r>
              <a:rPr lang="en-US" sz="1200" i="1" dirty="0" err="1" smtClean="0"/>
              <a:t>anxcious</a:t>
            </a:r>
            <a:r>
              <a:rPr lang="en-US" sz="1200" i="1" dirty="0" smtClean="0"/>
              <a:t> to hide the pot of gold, and sneaky. For Iris were sad, and missed her pot of gold </a:t>
            </a:r>
            <a:r>
              <a:rPr lang="en-US" sz="1200" dirty="0" smtClean="0"/>
              <a:t>and </a:t>
            </a:r>
            <a:r>
              <a:rPr lang="en-US" sz="1200" i="1" dirty="0" smtClean="0"/>
              <a:t>For mercury were trying to get the gold back)</a:t>
            </a:r>
            <a:r>
              <a:rPr lang="en-US" sz="1200" dirty="0" smtClean="0"/>
              <a:t>. [Lines 6-10 and lines 12-14]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Some attempt to group related information is demonstrated through inconsistent use of linking words to connect ideas</a:t>
            </a:r>
            <a:r>
              <a:rPr lang="en-US" sz="1200" i="1" dirty="0" smtClean="0"/>
              <a:t> (For Iris, For Zeus, For Mercury)</a:t>
            </a:r>
            <a:r>
              <a:rPr lang="en-US" sz="1200" dirty="0" smtClean="0"/>
              <a:t>. [Throughout]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grade-appropriate command of conventions, with occasional errors </a:t>
            </a:r>
            <a:r>
              <a:rPr lang="en-US" sz="1200" i="1" dirty="0" smtClean="0"/>
              <a:t>(poplar tree branches, was wanted, Mercury were)</a:t>
            </a:r>
            <a:r>
              <a:rPr lang="en-US" sz="1200" dirty="0" smtClean="0"/>
              <a:t> that do not hinder comprehension.</a:t>
            </a: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this score point 2 response and the score point 3 responses in the guide set. Ask the participants if the difference is clear to them.</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66244" name="Slide Number Placeholder 3"/>
          <p:cNvSpPr>
            <a:spLocks noGrp="1"/>
          </p:cNvSpPr>
          <p:nvPr>
            <p:ph type="sldNum" sz="quarter" idx="5"/>
          </p:nvPr>
        </p:nvSpPr>
        <p:spPr>
          <a:noFill/>
        </p:spPr>
        <p:txBody>
          <a:bodyPr/>
          <a:lstStyle/>
          <a:p>
            <a:pPr defTabSz="892175"/>
            <a:fld id="{3CE86455-9ECB-4DBC-A294-00270804F53F}" type="slidenum">
              <a:rPr lang="en-GB" smtClean="0"/>
              <a:pPr defTabSz="892175"/>
              <a:t>86</a:t>
            </a:fld>
            <a:endParaRPr lang="en-GB"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xfrm>
            <a:off x="233363" y="631825"/>
            <a:ext cx="3862387" cy="2897188"/>
          </a:xfrm>
          <a:ln/>
        </p:spPr>
      </p:sp>
      <p:sp>
        <p:nvSpPr>
          <p:cNvPr id="259075"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6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a:p>
            <a:pPr marL="161540" indent="-161540">
              <a:defRPr/>
            </a:pPr>
            <a:endParaRPr lang="en-US" dirty="0" smtClean="0">
              <a:latin typeface="Verdana" pitchFamily="34" charset="0"/>
              <a:cs typeface="Arial" charset="0"/>
            </a:endParaRPr>
          </a:p>
        </p:txBody>
      </p:sp>
      <p:sp>
        <p:nvSpPr>
          <p:cNvPr id="267268" name="Slide Number Placeholder 3"/>
          <p:cNvSpPr>
            <a:spLocks noGrp="1"/>
          </p:cNvSpPr>
          <p:nvPr>
            <p:ph type="sldNum" sz="quarter" idx="5"/>
          </p:nvPr>
        </p:nvSpPr>
        <p:spPr>
          <a:noFill/>
        </p:spPr>
        <p:txBody>
          <a:bodyPr/>
          <a:lstStyle/>
          <a:p>
            <a:pPr defTabSz="892175"/>
            <a:fld id="{FD65F23D-F6F3-497A-A30D-7B6EACD08E49}" type="slidenum">
              <a:rPr lang="en-GB" smtClean="0"/>
              <a:pPr defTabSz="892175"/>
              <a:t>87</a:t>
            </a:fld>
            <a:endParaRPr lang="en-GB"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233363" y="631825"/>
            <a:ext cx="3862387" cy="2897188"/>
          </a:xfrm>
          <a:ln/>
        </p:spPr>
      </p:sp>
      <p:sp>
        <p:nvSpPr>
          <p:cNvPr id="268291"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a:t>
            </a:r>
            <a:r>
              <a:rPr lang="en-US" sz="1200" kern="1200" baseline="0" dirty="0" smtClean="0">
                <a:solidFill>
                  <a:schemeClr val="tx1"/>
                </a:solidFill>
                <a:effectLst/>
                <a:latin typeface="Verdana" pitchFamily="-1" charset="0"/>
                <a:ea typeface="Arial" pitchFamily="-1" charset="0"/>
                <a:cs typeface="Arial" pitchFamily="-1" charset="0"/>
              </a:rPr>
              <a:t> for this response is 2.</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and purpose </a:t>
            </a:r>
            <a:r>
              <a:rPr lang="en-US" sz="1200" i="1" dirty="0" smtClean="0"/>
              <a:t>(The branches grew this way because the popular tree </a:t>
            </a:r>
            <a:r>
              <a:rPr lang="en-US" sz="1200" i="1" dirty="0" err="1" smtClean="0"/>
              <a:t>trys</a:t>
            </a:r>
            <a:r>
              <a:rPr lang="en-US" sz="1200" i="1" dirty="0" smtClean="0"/>
              <a:t> to bend and </a:t>
            </a:r>
            <a:r>
              <a:rPr lang="en-US" sz="1200" i="1" dirty="0" err="1" smtClean="0"/>
              <a:t>strech</a:t>
            </a:r>
            <a:r>
              <a:rPr lang="en-US" sz="1200" i="1" dirty="0" smtClean="0"/>
              <a:t> them to see how far the </a:t>
            </a:r>
            <a:r>
              <a:rPr lang="en-US" sz="1200" i="1" dirty="0" err="1" smtClean="0"/>
              <a:t>brances</a:t>
            </a:r>
            <a:r>
              <a:rPr lang="en-US" sz="1200" i="1" dirty="0" smtClean="0"/>
              <a:t> can go).</a:t>
            </a:r>
            <a:r>
              <a:rPr lang="en-US" sz="1200" dirty="0" smtClean="0"/>
              <a:t> [1</a:t>
            </a:r>
            <a:r>
              <a:rPr lang="en-US" sz="1200" baseline="30000" dirty="0" smtClean="0"/>
              <a:t>st</a:t>
            </a:r>
            <a:r>
              <a:rPr lang="en-US" sz="1200" dirty="0" smtClean="0"/>
              <a:t> sentence, lines 1-3]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confused comprehension of the text </a:t>
            </a:r>
            <a:r>
              <a:rPr lang="en-US" sz="1200" i="1" dirty="0" smtClean="0"/>
              <a:t>(The events that made the branches grow this way was that the tree kept his branches down)</a:t>
            </a:r>
            <a:r>
              <a:rPr lang="en-US" sz="1200" dirty="0" smtClean="0"/>
              <a:t>. [Lines 3-5]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topic is partially developed with some textual evidence </a:t>
            </a:r>
            <a:r>
              <a:rPr lang="en-US" sz="1200" i="1" dirty="0" smtClean="0"/>
              <a:t>(The actions of the Old man, Iris, </a:t>
            </a:r>
            <a:r>
              <a:rPr lang="en-US" sz="1200" i="1" dirty="0" err="1" smtClean="0"/>
              <a:t>Zeuse</a:t>
            </a:r>
            <a:r>
              <a:rPr lang="en-US" sz="1200" i="1" dirty="0" smtClean="0"/>
              <a:t>, and Mercury lead to his </a:t>
            </a:r>
            <a:r>
              <a:rPr lang="en-US" sz="1200" i="1" dirty="0" err="1" smtClean="0"/>
              <a:t>decison</a:t>
            </a:r>
            <a:r>
              <a:rPr lang="en-US" sz="1200" i="1" dirty="0" smtClean="0"/>
              <a:t> of being honest, and upright).</a:t>
            </a:r>
            <a:r>
              <a:rPr lang="en-US" sz="1200" dirty="0" smtClean="0"/>
              <a:t> [Lines 5-7] </a:t>
            </a:r>
            <a:endParaRPr lang="en-US" sz="1200" i="1"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concluding statement follows generally from the information presented</a:t>
            </a:r>
            <a:r>
              <a:rPr lang="en-US" sz="1200" i="1" dirty="0" smtClean="0"/>
              <a:t> (That is how the branches grew)</a:t>
            </a:r>
            <a:r>
              <a:rPr lang="en-US" sz="1200" dirty="0" smtClean="0"/>
              <a:t>. [Lines 7-8]</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emerging command of conventions, with some errors </a:t>
            </a:r>
            <a:r>
              <a:rPr lang="en-US" sz="1200" i="1" dirty="0" smtClean="0"/>
              <a:t>(popular, </a:t>
            </a:r>
            <a:r>
              <a:rPr lang="en-US" sz="1200" i="1" dirty="0" err="1" smtClean="0"/>
              <a:t>trys</a:t>
            </a:r>
            <a:r>
              <a:rPr lang="en-US" sz="1200" i="1" dirty="0" smtClean="0"/>
              <a:t>, </a:t>
            </a:r>
            <a:r>
              <a:rPr lang="en-US" sz="1200" i="1" dirty="0" err="1" smtClean="0"/>
              <a:t>strech</a:t>
            </a:r>
            <a:r>
              <a:rPr lang="en-US" sz="1200" i="1" dirty="0" smtClean="0"/>
              <a:t>, </a:t>
            </a:r>
            <a:r>
              <a:rPr lang="en-US" sz="1200" i="1" dirty="0" err="1" smtClean="0"/>
              <a:t>brances</a:t>
            </a:r>
            <a:r>
              <a:rPr lang="en-US" sz="1200" i="1" dirty="0" smtClean="0"/>
              <a:t>, </a:t>
            </a:r>
            <a:r>
              <a:rPr lang="en-US" sz="1200" i="1" dirty="0" err="1" smtClean="0"/>
              <a:t>decison</a:t>
            </a:r>
            <a:r>
              <a:rPr lang="en-US" sz="1200" i="1" dirty="0" smtClean="0"/>
              <a:t>) </a:t>
            </a:r>
            <a:r>
              <a:rPr lang="en-US" sz="1200" dirty="0" smtClean="0"/>
              <a:t>that may hinder comprehension. [Throughout]</a:t>
            </a:r>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p:txBody>
      </p:sp>
      <p:sp>
        <p:nvSpPr>
          <p:cNvPr id="268292" name="Slide Number Placeholder 3"/>
          <p:cNvSpPr>
            <a:spLocks noGrp="1"/>
          </p:cNvSpPr>
          <p:nvPr>
            <p:ph type="sldNum" sz="quarter" idx="5"/>
          </p:nvPr>
        </p:nvSpPr>
        <p:spPr>
          <a:noFill/>
        </p:spPr>
        <p:txBody>
          <a:bodyPr/>
          <a:lstStyle/>
          <a:p>
            <a:pPr defTabSz="892175"/>
            <a:fld id="{30A1A5AD-A3DA-4A2F-81F6-28BA49B84767}" type="slidenum">
              <a:rPr lang="en-GB" smtClean="0"/>
              <a:pPr defTabSz="892175"/>
              <a:t>88</a:t>
            </a:fld>
            <a:endParaRPr lang="en-GB"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xfrm>
            <a:off x="233363" y="631825"/>
            <a:ext cx="3862387" cy="2897188"/>
          </a:xfrm>
          <a:ln/>
        </p:spPr>
      </p:sp>
      <p:sp>
        <p:nvSpPr>
          <p:cNvPr id="261123"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7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p:txBody>
      </p:sp>
      <p:sp>
        <p:nvSpPr>
          <p:cNvPr id="269316" name="Slide Number Placeholder 3"/>
          <p:cNvSpPr>
            <a:spLocks noGrp="1"/>
          </p:cNvSpPr>
          <p:nvPr>
            <p:ph type="sldNum" sz="quarter" idx="5"/>
          </p:nvPr>
        </p:nvSpPr>
        <p:spPr>
          <a:noFill/>
        </p:spPr>
        <p:txBody>
          <a:bodyPr/>
          <a:lstStyle/>
          <a:p>
            <a:pPr defTabSz="892175"/>
            <a:fld id="{80E910C2-DB28-4D03-A82D-D1E45DD1ACD6}" type="slidenum">
              <a:rPr lang="en-GB" smtClean="0"/>
              <a:pPr defTabSz="892175"/>
              <a:t>89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Notes Placeholder 2"/>
          <p:cNvSpPr>
            <a:spLocks noGrp="1"/>
          </p:cNvSpPr>
          <p:nvPr>
            <p:ph type="body" idx="1"/>
          </p:nvPr>
        </p:nvSpPr>
        <p:spPr/>
        <p:txBody>
          <a:bodyPr/>
          <a:lstStyle/>
          <a:p>
            <a:r>
              <a:rPr lang="en-US" dirty="0" smtClean="0"/>
              <a:t>So when it comes to the actual reflection of the shifts in items themselves, in the past, students were asked to do things like:</a:t>
            </a:r>
          </a:p>
          <a:p>
            <a:pPr marL="171450" indent="-171450">
              <a:buFont typeface="Arial" pitchFamily="34" charset="0"/>
              <a:buChar char="•"/>
            </a:pPr>
            <a:r>
              <a:rPr lang="en-US" dirty="0" smtClean="0"/>
              <a:t>Characterize the text.</a:t>
            </a:r>
          </a:p>
          <a:p>
            <a:pPr marL="171450" indent="-171450">
              <a:buFont typeface="Arial" pitchFamily="34" charset="0"/>
              <a:buChar char="•"/>
            </a:pPr>
            <a:r>
              <a:rPr lang="en-US" dirty="0" smtClean="0"/>
              <a:t>Exhibit a cursory understanding of the lead character.</a:t>
            </a:r>
          </a:p>
          <a:p>
            <a:pPr marL="171450" indent="-171450">
              <a:buFont typeface="Arial" pitchFamily="34" charset="0"/>
              <a:buChar char="•"/>
            </a:pPr>
            <a:r>
              <a:rPr lang="en-US" dirty="0" smtClean="0"/>
              <a:t>Comprehend one sentence from the entire text.</a:t>
            </a:r>
          </a:p>
          <a:p>
            <a:pPr marL="171450" indent="-171450">
              <a:buFont typeface="Arial" pitchFamily="34" charset="0"/>
              <a:buChar char="•"/>
            </a:pPr>
            <a:r>
              <a:rPr lang="en-US" dirty="0" smtClean="0"/>
              <a:t>Understand basic, non-consequential vocabulary.</a:t>
            </a:r>
          </a:p>
          <a:p>
            <a:pPr marL="171450" indent="-171450">
              <a:buFont typeface="Arial" pitchFamily="34" charset="0"/>
              <a:buChar char="•"/>
            </a:pPr>
            <a:r>
              <a:rPr lang="en-US" dirty="0" smtClean="0"/>
              <a:t>Answer without a deep analysis of text.</a:t>
            </a:r>
          </a:p>
          <a:p>
            <a:pPr marL="171450" indent="-171450">
              <a:buFont typeface="Arial" pitchFamily="34" charset="0"/>
              <a:buChar char="•"/>
            </a:pPr>
            <a:r>
              <a:rPr lang="en-US" dirty="0" smtClean="0"/>
              <a:t>Look beyond text for stimuli.</a:t>
            </a:r>
          </a:p>
          <a:p>
            <a:pPr marL="171450" indent="-171450">
              <a:buFont typeface="Arial" pitchFamily="34" charset="0"/>
              <a:buChar char="•"/>
            </a:pPr>
            <a:r>
              <a:rPr lang="en-US" dirty="0" smtClean="0"/>
              <a:t>Answer by recalling text details.</a:t>
            </a:r>
          </a:p>
          <a:p>
            <a:pPr marL="171450" indent="-171450">
              <a:buFont typeface="Arial" pitchFamily="34" charset="0"/>
              <a:buChar char="•"/>
            </a:pPr>
            <a:r>
              <a:rPr lang="en-US" dirty="0" smtClean="0"/>
              <a:t>Answer without complete sentences required.</a:t>
            </a:r>
          </a:p>
          <a:p>
            <a:endParaRPr lang="en-US" dirty="0" smtClean="0"/>
          </a:p>
        </p:txBody>
      </p:sp>
      <p:sp>
        <p:nvSpPr>
          <p:cNvPr id="195588" name="Slide Number Placeholder 3"/>
          <p:cNvSpPr>
            <a:spLocks noGrp="1"/>
          </p:cNvSpPr>
          <p:nvPr>
            <p:ph type="sldNum" sz="quarter" idx="5"/>
          </p:nvPr>
        </p:nvSpPr>
        <p:spPr/>
        <p:txBody>
          <a:bodyPr/>
          <a:lstStyle/>
          <a:p>
            <a:fld id="{CE27EC19-151C-4CAD-9CC9-00E50487D92A}" type="slidenum">
              <a:rPr lang="en-GB" smtClean="0"/>
              <a:pPr/>
              <a:t>9</a:t>
            </a:fld>
            <a:endParaRPr lang="en-GB" smtClean="0"/>
          </a:p>
        </p:txBody>
      </p:sp>
      <p:sp>
        <p:nvSpPr>
          <p:cNvPr id="4" name="Slide Image Placeholder 3"/>
          <p:cNvSpPr>
            <a:spLocks noGrp="1" noRot="1" noChangeAspect="1"/>
          </p:cNvSpPr>
          <p:nvPr>
            <p:ph type="sldImg"/>
          </p:nvPr>
        </p:nvSpPr>
        <p:spPr>
          <a:xfrm>
            <a:off x="233363" y="631825"/>
            <a:ext cx="3862387" cy="2897188"/>
          </a:xfr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xfrm>
            <a:off x="233363" y="631825"/>
            <a:ext cx="3862387" cy="2897188"/>
          </a:xfrm>
          <a:ln/>
        </p:spPr>
      </p:sp>
      <p:sp>
        <p:nvSpPr>
          <p:cNvPr id="270339"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but demonstrates a little understanding of the text</a:t>
            </a:r>
            <a:r>
              <a:rPr lang="en-US" sz="1200" i="1" dirty="0" smtClean="0"/>
              <a:t> (The branches grow the way they do </a:t>
            </a:r>
            <a:r>
              <a:rPr lang="en-US" sz="1200" i="1" dirty="0" err="1" smtClean="0"/>
              <a:t>beause</a:t>
            </a:r>
            <a:r>
              <a:rPr lang="en-US" sz="1200" i="1" dirty="0" smtClean="0"/>
              <a:t> since then the </a:t>
            </a:r>
            <a:r>
              <a:rPr lang="en-US" sz="1200" i="1" dirty="0" err="1" smtClean="0"/>
              <a:t>branchs</a:t>
            </a:r>
            <a:r>
              <a:rPr lang="en-US" sz="1200" i="1" dirty="0" smtClean="0"/>
              <a:t> have always grown straight up)</a:t>
            </a:r>
            <a:r>
              <a:rPr lang="en-US" sz="1200" dirty="0" smtClean="0"/>
              <a:t>. [Lines 1-3]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attempt to use evidence </a:t>
            </a:r>
            <a:r>
              <a:rPr lang="en-US" sz="1200" i="1" dirty="0" smtClean="0"/>
              <a:t>(every one knows that the poplar is an honest and upright tree)</a:t>
            </a:r>
            <a:r>
              <a:rPr lang="en-US" sz="1200" dirty="0" smtClean="0"/>
              <a:t> but only develops ideas with minimal evidence. Little attempt at organization is exhibited. [Lines 4-6]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an emerging command of conventions, with some errors</a:t>
            </a:r>
            <a:r>
              <a:rPr lang="en-US" sz="1200" i="1" dirty="0" smtClean="0"/>
              <a:t> (</a:t>
            </a:r>
            <a:r>
              <a:rPr lang="en-US" sz="1200" i="1" dirty="0" err="1" smtClean="0"/>
              <a:t>beause</a:t>
            </a:r>
            <a:r>
              <a:rPr lang="en-US" sz="1200" i="1" dirty="0" smtClean="0"/>
              <a:t>, </a:t>
            </a:r>
            <a:r>
              <a:rPr lang="en-US" sz="1200" i="1" dirty="0" err="1" smtClean="0"/>
              <a:t>branchs</a:t>
            </a:r>
            <a:r>
              <a:rPr lang="en-US" sz="1200" i="1" dirty="0" smtClean="0"/>
              <a:t>, every one)</a:t>
            </a:r>
            <a:r>
              <a:rPr lang="en-US" sz="1200" dirty="0" smtClean="0"/>
              <a:t> that may hinder comprehension.</a:t>
            </a:r>
          </a:p>
          <a:p>
            <a:endParaRPr lang="en-US" sz="1200" kern="1200" dirty="0" smtClean="0">
              <a:solidFill>
                <a:schemeClr val="tx1"/>
              </a:solidFill>
              <a:effectLst/>
              <a:latin typeface="Verdana" pitchFamily="-1" charset="0"/>
              <a:ea typeface="Arial" pitchFamily="-1" charset="0"/>
              <a:cs typeface="Arial" pitchFamily="-1" charset="0"/>
            </a:endParaRPr>
          </a:p>
          <a:p>
            <a:r>
              <a:rPr lang="en-US" dirty="0" smtClean="0">
                <a:latin typeface="Verdana" pitchFamily="34" charset="0"/>
                <a:cs typeface="Arial" charset="0"/>
              </a:rPr>
              <a:t>Note the differences between this score point 1 response and the score point 2 responses in the guide set. Ask the participants if the difference is clear to them.</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70340" name="Slide Number Placeholder 3"/>
          <p:cNvSpPr>
            <a:spLocks noGrp="1"/>
          </p:cNvSpPr>
          <p:nvPr>
            <p:ph type="sldNum" sz="quarter" idx="5"/>
          </p:nvPr>
        </p:nvSpPr>
        <p:spPr>
          <a:noFill/>
        </p:spPr>
        <p:txBody>
          <a:bodyPr/>
          <a:lstStyle/>
          <a:p>
            <a:pPr defTabSz="892175"/>
            <a:fld id="{568398E5-E7C8-4EB1-A9ED-D208C308F925}" type="slidenum">
              <a:rPr lang="en-GB" smtClean="0"/>
              <a:pPr defTabSz="892175"/>
              <a:t>90</a:t>
            </a:fld>
            <a:endParaRPr lang="en-GB"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233363" y="631825"/>
            <a:ext cx="3862387" cy="2897188"/>
          </a:xfrm>
          <a:ln/>
        </p:spPr>
      </p:sp>
      <p:sp>
        <p:nvSpPr>
          <p:cNvPr id="263171"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8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p:txBody>
      </p:sp>
      <p:sp>
        <p:nvSpPr>
          <p:cNvPr id="271364" name="Slide Number Placeholder 3"/>
          <p:cNvSpPr>
            <a:spLocks noGrp="1"/>
          </p:cNvSpPr>
          <p:nvPr>
            <p:ph type="sldNum" sz="quarter" idx="5"/>
          </p:nvPr>
        </p:nvSpPr>
        <p:spPr>
          <a:noFill/>
        </p:spPr>
        <p:txBody>
          <a:bodyPr/>
          <a:lstStyle/>
          <a:p>
            <a:pPr defTabSz="892175"/>
            <a:fld id="{8D8AC1C5-3C66-4C37-BA98-62D07F99F57B}" type="slidenum">
              <a:rPr lang="en-GB" smtClean="0"/>
              <a:pPr defTabSz="892175"/>
              <a:t>91</a:t>
            </a:fld>
            <a:endParaRPr lang="en-GB"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xfrm>
            <a:off x="233363" y="631825"/>
            <a:ext cx="3862387" cy="2897188"/>
          </a:xfrm>
          <a:ln/>
        </p:spPr>
      </p:sp>
      <p:sp>
        <p:nvSpPr>
          <p:cNvPr id="272387"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 is 1.</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introduces a topic in a manner that follows generally from the task but demonstrates little understanding of the text</a:t>
            </a:r>
            <a:r>
              <a:rPr lang="en-US" sz="1200" i="1" dirty="0" smtClean="0"/>
              <a:t> (The tree decides to grow this way because he </a:t>
            </a:r>
            <a:r>
              <a:rPr lang="en-US" sz="1200" i="1" dirty="0" err="1" smtClean="0"/>
              <a:t>doesnt</a:t>
            </a:r>
            <a:r>
              <a:rPr lang="en-US" sz="1200" i="1" dirty="0" smtClean="0"/>
              <a:t> </a:t>
            </a:r>
            <a:r>
              <a:rPr lang="en-US" sz="1200" i="1" dirty="0" err="1" smtClean="0"/>
              <a:t>wanto</a:t>
            </a:r>
            <a:r>
              <a:rPr lang="en-US" sz="1200" i="1" dirty="0" smtClean="0"/>
              <a:t> hide anything from anyone)</a:t>
            </a:r>
            <a:r>
              <a:rPr lang="en-US" sz="1200" dirty="0" smtClean="0"/>
              <a:t>. [Lines 1-3]</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an attempt to use evidence </a:t>
            </a:r>
            <a:r>
              <a:rPr lang="en-US" sz="1200" i="1" dirty="0" smtClean="0"/>
              <a:t>(The poplar grow that way because they tried to see how far they could spread them)</a:t>
            </a:r>
            <a:r>
              <a:rPr lang="en-US" sz="1200" dirty="0" smtClean="0"/>
              <a:t> but only develops ideas with minimal evidence that is generally irrelevant. [Lines 3-6]</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Little attempt at organization is exhibited.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and emerging command of conventions with some errors</a:t>
            </a:r>
            <a:r>
              <a:rPr lang="en-US" sz="1200" i="1" dirty="0" smtClean="0"/>
              <a:t> (</a:t>
            </a:r>
            <a:r>
              <a:rPr lang="en-US" sz="1200" i="1" dirty="0" err="1" smtClean="0"/>
              <a:t>doesnt</a:t>
            </a:r>
            <a:r>
              <a:rPr lang="en-US" sz="1200" i="1" dirty="0" smtClean="0"/>
              <a:t>, </a:t>
            </a:r>
            <a:r>
              <a:rPr lang="en-US" sz="1200" i="1" dirty="0" err="1" smtClean="0"/>
              <a:t>wanto</a:t>
            </a:r>
            <a:r>
              <a:rPr lang="en-US" sz="1200" i="1" dirty="0" smtClean="0"/>
              <a:t>, grow </a:t>
            </a:r>
            <a:r>
              <a:rPr lang="en-US" sz="1200" dirty="0" smtClean="0"/>
              <a:t>for grows</a:t>
            </a:r>
            <a:r>
              <a:rPr lang="en-US" sz="1200" i="1" dirty="0" smtClean="0"/>
              <a:t>)</a:t>
            </a:r>
            <a:r>
              <a:rPr lang="en-US" sz="1200" dirty="0" smtClean="0"/>
              <a:t> that may hinder comprehension.</a:t>
            </a:r>
          </a:p>
          <a:p>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72388" name="Slide Number Placeholder 3"/>
          <p:cNvSpPr>
            <a:spLocks noGrp="1"/>
          </p:cNvSpPr>
          <p:nvPr>
            <p:ph type="sldNum" sz="quarter" idx="5"/>
          </p:nvPr>
        </p:nvSpPr>
        <p:spPr>
          <a:noFill/>
        </p:spPr>
        <p:txBody>
          <a:bodyPr/>
          <a:lstStyle/>
          <a:p>
            <a:pPr defTabSz="892175"/>
            <a:fld id="{C2546AFF-4F16-4868-B120-12B96D0355DA}" type="slidenum">
              <a:rPr lang="en-GB" smtClean="0"/>
              <a:pPr defTabSz="892175"/>
              <a:t>92</a:t>
            </a:fld>
            <a:endParaRPr lang="en-GB"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xfrm>
            <a:off x="233363" y="631825"/>
            <a:ext cx="3862387" cy="2897188"/>
          </a:xfrm>
          <a:ln/>
        </p:spPr>
      </p:sp>
      <p:sp>
        <p:nvSpPr>
          <p:cNvPr id="265219"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9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p:txBody>
      </p:sp>
      <p:sp>
        <p:nvSpPr>
          <p:cNvPr id="273412" name="Slide Number Placeholder 3"/>
          <p:cNvSpPr>
            <a:spLocks noGrp="1"/>
          </p:cNvSpPr>
          <p:nvPr>
            <p:ph type="sldNum" sz="quarter" idx="5"/>
          </p:nvPr>
        </p:nvSpPr>
        <p:spPr>
          <a:noFill/>
        </p:spPr>
        <p:txBody>
          <a:bodyPr/>
          <a:lstStyle/>
          <a:p>
            <a:pPr defTabSz="892175"/>
            <a:fld id="{7363EF9C-9DC5-4F5C-8383-75A9CEF6AEDD}" type="slidenum">
              <a:rPr lang="en-GB" smtClean="0"/>
              <a:pPr defTabSz="892175"/>
              <a:t>93</a:t>
            </a:fld>
            <a:endParaRPr lang="en-GB"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xfrm>
            <a:off x="233363" y="631825"/>
            <a:ext cx="3862387" cy="2897188"/>
          </a:xfrm>
          <a:ln/>
        </p:spPr>
      </p:sp>
      <p:sp>
        <p:nvSpPr>
          <p:cNvPr id="274435"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a:t>
            </a:r>
            <a:r>
              <a:rPr lang="en-US" sz="1200" kern="1200" baseline="0" dirty="0" smtClean="0">
                <a:solidFill>
                  <a:schemeClr val="tx1"/>
                </a:solidFill>
                <a:effectLst/>
                <a:latin typeface="Verdana" pitchFamily="-1" charset="0"/>
                <a:ea typeface="Arial" pitchFamily="-1" charset="0"/>
                <a:cs typeface="Arial" pitchFamily="-1" charset="0"/>
              </a:rPr>
              <a:t> point for this response is 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 lack of comprehension of the text and task </a:t>
            </a:r>
            <a:r>
              <a:rPr lang="en-US" sz="1200" i="1" dirty="0" smtClean="0"/>
              <a:t>(The poplar tree’s branches grow in the forest because </a:t>
            </a:r>
            <a:r>
              <a:rPr lang="en-US" sz="1200" i="1" dirty="0" err="1" smtClean="0"/>
              <a:t>thear</a:t>
            </a:r>
            <a:r>
              <a:rPr lang="en-US" sz="1200" i="1" dirty="0" smtClean="0"/>
              <a:t> is gold </a:t>
            </a:r>
            <a:r>
              <a:rPr lang="en-US" sz="1200" i="1" dirty="0" err="1" smtClean="0"/>
              <a:t>thear</a:t>
            </a:r>
            <a:r>
              <a:rPr lang="en-US" sz="1200" i="1" dirty="0" smtClean="0"/>
              <a:t> that’s why they call then the poplar tree’s branches)</a:t>
            </a:r>
            <a:r>
              <a:rPr lang="en-US" sz="1200" dirty="0" smtClean="0"/>
              <a:t>. [Entire response]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provides no evidence.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No organization is exhibited.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lack of command of conventions, with frequent errors </a:t>
            </a:r>
            <a:r>
              <a:rPr lang="en-US" sz="1200" i="1" dirty="0" smtClean="0"/>
              <a:t>(</a:t>
            </a:r>
            <a:r>
              <a:rPr lang="en-US" sz="1200" i="1" dirty="0" err="1" smtClean="0"/>
              <a:t>thear</a:t>
            </a:r>
            <a:r>
              <a:rPr lang="en-US" sz="1200" i="1" dirty="0" smtClean="0"/>
              <a:t>, </a:t>
            </a:r>
            <a:r>
              <a:rPr lang="en-US" sz="1200" i="1" dirty="0" err="1" smtClean="0"/>
              <a:t>thear</a:t>
            </a:r>
            <a:r>
              <a:rPr lang="en-US" sz="1200" i="1" dirty="0" smtClean="0"/>
              <a:t>, then)</a:t>
            </a:r>
            <a:r>
              <a:rPr lang="en-US" sz="1200" dirty="0" smtClean="0"/>
              <a:t> that hinder comprehension.</a:t>
            </a:r>
          </a:p>
          <a:p>
            <a:pPr marL="171450" indent="-171450">
              <a:buFont typeface="Arial" pitchFamily="34" charset="0"/>
              <a:buChar char="•"/>
            </a:pPr>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a:p>
            <a:r>
              <a:rPr lang="en-US" dirty="0" smtClean="0">
                <a:latin typeface="Verdana" pitchFamily="34" charset="0"/>
                <a:cs typeface="Arial" charset="0"/>
              </a:rPr>
              <a:t>Note the differences between this score point 0 response and the score point 1 responses in the guide set. Ask the participants if the difference is clear to them.</a:t>
            </a:r>
          </a:p>
          <a:p>
            <a:endParaRPr lang="en-US" dirty="0" smtClean="0">
              <a:latin typeface="Verdana" pitchFamily="34" charset="0"/>
              <a:cs typeface="Arial" charset="0"/>
            </a:endParaRPr>
          </a:p>
        </p:txBody>
      </p:sp>
      <p:sp>
        <p:nvSpPr>
          <p:cNvPr id="274436" name="Slide Number Placeholder 3"/>
          <p:cNvSpPr>
            <a:spLocks noGrp="1"/>
          </p:cNvSpPr>
          <p:nvPr>
            <p:ph type="sldNum" sz="quarter" idx="5"/>
          </p:nvPr>
        </p:nvSpPr>
        <p:spPr>
          <a:noFill/>
        </p:spPr>
        <p:txBody>
          <a:bodyPr/>
          <a:lstStyle/>
          <a:p>
            <a:pPr defTabSz="892175"/>
            <a:fld id="{A54A578B-C803-47A1-8979-5306A905FD09}" type="slidenum">
              <a:rPr lang="en-GB" smtClean="0"/>
              <a:pPr defTabSz="892175"/>
              <a:t>94</a:t>
            </a:fld>
            <a:endParaRPr lang="en-GB"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xfrm>
            <a:off x="233363" y="631825"/>
            <a:ext cx="3862387" cy="2897188"/>
          </a:xfrm>
          <a:ln/>
        </p:spPr>
      </p:sp>
      <p:sp>
        <p:nvSpPr>
          <p:cNvPr id="267267" name="Notes Placeholder 2"/>
          <p:cNvSpPr>
            <a:spLocks noGrp="1"/>
          </p:cNvSpPr>
          <p:nvPr>
            <p:ph type="body" idx="1"/>
          </p:nvPr>
        </p:nvSpPr>
        <p:spPr>
          <a:ln/>
          <a:extLst/>
        </p:spPr>
        <p:txBody>
          <a:bodyPr/>
          <a:lstStyle/>
          <a:p>
            <a:r>
              <a:rPr lang="en-US" sz="1200" kern="1200" dirty="0" smtClean="0">
                <a:solidFill>
                  <a:schemeClr val="tx1"/>
                </a:solidFill>
                <a:effectLst/>
                <a:latin typeface="Verdana" pitchFamily="-1" charset="0"/>
                <a:ea typeface="Arial" pitchFamily="-1" charset="0"/>
                <a:cs typeface="Arial" pitchFamily="-1" charset="0"/>
              </a:rPr>
              <a:t>Refer participants to the Guide Paper 10 in their Grade 3 Extended-response (4-point) Sample Guide Set packet.</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Read the response out loud to the participants.</a:t>
            </a:r>
          </a:p>
        </p:txBody>
      </p:sp>
      <p:sp>
        <p:nvSpPr>
          <p:cNvPr id="275460" name="Slide Number Placeholder 3"/>
          <p:cNvSpPr>
            <a:spLocks noGrp="1"/>
          </p:cNvSpPr>
          <p:nvPr>
            <p:ph type="sldNum" sz="quarter" idx="5"/>
          </p:nvPr>
        </p:nvSpPr>
        <p:spPr>
          <a:noFill/>
        </p:spPr>
        <p:txBody>
          <a:bodyPr/>
          <a:lstStyle/>
          <a:p>
            <a:pPr defTabSz="892175"/>
            <a:fld id="{9EBB99BE-47C3-4658-B569-F90D0BDE78B4}" type="slidenum">
              <a:rPr lang="en-GB" smtClean="0"/>
              <a:pPr defTabSz="892175"/>
              <a:t>95</a:t>
            </a:fld>
            <a:endParaRPr lang="en-GB"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233363" y="631825"/>
            <a:ext cx="3862387" cy="2897188"/>
          </a:xfrm>
          <a:ln/>
        </p:spPr>
      </p:sp>
      <p:sp>
        <p:nvSpPr>
          <p:cNvPr id="276483" name="Notes Placeholder 2"/>
          <p:cNvSpPr>
            <a:spLocks noGrp="1"/>
          </p:cNvSpPr>
          <p:nvPr>
            <p:ph type="body" idx="1"/>
          </p:nvPr>
        </p:nvSpPr>
        <p:spPr>
          <a:noFill/>
          <a:ln/>
        </p:spPr>
        <p:txBody>
          <a:bodyPr/>
          <a:lstStyle/>
          <a:p>
            <a:r>
              <a:rPr lang="en-US" sz="1200" kern="1200" dirty="0" smtClean="0">
                <a:solidFill>
                  <a:schemeClr val="tx1"/>
                </a:solidFill>
                <a:effectLst/>
                <a:latin typeface="Verdana" pitchFamily="-1" charset="0"/>
                <a:ea typeface="Arial" pitchFamily="-1" charset="0"/>
                <a:cs typeface="Arial" pitchFamily="-1" charset="0"/>
              </a:rPr>
              <a:t>Using the bulleted annotations marks that follow, review the score for the guide response and explain why the guide paper is the approved score, covering the information given in the annotation. Refer to the passage location while reviewing the annotation. The locations are noted below.</a:t>
            </a:r>
          </a:p>
          <a:p>
            <a:endParaRPr lang="en-US" sz="1200" kern="1200" dirty="0" smtClean="0">
              <a:solidFill>
                <a:schemeClr val="tx1"/>
              </a:solidFill>
              <a:effectLst/>
              <a:latin typeface="Verdana" pitchFamily="-1" charset="0"/>
              <a:ea typeface="Arial" pitchFamily="-1" charset="0"/>
              <a:cs typeface="Arial" pitchFamily="-1" charset="0"/>
            </a:endParaRPr>
          </a:p>
          <a:p>
            <a:r>
              <a:rPr lang="en-US" sz="1200" kern="1200" dirty="0" smtClean="0">
                <a:solidFill>
                  <a:schemeClr val="tx1"/>
                </a:solidFill>
                <a:effectLst/>
                <a:latin typeface="Verdana" pitchFamily="-1" charset="0"/>
                <a:ea typeface="Arial" pitchFamily="-1" charset="0"/>
                <a:cs typeface="Arial" pitchFamily="-1" charset="0"/>
              </a:rPr>
              <a:t>Be sure to use rubric language when explaining the score.</a:t>
            </a:r>
          </a:p>
          <a:p>
            <a:pPr marL="171450" indent="-171450">
              <a:buFont typeface="Arial" pitchFamily="34" charset="0"/>
              <a:buChar char="•"/>
            </a:pPr>
            <a:r>
              <a:rPr lang="en-US" sz="1200" kern="1200" dirty="0" smtClean="0">
                <a:solidFill>
                  <a:schemeClr val="tx1"/>
                </a:solidFill>
                <a:effectLst/>
                <a:latin typeface="Verdana" pitchFamily="-1" charset="0"/>
                <a:ea typeface="Arial" pitchFamily="-1" charset="0"/>
                <a:cs typeface="Arial" pitchFamily="-1" charset="0"/>
              </a:rPr>
              <a:t>The score point for this response</a:t>
            </a:r>
            <a:r>
              <a:rPr lang="en-US" sz="1200" kern="1200" baseline="0" dirty="0" smtClean="0">
                <a:solidFill>
                  <a:schemeClr val="tx1"/>
                </a:solidFill>
                <a:effectLst/>
                <a:latin typeface="Verdana" pitchFamily="-1" charset="0"/>
                <a:ea typeface="Arial" pitchFamily="-1" charset="0"/>
                <a:cs typeface="Arial" pitchFamily="-1" charset="0"/>
              </a:rPr>
              <a:t> is 0.</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This response demonstrates a lack of comprehension of the text and task </a:t>
            </a:r>
            <a:r>
              <a:rPr lang="en-US" sz="1200" i="1" dirty="0" smtClean="0"/>
              <a:t>(The </a:t>
            </a:r>
            <a:r>
              <a:rPr lang="en-US" sz="1200" i="1" dirty="0" err="1" smtClean="0"/>
              <a:t>Popler</a:t>
            </a:r>
            <a:r>
              <a:rPr lang="en-US" sz="1200" i="1" dirty="0" smtClean="0"/>
              <a:t> branches grow the way They </a:t>
            </a:r>
            <a:r>
              <a:rPr lang="en-US" sz="1200" i="1" dirty="0" err="1" smtClean="0"/>
              <a:t>dois</a:t>
            </a:r>
            <a:r>
              <a:rPr lang="en-US" sz="1200" i="1" dirty="0" smtClean="0"/>
              <a:t> </a:t>
            </a:r>
            <a:r>
              <a:rPr lang="en-US" sz="1200" i="1" dirty="0" err="1" smtClean="0"/>
              <a:t>becase</a:t>
            </a:r>
            <a:r>
              <a:rPr lang="en-US" sz="1200" i="1" dirty="0" smtClean="0"/>
              <a:t> it’s there way They can do it however They want if They want)</a:t>
            </a:r>
            <a:r>
              <a:rPr lang="en-US" sz="1200" dirty="0" smtClean="0"/>
              <a:t>. [Entire response]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provides no evidence.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No organization is exhibited.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The response demonstrates a lack of command of conventions, with frequent errors </a:t>
            </a:r>
            <a:r>
              <a:rPr lang="en-US" sz="1200" i="1" dirty="0" smtClean="0"/>
              <a:t>(</a:t>
            </a:r>
            <a:r>
              <a:rPr lang="en-US" sz="1200" i="1" dirty="0" err="1" smtClean="0"/>
              <a:t>Popler</a:t>
            </a:r>
            <a:r>
              <a:rPr lang="en-US" sz="1200" i="1" dirty="0" smtClean="0"/>
              <a:t>, They, </a:t>
            </a:r>
            <a:r>
              <a:rPr lang="en-US" sz="1200" i="1" dirty="0" err="1" smtClean="0"/>
              <a:t>dois</a:t>
            </a:r>
            <a:r>
              <a:rPr lang="en-US" sz="1200" i="1" dirty="0" smtClean="0"/>
              <a:t>, </a:t>
            </a:r>
            <a:r>
              <a:rPr lang="en-US" sz="1200" i="1" dirty="0" err="1" smtClean="0"/>
              <a:t>becase</a:t>
            </a:r>
            <a:r>
              <a:rPr lang="en-US" sz="1200" i="1" dirty="0" smtClean="0"/>
              <a:t>, there </a:t>
            </a:r>
            <a:r>
              <a:rPr lang="en-US" sz="1200" dirty="0" smtClean="0"/>
              <a:t>for their</a:t>
            </a:r>
            <a:r>
              <a:rPr lang="en-US" sz="1200" i="1" dirty="0" smtClean="0"/>
              <a:t>, They)</a:t>
            </a:r>
            <a:r>
              <a:rPr lang="en-US" sz="1200" dirty="0" smtClean="0"/>
              <a:t> that hinder comprehension.</a:t>
            </a:r>
          </a:p>
          <a:p>
            <a:endParaRPr lang="en-US" sz="1200" kern="1200" dirty="0" smtClean="0">
              <a:solidFill>
                <a:schemeClr val="tx1"/>
              </a:solidFill>
              <a:effectLst/>
              <a:latin typeface="Verdana" pitchFamily="-1" charset="0"/>
              <a:ea typeface="Arial" pitchFamily="-1" charset="0"/>
              <a:cs typeface="Arial" pitchFamily="-1" charset="0"/>
            </a:endParaRPr>
          </a:p>
          <a:p>
            <a:endParaRPr lang="en-US" dirty="0" smtClean="0">
              <a:latin typeface="Verdana" pitchFamily="34" charset="0"/>
              <a:cs typeface="Arial" charset="0"/>
            </a:endParaRPr>
          </a:p>
        </p:txBody>
      </p:sp>
      <p:sp>
        <p:nvSpPr>
          <p:cNvPr id="276484" name="Slide Number Placeholder 3"/>
          <p:cNvSpPr>
            <a:spLocks noGrp="1"/>
          </p:cNvSpPr>
          <p:nvPr>
            <p:ph type="sldNum" sz="quarter" idx="5"/>
          </p:nvPr>
        </p:nvSpPr>
        <p:spPr>
          <a:noFill/>
        </p:spPr>
        <p:txBody>
          <a:bodyPr/>
          <a:lstStyle/>
          <a:p>
            <a:pPr defTabSz="892175"/>
            <a:fld id="{D88B48F9-9313-440D-9CFC-04CA2AAAFCC1}" type="slidenum">
              <a:rPr lang="en-GB" smtClean="0"/>
              <a:pPr defTabSz="892175"/>
              <a:t>96</a:t>
            </a:fld>
            <a:endParaRPr lang="en-GB"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xfrm>
            <a:off x="233363" y="631825"/>
            <a:ext cx="3862387" cy="2897188"/>
          </a:xfrm>
          <a:ln/>
        </p:spPr>
      </p:sp>
      <p:sp>
        <p:nvSpPr>
          <p:cNvPr id="277507" name="Notes Placeholder 2"/>
          <p:cNvSpPr>
            <a:spLocks noGrp="1"/>
          </p:cNvSpPr>
          <p:nvPr>
            <p:ph type="body" idx="1"/>
          </p:nvPr>
        </p:nvSpPr>
        <p:spPr>
          <a:noFill/>
          <a:ln/>
        </p:spPr>
        <p:txBody>
          <a:bodyPr/>
          <a:lstStyle/>
          <a:p>
            <a:r>
              <a:rPr lang="en-US" smtClean="0">
                <a:latin typeface="Verdana" pitchFamily="34" charset="0"/>
                <a:cs typeface="Arial" charset="0"/>
              </a:rPr>
              <a:t>Ask the participants if they have any questions about the guide set.</a:t>
            </a:r>
          </a:p>
          <a:p>
            <a:endParaRPr lang="en-US" smtClean="0">
              <a:latin typeface="Verdana" pitchFamily="34" charset="0"/>
              <a:cs typeface="Arial" charset="0"/>
            </a:endParaRPr>
          </a:p>
          <a:p>
            <a:r>
              <a:rPr lang="en-US" smtClean="0">
                <a:latin typeface="Verdana" pitchFamily="34" charset="0"/>
                <a:cs typeface="Arial" charset="0"/>
              </a:rPr>
              <a:t>Ask the participants if the distinctions between the score points is clearly illustrated in the guide set.</a:t>
            </a:r>
          </a:p>
          <a:p>
            <a:endParaRPr lang="en-US" smtClean="0">
              <a:latin typeface="Verdana" pitchFamily="34" charset="0"/>
              <a:cs typeface="Arial" charset="0"/>
            </a:endParaRPr>
          </a:p>
        </p:txBody>
      </p:sp>
      <p:sp>
        <p:nvSpPr>
          <p:cNvPr id="277508" name="Slide Number Placeholder 3"/>
          <p:cNvSpPr>
            <a:spLocks noGrp="1"/>
          </p:cNvSpPr>
          <p:nvPr>
            <p:ph type="sldNum" sz="quarter" idx="5"/>
          </p:nvPr>
        </p:nvSpPr>
        <p:spPr>
          <a:noFill/>
        </p:spPr>
        <p:txBody>
          <a:bodyPr/>
          <a:lstStyle/>
          <a:p>
            <a:pPr defTabSz="892175"/>
            <a:fld id="{656B0D29-7CFB-4D1C-B9C3-9E8548837128}" type="slidenum">
              <a:rPr lang="en-GB" smtClean="0"/>
              <a:pPr defTabSz="892175"/>
              <a:t>97</a:t>
            </a:fld>
            <a:endParaRPr lang="en-GB"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xfrm>
            <a:off x="233363" y="631825"/>
            <a:ext cx="3862387" cy="2897188"/>
          </a:xfrm>
          <a:ln/>
        </p:spPr>
      </p:sp>
      <p:sp>
        <p:nvSpPr>
          <p:cNvPr id="278531" name="Notes Placeholder 2"/>
          <p:cNvSpPr>
            <a:spLocks noGrp="1"/>
          </p:cNvSpPr>
          <p:nvPr>
            <p:ph type="body" idx="1"/>
          </p:nvPr>
        </p:nvSpPr>
        <p:spPr>
          <a:noFill/>
          <a:ln/>
        </p:spPr>
        <p:txBody>
          <a:bodyPr/>
          <a:lstStyle/>
          <a:p>
            <a:r>
              <a:rPr lang="en-US" dirty="0" smtClean="0">
                <a:latin typeface="Verdana" pitchFamily="34" charset="0"/>
                <a:cs typeface="Arial" charset="0"/>
              </a:rPr>
              <a:t>This section focuses on the grades 4-5, 4-point questions.</a:t>
            </a:r>
          </a:p>
          <a:p>
            <a:endParaRPr lang="en-US" dirty="0" smtClean="0">
              <a:latin typeface="Verdana" pitchFamily="34" charset="0"/>
              <a:cs typeface="Arial" charset="0"/>
            </a:endParaRPr>
          </a:p>
          <a:p>
            <a:r>
              <a:rPr lang="en-US" dirty="0" smtClean="0">
                <a:latin typeface="Verdana" pitchFamily="34" charset="0"/>
                <a:cs typeface="Arial" charset="0"/>
              </a:rPr>
              <a:t>Instruct the participants to find their grade 4, 4-point materials, including the rubric, passage, and guide papers.</a:t>
            </a:r>
          </a:p>
          <a:p>
            <a:endParaRPr lang="en-US" dirty="0" smtClean="0">
              <a:latin typeface="Verdana" pitchFamily="34" charset="0"/>
              <a:cs typeface="Arial" charset="0"/>
            </a:endParaRPr>
          </a:p>
          <a:p>
            <a:r>
              <a:rPr lang="en-US" b="1" dirty="0" smtClean="0">
                <a:latin typeface="Verdana" pitchFamily="34" charset="0"/>
                <a:cs typeface="Arial" charset="0"/>
              </a:rPr>
              <a:t>While participants find their materials, explain the rational behind the 4-point questions</a:t>
            </a:r>
            <a:r>
              <a:rPr lang="en-US" dirty="0" smtClean="0">
                <a:latin typeface="Verdana" pitchFamily="34" charset="0"/>
                <a:cs typeface="Arial" charset="0"/>
              </a:rPr>
              <a:t> – While writing from a text requires reading comprehension skills, the 4-point questions are more focused on writing – crafting an extended essay – than the 2-point questions. While each question is aligned with a specific Common Core Standard, the rubric lists all the standards that are being assessed by the 4-point questions. </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that there are multiple ways to respond to each question – and no one “correct” way to respond to the question. </a:t>
            </a:r>
          </a:p>
          <a:p>
            <a:endParaRPr lang="en-US" dirty="0" smtClean="0">
              <a:latin typeface="Verdana" pitchFamily="34" charset="0"/>
              <a:cs typeface="Arial" charset="0"/>
            </a:endParaRPr>
          </a:p>
          <a:p>
            <a:r>
              <a:rPr lang="en-US" dirty="0" smtClean="0">
                <a:latin typeface="Verdana" pitchFamily="34" charset="0"/>
                <a:cs typeface="Arial" charset="0"/>
              </a:rPr>
              <a:t>Remind the participants to take notes on their rubric and the training responses for use when delivering the training in their districts.</a:t>
            </a:r>
          </a:p>
          <a:p>
            <a:endParaRPr lang="en-US" dirty="0" smtClean="0">
              <a:latin typeface="Verdana" pitchFamily="34" charset="0"/>
              <a:cs typeface="Arial" charset="0"/>
            </a:endParaRPr>
          </a:p>
          <a:p>
            <a:endParaRPr lang="en-US" dirty="0" smtClean="0">
              <a:latin typeface="Verdana" pitchFamily="34" charset="0"/>
              <a:cs typeface="Arial" charset="0"/>
            </a:endParaRPr>
          </a:p>
        </p:txBody>
      </p:sp>
      <p:sp>
        <p:nvSpPr>
          <p:cNvPr id="278532" name="Slide Number Placeholder 3"/>
          <p:cNvSpPr>
            <a:spLocks noGrp="1"/>
          </p:cNvSpPr>
          <p:nvPr>
            <p:ph type="sldNum" sz="quarter" idx="5"/>
          </p:nvPr>
        </p:nvSpPr>
        <p:spPr>
          <a:noFill/>
        </p:spPr>
        <p:txBody>
          <a:bodyPr/>
          <a:lstStyle/>
          <a:p>
            <a:pPr defTabSz="892175"/>
            <a:fld id="{CFE3858F-DE49-4DA9-9D0C-6979C801B51D}" type="slidenum">
              <a:rPr lang="en-GB" smtClean="0"/>
              <a:pPr defTabSz="892175"/>
              <a:t>98</a:t>
            </a:fld>
            <a:endParaRPr lang="en-GB" smtClean="0"/>
          </a:p>
        </p:txBody>
      </p:sp>
      <p:pic>
        <p:nvPicPr>
          <p:cNvPr id="5"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59250" y="819150"/>
            <a:ext cx="914286" cy="9142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181600" y="1002843"/>
            <a:ext cx="1397000" cy="430887"/>
          </a:xfrm>
          <a:prstGeom prst="rect">
            <a:avLst/>
          </a:prstGeom>
          <a:noFill/>
        </p:spPr>
        <p:txBody>
          <a:bodyPr wrap="square" rtlCol="0">
            <a:spAutoFit/>
          </a:bodyPr>
          <a:lstStyle/>
          <a:p>
            <a:r>
              <a:rPr lang="en-US" sz="1100" dirty="0" smtClean="0"/>
              <a:t>Time estimate: </a:t>
            </a:r>
          </a:p>
          <a:p>
            <a:r>
              <a:rPr lang="en-US" sz="1100" dirty="0" smtClean="0"/>
              <a:t>30 minutes</a:t>
            </a:r>
            <a:endParaRPr lang="en-US" sz="1100"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631825"/>
            <a:ext cx="3862387" cy="2897188"/>
          </a:xfrm>
        </p:spPr>
      </p:sp>
      <p:sp>
        <p:nvSpPr>
          <p:cNvPr id="3" name="Notes Placeholder 2"/>
          <p:cNvSpPr>
            <a:spLocks noGrp="1"/>
          </p:cNvSpPr>
          <p:nvPr>
            <p:ph type="body" idx="1"/>
          </p:nvPr>
        </p:nvSpPr>
        <p:spPr/>
        <p:txBody>
          <a:bodyPr/>
          <a:lstStyle/>
          <a:p>
            <a:r>
              <a:rPr lang="en-US" dirty="0" smtClean="0"/>
              <a:t>Refer participants to the</a:t>
            </a:r>
            <a:r>
              <a:rPr lang="en-US" baseline="0" dirty="0" smtClean="0"/>
              <a:t> </a:t>
            </a:r>
            <a:r>
              <a:rPr lang="en-US" dirty="0" smtClean="0"/>
              <a:t>rubric in the Grade 4</a:t>
            </a:r>
            <a:r>
              <a:rPr lang="en-US" baseline="0" dirty="0" smtClean="0"/>
              <a:t> Extended-response (4-Point) Sample Question Guide Set packet.</a:t>
            </a:r>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99</a:t>
            </a:fld>
            <a:endParaRPr lang="en-GB" dirty="0"/>
          </a:p>
        </p:txBody>
      </p:sp>
    </p:spTree>
    <p:extLst>
      <p:ext uri="{BB962C8B-B14F-4D97-AF65-F5344CB8AC3E}">
        <p14:creationId xmlns="" xmlns:p14="http://schemas.microsoft.com/office/powerpoint/2010/main" val="1683251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Pearson_Strap_Bound_White"/>
          <p:cNvPicPr>
            <a:picLocks noChangeAspect="1" noChangeArrowheads="1"/>
          </p:cNvPicPr>
          <p:nvPr userDrawn="1">
            <p:custDataLst>
              <p:tags r:id="rId1"/>
            </p:custDataLst>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3" name="Rectangle 9"/>
          <p:cNvSpPr>
            <a:spLocks noChangeArrowheads="1"/>
          </p:cNvSpPr>
          <p:nvPr userDrawn="1"/>
        </p:nvSpPr>
        <p:spPr bwMode="auto">
          <a:xfrm>
            <a:off x="-12700" y="6502400"/>
            <a:ext cx="91821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4" name="Rectangle 6"/>
          <p:cNvSpPr>
            <a:spLocks noGrp="1" noChangeArrowheads="1"/>
          </p:cNvSpPr>
          <p:nvPr>
            <p:ph type="sldNum" sz="quarter" idx="10"/>
          </p:nvPr>
        </p:nvSpPr>
        <p:spPr/>
        <p:txBody>
          <a:bodyPr/>
          <a:lstStyle>
            <a:lvl1pPr>
              <a:defRPr>
                <a:solidFill>
                  <a:schemeClr val="bg1"/>
                </a:solidFill>
              </a:defRPr>
            </a:lvl1pPr>
          </a:lstStyle>
          <a:p>
            <a:pPr>
              <a:defRPr/>
            </a:pPr>
            <a:fld id="{E77597F1-A83A-42E8-9E68-FBC11BECC0F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5AC1CD9-F3E8-49B3-855D-43858F9D0A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CD18EF0-27B8-40D8-B6F9-CB213C39D7A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sz="2400" b="0" kern="1200">
                <a:solidFill>
                  <a:srgbClr val="628DBB"/>
                </a:solidFill>
                <a:latin typeface="Verdana" pitchFamily="-1" charset="0"/>
                <a:ea typeface="+mn-ea"/>
                <a:cs typeface="Arial" charset="0"/>
              </a:defRPr>
            </a:lvl1pPr>
          </a:lstStyle>
          <a:p>
            <a:pPr lvl="0"/>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546225"/>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9AB00A4-F25C-4931-A213-70EC529950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14375"/>
            <a:ext cx="9144000" cy="785813"/>
          </a:xfrm>
          <a:prstGeom prst="rect">
            <a:avLst/>
          </a:prstGeom>
          <a:solidFill>
            <a:schemeClr val="bg1"/>
          </a:solidFill>
          <a:ln w="9525" algn="ctr">
            <a:noFill/>
            <a:round/>
            <a:headEnd/>
            <a:tailEnd/>
          </a:ln>
        </p:spPr>
        <p:txBody>
          <a:bodyPr lIns="0" tIns="0" rIns="0" bIns="0"/>
          <a:lstStyle/>
          <a:p>
            <a:pPr>
              <a:spcBef>
                <a:spcPct val="50000"/>
              </a:spcBef>
              <a:defRPr/>
            </a:pPr>
            <a:endParaRPr lang="en-US" dirty="0"/>
          </a:p>
        </p:txBody>
      </p:sp>
      <p:sp>
        <p:nvSpPr>
          <p:cNvPr id="2" name="Title 1"/>
          <p:cNvSpPr>
            <a:spLocks noGrp="1"/>
          </p:cNvSpPr>
          <p:nvPr>
            <p:ph type="title"/>
          </p:nvPr>
        </p:nvSpPr>
        <p:spPr>
          <a:xfrm>
            <a:off x="365125" y="207670"/>
            <a:ext cx="8229600" cy="450056"/>
          </a:xfrm>
          <a:noFill/>
          <a:ln>
            <a:noFill/>
          </a:ln>
          <a:extLst/>
        </p:spPr>
        <p:txBody>
          <a:bodyPr/>
          <a:lstStyle>
            <a:lvl1pPr>
              <a:defRPr lang="en-US"/>
            </a:lvl1pPr>
          </a:lstStyle>
          <a:p>
            <a:pPr lvl="0"/>
            <a:r>
              <a:rPr lang="en-US"/>
              <a:t>Click to edit Master title style</a:t>
            </a:r>
          </a:p>
        </p:txBody>
      </p:sp>
      <p:sp>
        <p:nvSpPr>
          <p:cNvPr id="4" name="Rectangle 6"/>
          <p:cNvSpPr>
            <a:spLocks noGrp="1" noChangeArrowheads="1"/>
          </p:cNvSpPr>
          <p:nvPr>
            <p:ph type="sldNum" sz="quarter" idx="10"/>
          </p:nvPr>
        </p:nvSpPr>
        <p:spPr/>
        <p:txBody>
          <a:bodyPr/>
          <a:lstStyle>
            <a:lvl1pPr>
              <a:defRPr/>
            </a:lvl1pPr>
          </a:lstStyle>
          <a:p>
            <a:pPr>
              <a:defRPr/>
            </a:pPr>
            <a:fld id="{E43C3DAA-29BA-4BC7-8C8F-48CC94B8F9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a:lvl1pPr>
          </a:lstStyle>
          <a:p>
            <a:pPr lvl="0"/>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08AFCB3E-4277-47FD-AED2-84E1DD08AC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1FFA1CF-CEF9-4907-A01D-B338F393A8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Example">
    <p:spTree>
      <p:nvGrpSpPr>
        <p:cNvPr id="1" name=""/>
        <p:cNvGrpSpPr/>
        <p:nvPr/>
      </p:nvGrpSpPr>
      <p:grpSpPr>
        <a:xfrm>
          <a:off x="0" y="0"/>
          <a:ext cx="0" cy="0"/>
          <a:chOff x="0" y="0"/>
          <a:chExt cx="0" cy="0"/>
        </a:xfrm>
      </p:grpSpPr>
      <p:sp>
        <p:nvSpPr>
          <p:cNvPr id="2" name="Title 1"/>
          <p:cNvSpPr>
            <a:spLocks noGrp="1"/>
          </p:cNvSpPr>
          <p:nvPr>
            <p:ph type="title"/>
          </p:nvPr>
        </p:nvSpPr>
        <p:spPr>
          <a:xfrm>
            <a:off x="365125" y="186742"/>
            <a:ext cx="8229600" cy="900112"/>
          </a:xfrm>
          <a:noFill/>
          <a:ln>
            <a:noFill/>
          </a:ln>
          <a:extLst/>
        </p:spPr>
        <p:txBody>
          <a:bodyPr/>
          <a:lstStyle>
            <a:lvl1pPr>
              <a:defRPr lang="en-US" dirty="0"/>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23145963-2FD9-4964-BDEF-8F00C5566C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6502400"/>
            <a:ext cx="91567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1027" name="Rectangle 6"/>
          <p:cNvSpPr>
            <a:spLocks noChangeArrowheads="1"/>
          </p:cNvSpPr>
          <p:nvPr/>
        </p:nvSpPr>
        <p:spPr bwMode="auto">
          <a:xfrm>
            <a:off x="0" y="0"/>
            <a:ext cx="9144000" cy="1193800"/>
          </a:xfrm>
          <a:prstGeom prst="rect">
            <a:avLst/>
          </a:prstGeom>
          <a:solidFill>
            <a:srgbClr val="E3EDF4"/>
          </a:solidFill>
          <a:ln w="9525">
            <a:noFill/>
            <a:round/>
            <a:headEnd/>
            <a:tailEnd/>
          </a:ln>
        </p:spPr>
        <p:txBody>
          <a:bodyPr lIns="0" tIns="0" rIns="0" bIns="0"/>
          <a:lstStyle/>
          <a:p>
            <a:pPr>
              <a:spcBef>
                <a:spcPct val="50000"/>
              </a:spcBef>
              <a:defRPr/>
            </a:pPr>
            <a:endParaRPr lang="en-US" dirty="0"/>
          </a:p>
        </p:txBody>
      </p:sp>
      <p:sp>
        <p:nvSpPr>
          <p:cNvPr id="1028" name="Rectangle 2"/>
          <p:cNvSpPr>
            <a:spLocks noGrp="1" noChangeArrowheads="1"/>
          </p:cNvSpPr>
          <p:nvPr>
            <p:ph type="title"/>
          </p:nvPr>
        </p:nvSpPr>
        <p:spPr bwMode="auto">
          <a:xfrm>
            <a:off x="365125" y="234950"/>
            <a:ext cx="8229600" cy="90011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2070" name="Rectangle 6"/>
          <p:cNvSpPr>
            <a:spLocks noGrp="1" noChangeArrowheads="1"/>
          </p:cNvSpPr>
          <p:nvPr>
            <p:ph type="sldNum" sz="quarter" idx="4"/>
          </p:nvPr>
        </p:nvSpPr>
        <p:spPr bwMode="gray">
          <a:xfrm>
            <a:off x="8623300" y="6584950"/>
            <a:ext cx="520700"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b="1">
                <a:solidFill>
                  <a:schemeClr val="bg1"/>
                </a:solidFill>
                <a:latin typeface="Verdana" pitchFamily="-1" charset="0"/>
                <a:cs typeface="Arial" charset="0"/>
              </a:defRPr>
            </a:lvl1pPr>
          </a:lstStyle>
          <a:p>
            <a:pPr>
              <a:defRPr/>
            </a:pPr>
            <a:fld id="{D0E27990-AD8A-412B-8B1D-160DB8DB96C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150" r:id="rId1"/>
    <p:sldLayoutId id="2147484144" r:id="rId2"/>
    <p:sldLayoutId id="2147484145" r:id="rId3"/>
    <p:sldLayoutId id="2147484146" r:id="rId4"/>
    <p:sldLayoutId id="2147484151" r:id="rId5"/>
    <p:sldLayoutId id="2147484147" r:id="rId6"/>
    <p:sldLayoutId id="2147484148" r:id="rId7"/>
    <p:sldLayoutId id="2147484149" r:id="rId8"/>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628DBB"/>
          </a:solidFill>
          <a:latin typeface="Verdana" pitchFamily="-1" charset="0"/>
          <a:ea typeface="+mn-ea"/>
          <a:cs typeface="Arial" charset="0"/>
        </a:defRPr>
      </a:lvl1pPr>
      <a:lvl2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2pPr>
      <a:lvl3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3pPr>
      <a:lvl4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4pPr>
      <a:lvl5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5pPr>
      <a:lvl6pPr marL="4572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6pPr>
      <a:lvl7pPr marL="9144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7pPr>
      <a:lvl8pPr marL="13716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8pPr>
      <a:lvl9pPr marL="18288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9pPr>
    </p:titleStyle>
    <p:body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mn-lt"/>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mn-lt"/>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mn-lt"/>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mn-lt"/>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45.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hyperlink" Target="http://www.ccmr.cornell.edu/" TargetMode="External"/><Relationship Id="rId2" Type="http://schemas.openxmlformats.org/officeDocument/2006/relationships/notesSlide" Target="../notesSlides/notesSlide112.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0.xml"/><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1.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4.xml"/><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6.xml"/><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8.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0.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6.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61.png"/></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6.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0.xml"/><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2.xml"/><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3.xml"/><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5.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6.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8.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0.xml"/><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2.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4.xml"/><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6.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8.xml"/><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3.xml"/><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4.xml"/><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6.xml"/><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7.xml"/><Relationship Id="rId1" Type="http://schemas.openxmlformats.org/officeDocument/2006/relationships/slideLayout" Target="../slideLayouts/slideLayout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8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1.xml"/><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2.xml"/><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4.xml"/><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hyperlink" Target="mailto:emscassessinfo@mail.nysed.gov" TargetMode="External"/><Relationship Id="rId2" Type="http://schemas.openxmlformats.org/officeDocument/2006/relationships/notesSlide" Target="../notesSlides/notesSlide198.xml"/><Relationship Id="rId1" Type="http://schemas.openxmlformats.org/officeDocument/2006/relationships/slideLayout" Target="../slideLayouts/slideLayout2.xml"/><Relationship Id="rId6" Type="http://schemas.openxmlformats.org/officeDocument/2006/relationships/hyperlink" Target="http://engageny.org/resource/common-core-shifts/" TargetMode="External"/><Relationship Id="rId5" Type="http://schemas.openxmlformats.org/officeDocument/2006/relationships/hyperlink" Target="mailto:educatoreval@mail.nysed.gov" TargetMode="External"/><Relationship Id="rId4" Type="http://schemas.openxmlformats.org/officeDocument/2006/relationships/hyperlink" Target="http://www.p12.nysed.gov/apd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image3_title.png"/>
          <p:cNvPicPr>
            <a:picLocks noChangeAspect="1"/>
          </p:cNvPicPr>
          <p:nvPr>
            <p:custDataLst>
              <p:tags r:id="rId2"/>
            </p:custDataLst>
          </p:nvPr>
        </p:nvPicPr>
        <p:blipFill>
          <a:blip r:embed="rId9"/>
          <a:srcRect/>
          <a:stretch>
            <a:fillRect/>
          </a:stretch>
        </p:blipFill>
        <p:spPr bwMode="auto">
          <a:xfrm rot="1210289">
            <a:off x="2965450" y="2470150"/>
            <a:ext cx="3213100" cy="2260600"/>
          </a:xfrm>
          <a:prstGeom prst="rect">
            <a:avLst/>
          </a:prstGeom>
          <a:noFill/>
          <a:ln w="9525">
            <a:noFill/>
            <a:miter lim="800000"/>
            <a:headEnd/>
            <a:tailEnd/>
          </a:ln>
        </p:spPr>
      </p:pic>
      <p:pic>
        <p:nvPicPr>
          <p:cNvPr id="4099" name="Picture 15" descr="image4_title.png"/>
          <p:cNvPicPr>
            <a:picLocks noChangeAspect="1"/>
          </p:cNvPicPr>
          <p:nvPr>
            <p:custDataLst>
              <p:tags r:id="rId3"/>
            </p:custDataLst>
          </p:nvPr>
        </p:nvPicPr>
        <p:blipFill>
          <a:blip r:embed="rId10"/>
          <a:srcRect/>
          <a:stretch>
            <a:fillRect/>
          </a:stretch>
        </p:blipFill>
        <p:spPr bwMode="auto">
          <a:xfrm rot="-913974">
            <a:off x="4708525" y="2728913"/>
            <a:ext cx="3213100" cy="2260600"/>
          </a:xfrm>
          <a:prstGeom prst="rect">
            <a:avLst/>
          </a:prstGeom>
          <a:noFill/>
          <a:ln w="9525">
            <a:noFill/>
            <a:miter lim="800000"/>
            <a:headEnd/>
            <a:tailEnd/>
          </a:ln>
        </p:spPr>
      </p:pic>
      <p:pic>
        <p:nvPicPr>
          <p:cNvPr id="4100" name="Picture 13" descr="image1_title.png"/>
          <p:cNvPicPr>
            <a:picLocks noChangeAspect="1"/>
          </p:cNvPicPr>
          <p:nvPr>
            <p:custDataLst>
              <p:tags r:id="rId4"/>
            </p:custDataLst>
          </p:nvPr>
        </p:nvPicPr>
        <p:blipFill>
          <a:blip r:embed="rId11"/>
          <a:srcRect/>
          <a:stretch>
            <a:fillRect/>
          </a:stretch>
        </p:blipFill>
        <p:spPr bwMode="auto">
          <a:xfrm rot="-1176974">
            <a:off x="106363" y="2841625"/>
            <a:ext cx="3213100" cy="2260600"/>
          </a:xfrm>
          <a:prstGeom prst="rect">
            <a:avLst/>
          </a:prstGeom>
          <a:noFill/>
          <a:ln w="9525">
            <a:noFill/>
            <a:miter lim="800000"/>
            <a:headEnd/>
            <a:tailEnd/>
          </a:ln>
        </p:spPr>
      </p:pic>
      <p:pic>
        <p:nvPicPr>
          <p:cNvPr id="4101" name="PPTShape_0" descr="ny-images-title2.png"/>
          <p:cNvPicPr>
            <a:picLocks noChangeAspect="1"/>
          </p:cNvPicPr>
          <p:nvPr>
            <p:custDataLst>
              <p:tags r:id="rId5"/>
            </p:custDataLst>
          </p:nvPr>
        </p:nvPicPr>
        <p:blipFill>
          <a:blip r:embed="rId12"/>
          <a:srcRect/>
          <a:stretch>
            <a:fillRect/>
          </a:stretch>
        </p:blipFill>
        <p:spPr bwMode="auto">
          <a:xfrm rot="-972850">
            <a:off x="1606550" y="3008313"/>
            <a:ext cx="2790825" cy="1963737"/>
          </a:xfrm>
          <a:prstGeom prst="rect">
            <a:avLst/>
          </a:prstGeom>
          <a:noFill/>
          <a:ln w="9525">
            <a:noFill/>
            <a:miter lim="800000"/>
            <a:headEnd/>
            <a:tailEnd/>
          </a:ln>
        </p:spPr>
      </p:pic>
      <p:pic>
        <p:nvPicPr>
          <p:cNvPr id="4102" name="Picture 20" descr="ny-images-title5.png"/>
          <p:cNvPicPr>
            <a:picLocks noChangeAspect="1"/>
          </p:cNvPicPr>
          <p:nvPr>
            <p:custDataLst>
              <p:tags r:id="rId6"/>
            </p:custDataLst>
          </p:nvPr>
        </p:nvPicPr>
        <p:blipFill>
          <a:blip r:embed="rId13"/>
          <a:srcRect/>
          <a:stretch>
            <a:fillRect/>
          </a:stretch>
        </p:blipFill>
        <p:spPr bwMode="auto">
          <a:xfrm rot="659028">
            <a:off x="6191250" y="3086100"/>
            <a:ext cx="2790825" cy="1963738"/>
          </a:xfrm>
          <a:prstGeom prst="rect">
            <a:avLst/>
          </a:prstGeom>
          <a:noFill/>
          <a:ln w="9525">
            <a:noFill/>
            <a:miter lim="800000"/>
            <a:headEnd/>
            <a:tailEnd/>
          </a:ln>
        </p:spPr>
      </p:pic>
      <p:sp>
        <p:nvSpPr>
          <p:cNvPr id="4103" name="Rectangle 5"/>
          <p:cNvSpPr>
            <a:spLocks noChangeArrowheads="1"/>
          </p:cNvSpPr>
          <p:nvPr/>
        </p:nvSpPr>
        <p:spPr bwMode="auto">
          <a:xfrm>
            <a:off x="0" y="4356100"/>
            <a:ext cx="9156700" cy="2514600"/>
          </a:xfrm>
          <a:prstGeom prst="rect">
            <a:avLst/>
          </a:prstGeom>
          <a:solidFill>
            <a:srgbClr val="628DBB"/>
          </a:solidFill>
          <a:ln w="9525">
            <a:noFill/>
            <a:round/>
            <a:headEnd/>
            <a:tailEnd/>
          </a:ln>
        </p:spPr>
        <p:txBody>
          <a:bodyPr lIns="0" tIns="0" rIns="0" bIns="0"/>
          <a:lstStyle/>
          <a:p>
            <a:pPr>
              <a:spcBef>
                <a:spcPct val="50000"/>
              </a:spcBef>
            </a:pPr>
            <a:endParaRPr lang="en-US"/>
          </a:p>
        </p:txBody>
      </p:sp>
      <p:sp>
        <p:nvSpPr>
          <p:cNvPr id="4104" name="Rectangle 4"/>
          <p:cNvSpPr txBox="1">
            <a:spLocks noChangeArrowheads="1"/>
          </p:cNvSpPr>
          <p:nvPr/>
        </p:nvSpPr>
        <p:spPr bwMode="auto">
          <a:xfrm>
            <a:off x="0" y="4367213"/>
            <a:ext cx="9144000" cy="1701800"/>
          </a:xfrm>
          <a:prstGeom prst="rect">
            <a:avLst/>
          </a:prstGeom>
          <a:noFill/>
          <a:ln w="9525">
            <a:noFill/>
            <a:miter lim="800000"/>
            <a:headEnd/>
            <a:tailEnd/>
          </a:ln>
        </p:spPr>
        <p:txBody>
          <a:bodyPr lIns="0" tIns="0"/>
          <a:lstStyle/>
          <a:p>
            <a:pPr algn="ctr"/>
            <a:r>
              <a:rPr lang="en-US" sz="4000" b="1" dirty="0">
                <a:solidFill>
                  <a:srgbClr val="FBF5EA"/>
                </a:solidFill>
              </a:rPr>
              <a:t>New York State 2013 </a:t>
            </a:r>
            <a:br>
              <a:rPr lang="en-US" sz="4000" b="1" dirty="0">
                <a:solidFill>
                  <a:srgbClr val="FBF5EA"/>
                </a:solidFill>
              </a:rPr>
            </a:br>
            <a:r>
              <a:rPr lang="en-US" sz="4000" b="1" dirty="0">
                <a:solidFill>
                  <a:srgbClr val="FBF5EA"/>
                </a:solidFill>
              </a:rPr>
              <a:t>Grades 3-8 Common Core ELA Rubric and Scoring </a:t>
            </a:r>
            <a:r>
              <a:rPr lang="en-US" sz="4000" b="1" dirty="0" smtClean="0">
                <a:solidFill>
                  <a:srgbClr val="FBF5EA"/>
                </a:solidFill>
              </a:rPr>
              <a:t/>
            </a:r>
            <a:br>
              <a:rPr lang="en-US" sz="4000" b="1" dirty="0" smtClean="0">
                <a:solidFill>
                  <a:srgbClr val="FBF5EA"/>
                </a:solidFill>
              </a:rPr>
            </a:br>
            <a:r>
              <a:rPr lang="en-US" sz="4000" b="1" dirty="0" smtClean="0">
                <a:solidFill>
                  <a:srgbClr val="FBF5EA"/>
                </a:solidFill>
              </a:rPr>
              <a:t>Turnkey </a:t>
            </a:r>
            <a:r>
              <a:rPr lang="en-US" sz="4000" b="1" dirty="0">
                <a:solidFill>
                  <a:srgbClr val="FBF5EA"/>
                </a:solidFill>
              </a:rPr>
              <a:t>Training</a:t>
            </a:r>
            <a:endParaRPr lang="en-GB" sz="4000" b="1" dirty="0">
              <a:solidFill>
                <a:srgbClr val="FBF5EA"/>
              </a:solidFill>
              <a:latin typeface="Gill Sans MT Pro Book" pitchFamily="-1"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r>
              <a:rPr lang="en-US" smtClean="0"/>
              <a:t>Now</a:t>
            </a:r>
          </a:p>
        </p:txBody>
      </p:sp>
      <p:sp>
        <p:nvSpPr>
          <p:cNvPr id="8195" name="Content Placeholder 6"/>
          <p:cNvSpPr>
            <a:spLocks noGrp="1"/>
          </p:cNvSpPr>
          <p:nvPr>
            <p:ph idx="1"/>
          </p:nvPr>
        </p:nvSpPr>
        <p:spPr>
          <a:xfrm>
            <a:off x="365125" y="1325881"/>
            <a:ext cx="8229600" cy="4746308"/>
          </a:xfrm>
        </p:spPr>
        <p:txBody>
          <a:bodyPr/>
          <a:lstStyle/>
          <a:p>
            <a:pPr marL="0" indent="0"/>
            <a:r>
              <a:rPr lang="en-US" sz="1800" dirty="0" smtClean="0"/>
              <a:t>Now, students are going to be asked to:</a:t>
            </a:r>
          </a:p>
          <a:p>
            <a:pPr>
              <a:buFont typeface="Arial" pitchFamily="34" charset="0"/>
              <a:buChar char="•"/>
            </a:pPr>
            <a:r>
              <a:rPr lang="en-US" sz="1800" dirty="0" smtClean="0"/>
              <a:t>Comprehend complex, grade-level texts. (What should be noted is comprehension of text is assumed, it is not the focus of measurement.)</a:t>
            </a:r>
          </a:p>
          <a:p>
            <a:pPr>
              <a:buFont typeface="Arial" pitchFamily="34" charset="0"/>
              <a:buChar char="•"/>
            </a:pPr>
            <a:r>
              <a:rPr lang="en-US" sz="1800" dirty="0" smtClean="0"/>
              <a:t>Identify central themes and key text elements.</a:t>
            </a:r>
          </a:p>
          <a:p>
            <a:pPr>
              <a:buFont typeface="Arial" pitchFamily="34" charset="0"/>
              <a:buChar char="•"/>
            </a:pPr>
            <a:r>
              <a:rPr lang="en-US" sz="1800" dirty="0" smtClean="0"/>
              <a:t>Consider entire text.</a:t>
            </a:r>
          </a:p>
          <a:p>
            <a:pPr>
              <a:buFont typeface="Arial" pitchFamily="34" charset="0"/>
              <a:buChar char="•"/>
            </a:pPr>
            <a:r>
              <a:rPr lang="en-US" sz="1800" dirty="0" smtClean="0"/>
              <a:t>Place aspects of the text in context of the entire text.</a:t>
            </a:r>
          </a:p>
          <a:p>
            <a:pPr>
              <a:buFont typeface="Arial" pitchFamily="34" charset="0"/>
              <a:buChar char="•"/>
            </a:pPr>
            <a:r>
              <a:rPr lang="en-US" sz="1800" dirty="0" smtClean="0"/>
              <a:t>Move beyond basic recall of details within text in ways such as making an inference as to how specific portions of text relate to the structure of the whole text or wrestle with meaningful, real-world questions.</a:t>
            </a:r>
          </a:p>
          <a:p>
            <a:pPr>
              <a:buFont typeface="Arial" pitchFamily="34" charset="0"/>
              <a:buChar char="•"/>
            </a:pPr>
            <a:r>
              <a:rPr lang="en-US" sz="1800" dirty="0" smtClean="0"/>
              <a:t>In terms of analysis, make and support text-based analyses, to support their text-based analyses with key details, and carry an analysis beyond one text, relating details to overarching messages of both entire texts.</a:t>
            </a:r>
          </a:p>
          <a:p>
            <a:pPr>
              <a:buFont typeface="Arial" pitchFamily="34" charset="0"/>
              <a:buChar char="•"/>
            </a:pPr>
            <a:endParaRPr lang="en-US" sz="1800" dirty="0" smtClean="0"/>
          </a:p>
        </p:txBody>
      </p:sp>
      <p:sp>
        <p:nvSpPr>
          <p:cNvPr id="8196" name="Slide Number Placeholder 3"/>
          <p:cNvSpPr>
            <a:spLocks noGrp="1"/>
          </p:cNvSpPr>
          <p:nvPr>
            <p:ph type="sldNum" sz="quarter" idx="10"/>
          </p:nvPr>
        </p:nvSpPr>
        <p:spPr/>
        <p:txBody>
          <a:bodyPr/>
          <a:lstStyle/>
          <a:p>
            <a:fld id="{AD203318-E61C-467E-80C1-6D8376ED2529}"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Slide Number Placeholder 4"/>
          <p:cNvSpPr>
            <a:spLocks noGrp="1"/>
          </p:cNvSpPr>
          <p:nvPr>
            <p:ph type="sldNum" sz="quarter" idx="10"/>
          </p:nvPr>
        </p:nvSpPr>
        <p:spPr>
          <a:noFill/>
        </p:spPr>
        <p:txBody>
          <a:bodyPr/>
          <a:lstStyle/>
          <a:p>
            <a:pPr eaLnBrk="0" hangingPunct="0"/>
            <a:fld id="{2170A654-37B1-4083-A6D8-0B3F21165F72}" type="slidenum">
              <a:rPr lang="en-US" smtClean="0">
                <a:latin typeface="Verdana" pitchFamily="34" charset="0"/>
              </a:rPr>
              <a:pPr eaLnBrk="0" hangingPunct="0"/>
              <a:t>100</a:t>
            </a:fld>
            <a:endParaRPr lang="en-US" dirty="0" smtClean="0">
              <a:latin typeface="Verdana" pitchFamily="34" charset="0"/>
            </a:endParaRPr>
          </a:p>
        </p:txBody>
      </p:sp>
      <p:pic>
        <p:nvPicPr>
          <p:cNvPr id="95236" name="Picture 2"/>
          <p:cNvPicPr>
            <a:picLocks noChangeAspect="1" noChangeArrowheads="1"/>
          </p:cNvPicPr>
          <p:nvPr/>
        </p:nvPicPr>
        <p:blipFill>
          <a:blip r:embed="rId4"/>
          <a:srcRect/>
          <a:stretch>
            <a:fillRect/>
          </a:stretch>
        </p:blipFill>
        <p:spPr bwMode="auto">
          <a:xfrm>
            <a:off x="569913" y="766763"/>
            <a:ext cx="7826375" cy="569753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latin typeface="Verdana" pitchFamily="34" charset="0"/>
              </a:rPr>
              <a:t>Grades 4-5 Expository Writing Evaluation Rubric</a:t>
            </a:r>
            <a:endParaRPr lang="en-US" dirty="0"/>
          </a:p>
        </p:txBody>
      </p:sp>
    </p:spTree>
    <p:custDataLst>
      <p:tags r:id="rId1"/>
    </p:custDataLst>
    <p:extLst>
      <p:ext uri="{BB962C8B-B14F-4D97-AF65-F5344CB8AC3E}">
        <p14:creationId xmlns="" xmlns:p14="http://schemas.microsoft.com/office/powerpoint/2010/main" val="4687356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4"/>
          <p:cNvSpPr>
            <a:spLocks noGrp="1"/>
          </p:cNvSpPr>
          <p:nvPr>
            <p:ph type="sldNum" sz="quarter" idx="10"/>
          </p:nvPr>
        </p:nvSpPr>
        <p:spPr>
          <a:noFill/>
        </p:spPr>
        <p:txBody>
          <a:bodyPr/>
          <a:lstStyle/>
          <a:p>
            <a:pPr eaLnBrk="0" hangingPunct="0"/>
            <a:fld id="{389162B9-C7CB-453C-AC87-E907F10A6CB0}" type="slidenum">
              <a:rPr lang="en-US" smtClean="0">
                <a:latin typeface="Verdana" pitchFamily="34" charset="0"/>
              </a:rPr>
              <a:pPr eaLnBrk="0" hangingPunct="0"/>
              <a:t>101</a:t>
            </a:fld>
            <a:endParaRPr lang="en-US" dirty="0" smtClean="0">
              <a:latin typeface="Verdana" pitchFamily="34" charset="0"/>
            </a:endParaRPr>
          </a:p>
        </p:txBody>
      </p:sp>
      <p:graphicFrame>
        <p:nvGraphicFramePr>
          <p:cNvPr id="2" name="Table 1"/>
          <p:cNvGraphicFramePr>
            <a:graphicFrameLocks noGrp="1"/>
          </p:cNvGraphicFramePr>
          <p:nvPr/>
        </p:nvGraphicFramePr>
        <p:xfrm>
          <a:off x="47625" y="850900"/>
          <a:ext cx="8999538" cy="3125788"/>
        </p:xfrm>
        <a:graphic>
          <a:graphicData uri="http://schemas.openxmlformats.org/drawingml/2006/table">
            <a:tbl>
              <a:tblPr firstRow="1" firstCol="1" bandRow="1" bandCol="1">
                <a:tableStyleId>{5C22544A-7EE6-4342-B048-85BDC9FD1C3A}</a:tableStyleId>
              </a:tblPr>
              <a:tblGrid>
                <a:gridCol w="1395649"/>
                <a:gridCol w="657721"/>
                <a:gridCol w="1337342"/>
                <a:gridCol w="1473840"/>
                <a:gridCol w="1434419"/>
                <a:gridCol w="1429712"/>
                <a:gridCol w="1270855"/>
              </a:tblGrid>
              <a:tr h="336884">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5984">
                <a:tc>
                  <a:txBody>
                    <a:bodyPr/>
                    <a:lstStyle/>
                    <a:p>
                      <a:pPr marL="0" marR="0">
                        <a:spcBef>
                          <a:spcPts val="300"/>
                        </a:spcBef>
                        <a:spcAft>
                          <a:spcPts val="300"/>
                        </a:spcAft>
                      </a:pPr>
                      <a:r>
                        <a:rPr lang="en-US" sz="1100" dirty="0">
                          <a:solidFill>
                            <a:schemeClr val="tx1"/>
                          </a:solidFill>
                          <a:effectLst/>
                        </a:rPr>
                        <a:t> </a:t>
                      </a:r>
                    </a:p>
                    <a:p>
                      <a:pPr marL="0" marR="0">
                        <a:spcBef>
                          <a:spcPts val="300"/>
                        </a:spcBef>
                        <a:spcAft>
                          <a:spcPts val="300"/>
                        </a:spcAft>
                      </a:pPr>
                      <a:r>
                        <a:rPr lang="en-US" sz="1100" dirty="0" smtClean="0">
                          <a:solidFill>
                            <a:schemeClr val="tx1"/>
                          </a:solidFill>
                          <a:effectLst/>
                        </a:rPr>
                        <a:t>CONTENT AND ANALYSIS: the extent to which the essay conveys ideas and information clearly and accurately in order to support analysis of topics or text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100" dirty="0">
                          <a:solidFill>
                            <a:schemeClr val="tx1"/>
                          </a:solidFill>
                          <a:effectLst/>
                        </a:rPr>
                        <a:t>W.2, R.1–9</a:t>
                      </a:r>
                    </a:p>
                    <a:p>
                      <a:pPr marL="0" marR="0" algn="ctr">
                        <a:spcBef>
                          <a:spcPts val="300"/>
                        </a:spcBef>
                        <a:spcAft>
                          <a:spcPts val="300"/>
                        </a:spcAft>
                      </a:pPr>
                      <a:r>
                        <a:rPr lang="en-US" sz="1100" dirty="0">
                          <a:solidFill>
                            <a:schemeClr val="tx1"/>
                          </a:solidFill>
                          <a:effectLst/>
                        </a:rPr>
                        <a:t> </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effectLst/>
                        <a:latin typeface="+mn-lt"/>
                        <a:ea typeface="Times New Roman"/>
                      </a:endParaRPr>
                    </a:p>
                    <a:p>
                      <a:pPr marL="0" marR="0">
                        <a:spcBef>
                          <a:spcPts val="0"/>
                        </a:spcBef>
                        <a:spcAft>
                          <a:spcPts val="0"/>
                        </a:spcAft>
                      </a:pPr>
                      <a:r>
                        <a:rPr lang="en-US" sz="1100" dirty="0" smtClean="0">
                          <a:effectLst/>
                          <a:latin typeface="+mn-lt"/>
                          <a:ea typeface="Times New Roman"/>
                        </a:rPr>
                        <a:t>— </a:t>
                      </a:r>
                      <a:r>
                        <a:rPr lang="en-US" sz="1100" dirty="0">
                          <a:effectLst/>
                          <a:latin typeface="+mn-lt"/>
                          <a:ea typeface="Times New Roman"/>
                        </a:rPr>
                        <a:t>clearly introduce a topic in a manner that follows logically from the task and purpose</a:t>
                      </a:r>
                    </a:p>
                    <a:p>
                      <a:pPr marL="0" marR="0">
                        <a:spcBef>
                          <a:spcPts val="0"/>
                        </a:spcBef>
                        <a:spcAft>
                          <a:spcPts val="0"/>
                        </a:spcAft>
                      </a:pPr>
                      <a:r>
                        <a:rPr lang="en-US" sz="1100" dirty="0">
                          <a:effectLst/>
                          <a:latin typeface="+mn-lt"/>
                          <a:ea typeface="Times New Roman"/>
                        </a:rPr>
                        <a:t> </a:t>
                      </a:r>
                    </a:p>
                    <a:p>
                      <a:pPr marL="0" marR="0">
                        <a:spcBef>
                          <a:spcPts val="0"/>
                        </a:spcBef>
                        <a:spcAft>
                          <a:spcPts val="0"/>
                        </a:spcAft>
                      </a:pPr>
                      <a:r>
                        <a:rPr lang="en-US" sz="1100" dirty="0">
                          <a:effectLst/>
                          <a:latin typeface="+mn-lt"/>
                          <a:ea typeface="Times New Roman"/>
                        </a:rPr>
                        <a:t>—demonstrate insightful comprehension and analysis of the text(s)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effectLst/>
                        <a:latin typeface="+mn-lt"/>
                        <a:ea typeface="Times New Roman"/>
                      </a:endParaRPr>
                    </a:p>
                    <a:p>
                      <a:pPr marL="0" marR="0">
                        <a:spcBef>
                          <a:spcPts val="0"/>
                        </a:spcBef>
                        <a:spcAft>
                          <a:spcPts val="0"/>
                        </a:spcAft>
                      </a:pPr>
                      <a:r>
                        <a:rPr lang="en-US" sz="1100" dirty="0" smtClean="0">
                          <a:effectLst/>
                          <a:latin typeface="+mn-lt"/>
                          <a:ea typeface="Times New Roman"/>
                        </a:rPr>
                        <a:t>— </a:t>
                      </a:r>
                      <a:r>
                        <a:rPr lang="en-US" sz="1100" dirty="0">
                          <a:effectLst/>
                          <a:latin typeface="+mn-lt"/>
                          <a:ea typeface="Times New Roman"/>
                        </a:rPr>
                        <a:t>clearly introduce a topic in a manner that follows from the task and purpose</a:t>
                      </a:r>
                    </a:p>
                    <a:p>
                      <a:pPr marL="0" marR="0">
                        <a:spcBef>
                          <a:spcPts val="0"/>
                        </a:spcBef>
                        <a:spcAft>
                          <a:spcPts val="0"/>
                        </a:spcAft>
                      </a:pPr>
                      <a:r>
                        <a:rPr lang="en-US" sz="1100" dirty="0">
                          <a:effectLst/>
                          <a:latin typeface="+mn-lt"/>
                          <a:ea typeface="Times New Roman"/>
                        </a:rPr>
                        <a:t> </a:t>
                      </a:r>
                    </a:p>
                    <a:p>
                      <a:pPr marL="0" marR="0">
                        <a:spcBef>
                          <a:spcPts val="0"/>
                        </a:spcBef>
                        <a:spcAft>
                          <a:spcPts val="0"/>
                        </a:spcAft>
                      </a:pPr>
                      <a:r>
                        <a:rPr lang="en-US" sz="1100" dirty="0">
                          <a:effectLst/>
                          <a:latin typeface="+mn-lt"/>
                          <a:ea typeface="Times New Roman"/>
                        </a:rPr>
                        <a:t>—demonstrate grade-appropriate comprehension and analysis of the text(s)</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effectLst/>
                        <a:latin typeface="+mn-lt"/>
                        <a:ea typeface="Times New Roman"/>
                      </a:endParaRPr>
                    </a:p>
                    <a:p>
                      <a:pPr marL="0" marR="0">
                        <a:spcBef>
                          <a:spcPts val="0"/>
                        </a:spcBef>
                        <a:spcAft>
                          <a:spcPts val="0"/>
                        </a:spcAft>
                      </a:pPr>
                      <a:r>
                        <a:rPr lang="en-US" sz="1100" dirty="0" smtClean="0">
                          <a:effectLst/>
                          <a:latin typeface="+mn-lt"/>
                          <a:ea typeface="Times New Roman"/>
                        </a:rPr>
                        <a:t>—</a:t>
                      </a:r>
                      <a:r>
                        <a:rPr lang="en-US" sz="1100" dirty="0">
                          <a:effectLst/>
                          <a:latin typeface="+mn-lt"/>
                          <a:ea typeface="Times New Roman"/>
                        </a:rPr>
                        <a:t>introduce a topic in a manner</a:t>
                      </a:r>
                      <a:r>
                        <a:rPr lang="en-US" sz="1100" dirty="0">
                          <a:solidFill>
                            <a:srgbClr val="FF0000"/>
                          </a:solidFill>
                          <a:effectLst/>
                          <a:latin typeface="+mn-lt"/>
                          <a:ea typeface="Times New Roman"/>
                        </a:rPr>
                        <a:t> </a:t>
                      </a:r>
                      <a:r>
                        <a:rPr lang="en-US" sz="1100" dirty="0">
                          <a:effectLst/>
                          <a:latin typeface="+mn-lt"/>
                          <a:ea typeface="Times New Roman"/>
                        </a:rPr>
                        <a:t>that follows generally from the task and purpose</a:t>
                      </a:r>
                    </a:p>
                    <a:p>
                      <a:pPr marL="0" marR="0">
                        <a:spcBef>
                          <a:spcPts val="0"/>
                        </a:spcBef>
                        <a:spcAft>
                          <a:spcPts val="0"/>
                        </a:spcAft>
                      </a:pPr>
                      <a:r>
                        <a:rPr lang="en-US" sz="1100" dirty="0">
                          <a:effectLst/>
                          <a:latin typeface="+mn-lt"/>
                          <a:ea typeface="Times New Roman"/>
                        </a:rPr>
                        <a:t> </a:t>
                      </a:r>
                    </a:p>
                    <a:p>
                      <a:pPr marL="0" marR="0">
                        <a:spcBef>
                          <a:spcPts val="0"/>
                        </a:spcBef>
                        <a:spcAft>
                          <a:spcPts val="0"/>
                        </a:spcAft>
                      </a:pPr>
                      <a:r>
                        <a:rPr lang="en-US" sz="1100" dirty="0">
                          <a:effectLst/>
                          <a:latin typeface="+mn-lt"/>
                          <a:ea typeface="Times New Roman"/>
                        </a:rPr>
                        <a:t>—demonstrate a literal comprehension of the text(s)</a:t>
                      </a:r>
                    </a:p>
                    <a:p>
                      <a:pPr marL="0" marR="0">
                        <a:spcBef>
                          <a:spcPts val="0"/>
                        </a:spcBef>
                        <a:spcAft>
                          <a:spcPts val="0"/>
                        </a:spcAft>
                      </a:pPr>
                      <a:r>
                        <a:rPr lang="en-US" sz="1100" dirty="0">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effectLst/>
                        <a:latin typeface="+mn-lt"/>
                        <a:ea typeface="Times New Roman"/>
                      </a:endParaRPr>
                    </a:p>
                    <a:p>
                      <a:pPr marL="0" marR="0">
                        <a:spcBef>
                          <a:spcPts val="0"/>
                        </a:spcBef>
                        <a:spcAft>
                          <a:spcPts val="0"/>
                        </a:spcAft>
                      </a:pPr>
                      <a:r>
                        <a:rPr lang="en-US" sz="1100" dirty="0" smtClean="0">
                          <a:effectLst/>
                          <a:latin typeface="+mn-lt"/>
                          <a:ea typeface="Times New Roman"/>
                        </a:rPr>
                        <a:t>—</a:t>
                      </a:r>
                      <a:r>
                        <a:rPr lang="en-US" sz="1100" dirty="0">
                          <a:effectLst/>
                          <a:latin typeface="+mn-lt"/>
                          <a:ea typeface="Times New Roman"/>
                        </a:rPr>
                        <a:t>introduce a topic in a manner that does not logically follow from the task and purpose</a:t>
                      </a:r>
                    </a:p>
                    <a:p>
                      <a:pPr marL="0" marR="0">
                        <a:spcBef>
                          <a:spcPts val="0"/>
                        </a:spcBef>
                        <a:spcAft>
                          <a:spcPts val="0"/>
                        </a:spcAft>
                      </a:pPr>
                      <a:r>
                        <a:rPr lang="en-US" sz="1100" dirty="0">
                          <a:effectLst/>
                          <a:latin typeface="+mn-lt"/>
                          <a:ea typeface="Times New Roman"/>
                        </a:rPr>
                        <a:t> </a:t>
                      </a:r>
                    </a:p>
                    <a:p>
                      <a:pPr marL="0" marR="0">
                        <a:spcBef>
                          <a:spcPts val="0"/>
                        </a:spcBef>
                        <a:spcAft>
                          <a:spcPts val="0"/>
                        </a:spcAft>
                      </a:pPr>
                      <a:r>
                        <a:rPr lang="en-US" sz="1100" dirty="0">
                          <a:effectLst/>
                          <a:latin typeface="+mn-lt"/>
                          <a:ea typeface="Times New Roman"/>
                        </a:rPr>
                        <a:t>—demonstrate little understanding of the text(s)</a:t>
                      </a:r>
                    </a:p>
                    <a:p>
                      <a:pPr marL="0" marR="0">
                        <a:spcBef>
                          <a:spcPts val="0"/>
                        </a:spcBef>
                        <a:spcAft>
                          <a:spcPts val="0"/>
                        </a:spcAft>
                      </a:pPr>
                      <a:r>
                        <a:rPr lang="en-US" sz="1100" dirty="0">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effectLst/>
                        <a:latin typeface="+mn-lt"/>
                        <a:ea typeface="Times New Roman"/>
                      </a:endParaRPr>
                    </a:p>
                    <a:p>
                      <a:pPr marL="0" marR="0">
                        <a:spcBef>
                          <a:spcPts val="0"/>
                        </a:spcBef>
                        <a:spcAft>
                          <a:spcPts val="0"/>
                        </a:spcAft>
                      </a:pPr>
                      <a:r>
                        <a:rPr lang="en-US" sz="1100" dirty="0" smtClean="0">
                          <a:effectLst/>
                          <a:latin typeface="+mn-lt"/>
                          <a:ea typeface="Times New Roman"/>
                        </a:rPr>
                        <a:t>—</a:t>
                      </a:r>
                      <a:r>
                        <a:rPr lang="en-US" sz="1100" dirty="0">
                          <a:effectLst/>
                          <a:latin typeface="+mn-lt"/>
                          <a:ea typeface="Times New Roman"/>
                        </a:rPr>
                        <a:t>demonstrate a lack of comprehension of the text(s) or task</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1168" name="Rectangle 6"/>
          <p:cNvSpPr>
            <a:spLocks noChangeArrowheads="1"/>
          </p:cNvSpPr>
          <p:nvPr/>
        </p:nvSpPr>
        <p:spPr bwMode="auto">
          <a:xfrm>
            <a:off x="63500" y="5584825"/>
            <a:ext cx="8999538" cy="938213"/>
          </a:xfrm>
          <a:prstGeom prst="rect">
            <a:avLst/>
          </a:prstGeom>
          <a:noFill/>
          <a:ln w="9525">
            <a:noFill/>
            <a:miter lim="800000"/>
            <a:headEnd/>
            <a:tailEnd/>
          </a:ln>
        </p:spPr>
        <p:txBody>
          <a:bodyPr>
            <a:spAutoFit/>
          </a:bodyPr>
          <a:lstStyle/>
          <a:p>
            <a:pPr marL="171450" indent="-171450">
              <a:buFont typeface="Arial" charset="0"/>
              <a:buChar char="•"/>
            </a:pPr>
            <a:r>
              <a:rPr lang="en-US" sz="1100"/>
              <a:t>If the prompt requires two texts and the student only references one text, the response can be scored no higher than a 2.</a:t>
            </a:r>
          </a:p>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
        <p:nvSpPr>
          <p:cNvPr id="7" name="Title 7"/>
          <p:cNvSpPr>
            <a:spLocks noGrp="1"/>
          </p:cNvSpPr>
          <p:nvPr>
            <p:ph type="title"/>
          </p:nvPr>
        </p:nvSpPr>
        <p:spPr>
          <a:xfrm>
            <a:off x="0" y="207963"/>
            <a:ext cx="9144000" cy="449262"/>
          </a:xfrm>
        </p:spPr>
        <p:txBody>
          <a:bodyPr/>
          <a:lstStyle/>
          <a:p>
            <a:r>
              <a:rPr dirty="0" smtClean="0">
                <a:latin typeface="Verdana" pitchFamily="34" charset="0"/>
              </a:rPr>
              <a:t>Grades 4-5 Expository Writing Evaluation Rubric </a:t>
            </a:r>
            <a:r>
              <a:rPr sz="2000" dirty="0" smtClean="0">
                <a:latin typeface="Verdana" pitchFamily="34" charset="0"/>
              </a:rPr>
              <a:t>(Continued)</a:t>
            </a:r>
            <a:endParaRPr dirty="0" smtClean="0">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7"/>
          <p:cNvSpPr>
            <a:spLocks noGrp="1"/>
          </p:cNvSpPr>
          <p:nvPr>
            <p:ph type="title"/>
          </p:nvPr>
        </p:nvSpPr>
        <p:spPr>
          <a:xfrm>
            <a:off x="0" y="207963"/>
            <a:ext cx="9144000" cy="449262"/>
          </a:xfrm>
        </p:spPr>
        <p:txBody>
          <a:bodyPr/>
          <a:lstStyle/>
          <a:p>
            <a:r>
              <a:rPr dirty="0" smtClean="0">
                <a:latin typeface="Verdana" pitchFamily="34" charset="0"/>
              </a:rPr>
              <a:t>Grades 4-5 Expository Writing Evaluation Rubric </a:t>
            </a:r>
            <a:r>
              <a:rPr sz="2000" dirty="0" smtClean="0">
                <a:latin typeface="Verdana" pitchFamily="34" charset="0"/>
              </a:rPr>
              <a:t>(Continued)</a:t>
            </a:r>
            <a:endParaRPr dirty="0" smtClean="0">
              <a:latin typeface="Verdana" pitchFamily="34" charset="0"/>
            </a:endParaRPr>
          </a:p>
        </p:txBody>
      </p:sp>
      <p:sp>
        <p:nvSpPr>
          <p:cNvPr id="92163" name="Slide Number Placeholder 4"/>
          <p:cNvSpPr>
            <a:spLocks noGrp="1"/>
          </p:cNvSpPr>
          <p:nvPr>
            <p:ph type="sldNum" sz="quarter" idx="10"/>
          </p:nvPr>
        </p:nvSpPr>
        <p:spPr>
          <a:noFill/>
        </p:spPr>
        <p:txBody>
          <a:bodyPr/>
          <a:lstStyle/>
          <a:p>
            <a:pPr eaLnBrk="0" hangingPunct="0"/>
            <a:fld id="{98A57221-30DB-4AF5-81E0-34D9CF7280C7}" type="slidenum">
              <a:rPr lang="en-US" smtClean="0">
                <a:latin typeface="Verdana" pitchFamily="34" charset="0"/>
              </a:rPr>
              <a:pPr eaLnBrk="0" hangingPunct="0"/>
              <a:t>102</a:t>
            </a:fld>
            <a:endParaRPr lang="en-US" smtClean="0">
              <a:latin typeface="Verdana"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112271377"/>
              </p:ext>
            </p:extLst>
          </p:nvPr>
        </p:nvGraphicFramePr>
        <p:xfrm>
          <a:off x="47625" y="850900"/>
          <a:ext cx="8999538" cy="3689558"/>
        </p:xfrm>
        <a:graphic>
          <a:graphicData uri="http://schemas.openxmlformats.org/drawingml/2006/table">
            <a:tbl>
              <a:tblPr firstRow="1" firstCol="1" bandRow="1" bandCol="1">
                <a:tableStyleId>{5C22544A-7EE6-4342-B048-85BDC9FD1C3A}</a:tableStyleId>
              </a:tblPr>
              <a:tblGrid>
                <a:gridCol w="1395649"/>
                <a:gridCol w="657721"/>
                <a:gridCol w="1337342"/>
                <a:gridCol w="1473840"/>
                <a:gridCol w="1434419"/>
                <a:gridCol w="1429712"/>
                <a:gridCol w="1270855"/>
              </a:tblGrid>
              <a:tr h="336758">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889">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49703">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0"/>
                        </a:spcAft>
                      </a:pPr>
                      <a:r>
                        <a:rPr lang="en-US" sz="1100" b="1" dirty="0">
                          <a:solidFill>
                            <a:schemeClr val="tx1"/>
                          </a:solidFill>
                          <a:effectLst/>
                          <a:latin typeface="+mn-lt"/>
                          <a:ea typeface="Times New Roman"/>
                        </a:rPr>
                        <a:t>COMMAND OF EVIDENCE: the extent to which the essay presents evidence from the provided texts to support analysis and reflection</a:t>
                      </a:r>
                      <a:endParaRPr lang="en-US" sz="11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solidFill>
                            <a:schemeClr val="tx1"/>
                          </a:solidFill>
                          <a:effectLst/>
                          <a:latin typeface="+mn-lt"/>
                          <a:ea typeface="Times New Roman"/>
                        </a:rPr>
                        <a:t>W.2</a:t>
                      </a:r>
                    </a:p>
                    <a:p>
                      <a:pPr marL="0" marR="0">
                        <a:spcBef>
                          <a:spcPts val="0"/>
                        </a:spcBef>
                        <a:spcAft>
                          <a:spcPts val="0"/>
                        </a:spcAft>
                      </a:pPr>
                      <a:r>
                        <a:rPr lang="en-US" sz="1100" dirty="0">
                          <a:solidFill>
                            <a:schemeClr val="tx1"/>
                          </a:solidFill>
                          <a:effectLst/>
                          <a:latin typeface="+mn-lt"/>
                          <a:ea typeface="Times New Roman"/>
                        </a:rPr>
                        <a:t>W.9</a:t>
                      </a:r>
                    </a:p>
                    <a:p>
                      <a:pPr marL="0" marR="0">
                        <a:spcBef>
                          <a:spcPts val="0"/>
                        </a:spcBef>
                        <a:spcAft>
                          <a:spcPts val="0"/>
                        </a:spcAft>
                      </a:pPr>
                      <a:r>
                        <a:rPr lang="en-US" sz="1100" dirty="0">
                          <a:solidFill>
                            <a:schemeClr val="tx1"/>
                          </a:solidFill>
                          <a:effectLst/>
                          <a:latin typeface="+mn-lt"/>
                          <a:ea typeface="Times New Roman"/>
                        </a:rPr>
                        <a:t>R.1–9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develop the topic with relevant, well-chosen facts, definitions</a:t>
                      </a:r>
                      <a:r>
                        <a:rPr lang="en-US" sz="1100" dirty="0" smtClean="0">
                          <a:solidFill>
                            <a:schemeClr val="tx1"/>
                          </a:solidFill>
                          <a:effectLst/>
                          <a:latin typeface="+mn-lt"/>
                          <a:ea typeface="Times New Roman"/>
                        </a:rPr>
                        <a:t>, concrete </a:t>
                      </a:r>
                      <a:r>
                        <a:rPr lang="en-US" sz="1100" dirty="0">
                          <a:solidFill>
                            <a:schemeClr val="tx1"/>
                          </a:solidFill>
                          <a:effectLst/>
                          <a:latin typeface="+mn-lt"/>
                          <a:ea typeface="Times New Roman"/>
                        </a:rPr>
                        <a:t>details, quotations, or other information and examples from the text(s)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—sustain the use of varied, relevant evidence</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develop the topic with relevant facts, definitions, details, quotations, or other information and examples from the text(s)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—sustain the use of relevant evidence, with some lack of variety</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partially develop the topic of the essay with the use of some textual evidence, some of which may be irrelevant</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—use relevant evidence with inconsistency</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an attempt to use evidence, but only develop ideas with minimal, occasional evidence which is generally invalid or irrelevant</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provide no evidence or provide evidence that is completely irrelevant </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2192" name="Rectangle 6"/>
          <p:cNvSpPr>
            <a:spLocks noChangeArrowheads="1"/>
          </p:cNvSpPr>
          <p:nvPr/>
        </p:nvSpPr>
        <p:spPr bwMode="auto">
          <a:xfrm>
            <a:off x="63500" y="5584825"/>
            <a:ext cx="8999538" cy="938213"/>
          </a:xfrm>
          <a:prstGeom prst="rect">
            <a:avLst/>
          </a:prstGeom>
          <a:noFill/>
          <a:ln w="9525">
            <a:noFill/>
            <a:miter lim="800000"/>
            <a:headEnd/>
            <a:tailEnd/>
          </a:ln>
        </p:spPr>
        <p:txBody>
          <a:bodyPr>
            <a:spAutoFit/>
          </a:bodyPr>
          <a:lstStyle/>
          <a:p>
            <a:pPr marL="171450" indent="-171450">
              <a:buFont typeface="Arial" charset="0"/>
              <a:buChar char="•"/>
            </a:pPr>
            <a:r>
              <a:rPr lang="en-US" sz="1100"/>
              <a:t>If the prompt requires two texts and the student only references one text, the response can be scored no higher than a 2.</a:t>
            </a:r>
          </a:p>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0"/>
          </p:nvPr>
        </p:nvSpPr>
        <p:spPr>
          <a:noFill/>
        </p:spPr>
        <p:txBody>
          <a:bodyPr/>
          <a:lstStyle/>
          <a:p>
            <a:pPr eaLnBrk="0" hangingPunct="0"/>
            <a:fld id="{FE23C461-6BF4-4380-AFA8-7C207CD9B7E9}" type="slidenum">
              <a:rPr lang="en-US" smtClean="0">
                <a:latin typeface="Verdana" pitchFamily="34" charset="0"/>
              </a:rPr>
              <a:pPr eaLnBrk="0" hangingPunct="0"/>
              <a:t>103</a:t>
            </a:fld>
            <a:endParaRPr lang="en-US" smtClean="0">
              <a:latin typeface="Verdana"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1910507695"/>
              </p:ext>
            </p:extLst>
          </p:nvPr>
        </p:nvGraphicFramePr>
        <p:xfrm>
          <a:off x="47625" y="850900"/>
          <a:ext cx="8999538" cy="4649801"/>
        </p:xfrm>
        <a:graphic>
          <a:graphicData uri="http://schemas.openxmlformats.org/drawingml/2006/table">
            <a:tbl>
              <a:tblPr firstRow="1" firstCol="1" bandRow="1" bandCol="1">
                <a:tableStyleId>{5C22544A-7EE6-4342-B048-85BDC9FD1C3A}</a:tableStyleId>
              </a:tblPr>
              <a:tblGrid>
                <a:gridCol w="1395649"/>
                <a:gridCol w="657721"/>
                <a:gridCol w="1337342"/>
                <a:gridCol w="1473840"/>
                <a:gridCol w="1434419"/>
                <a:gridCol w="1429712"/>
                <a:gridCol w="1270855"/>
              </a:tblGrid>
              <a:tr h="336881">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1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09989">
                <a:tc>
                  <a:txBody>
                    <a:bodyPr/>
                    <a:lstStyle/>
                    <a:p>
                      <a:pPr marL="0" marR="0">
                        <a:spcBef>
                          <a:spcPts val="0"/>
                        </a:spcBef>
                        <a:spcAft>
                          <a:spcPts val="0"/>
                        </a:spcAft>
                      </a:pPr>
                      <a:r>
                        <a:rPr lang="en-US" sz="1000" b="1" dirty="0">
                          <a:solidFill>
                            <a:schemeClr val="tx1"/>
                          </a:solidFill>
                          <a:effectLst/>
                          <a:latin typeface="+mn-lt"/>
                          <a:ea typeface="Times New Roman"/>
                        </a:rPr>
                        <a:t> </a:t>
                      </a:r>
                      <a:endParaRPr lang="en-US" sz="1000" dirty="0">
                        <a:solidFill>
                          <a:schemeClr val="tx1"/>
                        </a:solidFill>
                        <a:effectLst/>
                        <a:latin typeface="+mn-lt"/>
                        <a:ea typeface="Times New Roman"/>
                      </a:endParaRPr>
                    </a:p>
                    <a:p>
                      <a:pPr marL="0" marR="0">
                        <a:spcBef>
                          <a:spcPts val="0"/>
                        </a:spcBef>
                        <a:spcAft>
                          <a:spcPts val="0"/>
                        </a:spcAft>
                      </a:pPr>
                      <a:r>
                        <a:rPr lang="en-US" sz="1000" b="1" dirty="0">
                          <a:solidFill>
                            <a:schemeClr val="tx1"/>
                          </a:solidFill>
                          <a:effectLst/>
                          <a:latin typeface="+mn-lt"/>
                          <a:ea typeface="Times New Roman"/>
                        </a:rPr>
                        <a:t>COHERENCE, ORGANIZATION, AND STYLE: the extent to which the essay logically organizes complex ideas, concepts, and information using formal style and precise language</a:t>
                      </a:r>
                      <a:endParaRPr lang="en-US" sz="10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000" dirty="0">
                          <a:solidFill>
                            <a:schemeClr val="tx1"/>
                          </a:solidFill>
                          <a:effectLst/>
                          <a:latin typeface="+mn-lt"/>
                          <a:ea typeface="Times New Roman"/>
                        </a:rPr>
                        <a:t>W.2</a:t>
                      </a:r>
                    </a:p>
                    <a:p>
                      <a:pPr marL="0" marR="0" algn="ctr">
                        <a:spcBef>
                          <a:spcPts val="0"/>
                        </a:spcBef>
                        <a:spcAft>
                          <a:spcPts val="0"/>
                        </a:spcAft>
                      </a:pPr>
                      <a:r>
                        <a:rPr lang="en-US" sz="1000" dirty="0">
                          <a:solidFill>
                            <a:schemeClr val="tx1"/>
                          </a:solidFill>
                          <a:effectLst/>
                          <a:latin typeface="+mn-lt"/>
                          <a:ea typeface="Times New Roman"/>
                        </a:rPr>
                        <a:t>L.3</a:t>
                      </a:r>
                    </a:p>
                    <a:p>
                      <a:pPr marL="0" marR="0" algn="ctr">
                        <a:spcBef>
                          <a:spcPts val="0"/>
                        </a:spcBef>
                        <a:spcAft>
                          <a:spcPts val="0"/>
                        </a:spcAft>
                      </a:pPr>
                      <a:r>
                        <a:rPr lang="en-US" sz="1000" dirty="0">
                          <a:solidFill>
                            <a:schemeClr val="tx1"/>
                          </a:solidFill>
                          <a:effectLst/>
                          <a:latin typeface="+mn-lt"/>
                          <a:ea typeface="Times New Roman"/>
                        </a:rPr>
                        <a:t>L.6</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a:rPr>
                        <a:t>—exhibit clear, purposeful </a:t>
                      </a:r>
                      <a:r>
                        <a:rPr lang="en-US" sz="1000" dirty="0" smtClean="0">
                          <a:solidFill>
                            <a:schemeClr val="tx1"/>
                          </a:solidFill>
                          <a:effectLst/>
                          <a:latin typeface="+mn-lt"/>
                          <a:ea typeface="Times New Roman"/>
                        </a:rPr>
                        <a:t>organization</a:t>
                      </a:r>
                    </a:p>
                    <a:p>
                      <a:pPr marL="0" marR="0">
                        <a:spcBef>
                          <a:spcPts val="0"/>
                        </a:spcBef>
                        <a:spcAft>
                          <a:spcPts val="0"/>
                        </a:spcAft>
                      </a:pPr>
                      <a:endParaRPr lang="en-US" sz="1000" dirty="0">
                        <a:solidFill>
                          <a:schemeClr val="tx1"/>
                        </a:solidFill>
                        <a:effectLst/>
                        <a:latin typeface="+mn-lt"/>
                        <a:ea typeface="Times New Roman"/>
                      </a:endParaRPr>
                    </a:p>
                    <a:p>
                      <a:pPr marL="0" marR="0">
                        <a:spcBef>
                          <a:spcPts val="0"/>
                        </a:spcBef>
                        <a:spcAft>
                          <a:spcPts val="0"/>
                        </a:spcAft>
                      </a:pPr>
                      <a:r>
                        <a:rPr lang="en-US" sz="1000" dirty="0">
                          <a:solidFill>
                            <a:schemeClr val="tx1"/>
                          </a:solidFill>
                          <a:effectLst/>
                          <a:latin typeface="+mn-lt"/>
                          <a:ea typeface="Times New Roman"/>
                        </a:rPr>
                        <a:t>—skillfully link ideas using grade-appropriate words and phrases</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—use grade-appropriate, stylistically </a:t>
                      </a:r>
                      <a:r>
                        <a:rPr lang="en-US" sz="1000" dirty="0" smtClean="0">
                          <a:solidFill>
                            <a:schemeClr val="tx1"/>
                          </a:solidFill>
                          <a:effectLst/>
                          <a:latin typeface="+mn-lt"/>
                          <a:ea typeface="Times New Roman"/>
                        </a:rPr>
                        <a:t>sophisticated language </a:t>
                      </a:r>
                      <a:r>
                        <a:rPr lang="en-US" sz="1000" dirty="0">
                          <a:solidFill>
                            <a:schemeClr val="tx1"/>
                          </a:solidFill>
                          <a:effectLst/>
                          <a:latin typeface="+mn-lt"/>
                          <a:ea typeface="Times New Roman"/>
                        </a:rPr>
                        <a:t>and domain-specific vocabulary</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—provide a concluding statement that follows clearly from the topic and information presented</a:t>
                      </a:r>
                    </a:p>
                    <a:p>
                      <a:pPr marL="0" marR="0">
                        <a:spcBef>
                          <a:spcPts val="0"/>
                        </a:spcBef>
                        <a:spcAft>
                          <a:spcPts val="0"/>
                        </a:spcAft>
                      </a:pPr>
                      <a:r>
                        <a:rPr lang="en-US" sz="10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a:rPr>
                        <a:t>—exhibit clear organization</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 </a:t>
                      </a:r>
                      <a:r>
                        <a:rPr lang="en-US" sz="1000" dirty="0" smtClean="0">
                          <a:solidFill>
                            <a:schemeClr val="tx1"/>
                          </a:solidFill>
                          <a:effectLst/>
                          <a:latin typeface="+mn-lt"/>
                          <a:ea typeface="Times New Roman"/>
                        </a:rPr>
                        <a:t>—</a:t>
                      </a:r>
                      <a:r>
                        <a:rPr lang="en-US" sz="1000" dirty="0">
                          <a:solidFill>
                            <a:schemeClr val="tx1"/>
                          </a:solidFill>
                          <a:effectLst/>
                          <a:latin typeface="+mn-lt"/>
                          <a:ea typeface="Times New Roman"/>
                        </a:rPr>
                        <a:t>link ideas using grade-appropriate words and phrases</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—use grade-appropriate precise language and domain-specific </a:t>
                      </a:r>
                      <a:r>
                        <a:rPr lang="en-US" sz="1000" dirty="0" smtClean="0">
                          <a:solidFill>
                            <a:schemeClr val="tx1"/>
                          </a:solidFill>
                          <a:effectLst/>
                          <a:latin typeface="+mn-lt"/>
                          <a:ea typeface="Times New Roman"/>
                        </a:rPr>
                        <a:t>vocabulary</a:t>
                      </a:r>
                      <a:endParaRPr lang="en-US" sz="1000" dirty="0">
                        <a:solidFill>
                          <a:schemeClr val="tx1"/>
                        </a:solidFill>
                        <a:effectLst/>
                        <a:latin typeface="+mn-lt"/>
                        <a:ea typeface="Times New Roman"/>
                      </a:endParaRP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—provide a concluding statement that follows from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a:rPr>
                        <a:t>—exhibit some attempt at organization</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 </a:t>
                      </a:r>
                      <a:r>
                        <a:rPr lang="en-US" sz="1000" dirty="0" smtClean="0">
                          <a:solidFill>
                            <a:schemeClr val="tx1"/>
                          </a:solidFill>
                          <a:effectLst/>
                          <a:latin typeface="+mn-lt"/>
                          <a:ea typeface="Times New Roman"/>
                        </a:rPr>
                        <a:t>—</a:t>
                      </a:r>
                      <a:r>
                        <a:rPr lang="en-US" sz="1000" dirty="0">
                          <a:solidFill>
                            <a:schemeClr val="tx1"/>
                          </a:solidFill>
                          <a:effectLst/>
                          <a:latin typeface="+mn-lt"/>
                          <a:ea typeface="Times New Roman"/>
                        </a:rPr>
                        <a:t>inconsistently link ideas using words and phrases</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—inconsistently use appropriate language and domain-specific vocabulary</a:t>
                      </a:r>
                    </a:p>
                    <a:p>
                      <a:pPr marL="0" marR="0">
                        <a:spcBef>
                          <a:spcPts val="0"/>
                        </a:spcBef>
                        <a:spcAft>
                          <a:spcPts val="0"/>
                        </a:spcAft>
                      </a:pPr>
                      <a:r>
                        <a:rPr lang="en-US" sz="1000" dirty="0" smtClean="0">
                          <a:solidFill>
                            <a:schemeClr val="tx1"/>
                          </a:solidFill>
                          <a:effectLst/>
                          <a:latin typeface="+mn-lt"/>
                          <a:ea typeface="Times New Roman"/>
                        </a:rPr>
                        <a:t> </a:t>
                      </a:r>
                      <a:endParaRPr lang="en-US" sz="1000" dirty="0">
                        <a:solidFill>
                          <a:schemeClr val="tx1"/>
                        </a:solidFill>
                        <a:effectLst/>
                        <a:latin typeface="+mn-lt"/>
                        <a:ea typeface="Times New Roman"/>
                      </a:endParaRPr>
                    </a:p>
                    <a:p>
                      <a:pPr marL="0" marR="0">
                        <a:spcBef>
                          <a:spcPts val="0"/>
                        </a:spcBef>
                        <a:spcAft>
                          <a:spcPts val="0"/>
                        </a:spcAft>
                      </a:pPr>
                      <a:r>
                        <a:rPr lang="en-US" sz="1000" dirty="0">
                          <a:solidFill>
                            <a:schemeClr val="tx1"/>
                          </a:solidFill>
                          <a:effectLst/>
                          <a:latin typeface="+mn-lt"/>
                          <a:ea typeface="Times New Roman"/>
                        </a:rPr>
                        <a:t>—provide a concluding statement that follows generally from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a:rPr>
                        <a:t>—exhibit little attempt at organization, or attempts to organize are irrelevant to the task</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—lack the use of linking words and phrases</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—use language that is imprecise or inappropriate for the text(s) and task</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—provide a concluding statement that is illogical or unrelated to the topic and information presented</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a:rPr>
                        <a:t>—exhibit no evidence of organization </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—exhibit no use of linking words and phrases</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—use language that is predominantly incoherent or copied directly from the text(s)</a:t>
                      </a:r>
                    </a:p>
                    <a:p>
                      <a:pPr marL="0" marR="0">
                        <a:spcBef>
                          <a:spcPts val="0"/>
                        </a:spcBef>
                        <a:spcAft>
                          <a:spcPts val="0"/>
                        </a:spcAft>
                      </a:pPr>
                      <a:r>
                        <a:rPr lang="en-US" sz="1000" dirty="0">
                          <a:solidFill>
                            <a:schemeClr val="tx1"/>
                          </a:solidFill>
                          <a:effectLst/>
                          <a:latin typeface="+mn-lt"/>
                          <a:ea typeface="Times New Roman"/>
                        </a:rPr>
                        <a:t> </a:t>
                      </a:r>
                    </a:p>
                    <a:p>
                      <a:pPr marL="0" marR="0">
                        <a:spcBef>
                          <a:spcPts val="0"/>
                        </a:spcBef>
                        <a:spcAft>
                          <a:spcPts val="0"/>
                        </a:spcAft>
                      </a:pPr>
                      <a:r>
                        <a:rPr lang="en-US" sz="1000" dirty="0">
                          <a:solidFill>
                            <a:schemeClr val="tx1"/>
                          </a:solidFill>
                          <a:effectLst/>
                          <a:latin typeface="+mn-lt"/>
                          <a:ea typeface="Times New Roman"/>
                        </a:rPr>
                        <a:t>—do not provide a concluding statement</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3215" name="Rectangle 6"/>
          <p:cNvSpPr>
            <a:spLocks noChangeArrowheads="1"/>
          </p:cNvSpPr>
          <p:nvPr/>
        </p:nvSpPr>
        <p:spPr bwMode="auto">
          <a:xfrm>
            <a:off x="63500" y="5584825"/>
            <a:ext cx="8999538" cy="938213"/>
          </a:xfrm>
          <a:prstGeom prst="rect">
            <a:avLst/>
          </a:prstGeom>
          <a:noFill/>
          <a:ln w="9525">
            <a:noFill/>
            <a:miter lim="800000"/>
            <a:headEnd/>
            <a:tailEnd/>
          </a:ln>
        </p:spPr>
        <p:txBody>
          <a:bodyPr>
            <a:spAutoFit/>
          </a:bodyPr>
          <a:lstStyle/>
          <a:p>
            <a:pPr marL="171450" indent="-171450">
              <a:buFont typeface="Arial" charset="0"/>
              <a:buChar char="•"/>
            </a:pPr>
            <a:r>
              <a:rPr lang="en-US" sz="1100"/>
              <a:t>If the prompt requires two texts and the student only references one text, the response can be scored no higher than a 2.</a:t>
            </a:r>
          </a:p>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
        <p:nvSpPr>
          <p:cNvPr id="93216" name="Title 7"/>
          <p:cNvSpPr txBox="1">
            <a:spLocks/>
          </p:cNvSpPr>
          <p:nvPr/>
        </p:nvSpPr>
        <p:spPr bwMode="auto">
          <a:xfrm>
            <a:off x="0" y="204643"/>
            <a:ext cx="9144000" cy="449263"/>
          </a:xfrm>
          <a:prstGeom prst="rect">
            <a:avLst/>
          </a:prstGeom>
          <a:noFill/>
          <a:ln w="9525">
            <a:noFill/>
            <a:miter lim="800000"/>
            <a:headEnd/>
            <a:tailEnd/>
          </a:ln>
        </p:spPr>
        <p:txBody>
          <a:bodyPr lIns="0" tIns="0"/>
          <a:lstStyle/>
          <a:p>
            <a:pPr eaLnBrk="0" hangingPunct="0"/>
            <a:r>
              <a:rPr lang="en-US" sz="2400" dirty="0">
                <a:solidFill>
                  <a:srgbClr val="628DBB"/>
                </a:solidFill>
              </a:rPr>
              <a:t>Grades 4-5 Expository Writing Evaluation Rubric </a:t>
            </a:r>
            <a:r>
              <a:rPr lang="en-US" sz="2000" dirty="0">
                <a:solidFill>
                  <a:srgbClr val="628DBB"/>
                </a:solidFill>
              </a:rPr>
              <a:t>(Continued)</a:t>
            </a:r>
            <a:endParaRPr lang="en-US" sz="2400" dirty="0">
              <a:solidFill>
                <a:srgbClr val="628DBB"/>
              </a:solidFill>
            </a:endParaRPr>
          </a:p>
        </p:txBody>
      </p:sp>
    </p:spTree>
    <p:custDataLst>
      <p:tags r:id="rId1"/>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7"/>
          <p:cNvSpPr>
            <a:spLocks noGrp="1"/>
          </p:cNvSpPr>
          <p:nvPr>
            <p:ph type="title"/>
          </p:nvPr>
        </p:nvSpPr>
        <p:spPr>
          <a:xfrm>
            <a:off x="0" y="207963"/>
            <a:ext cx="9144000" cy="449262"/>
          </a:xfrm>
        </p:spPr>
        <p:txBody>
          <a:bodyPr/>
          <a:lstStyle/>
          <a:p>
            <a:r>
              <a:rPr dirty="0" smtClean="0">
                <a:latin typeface="Verdana" pitchFamily="34" charset="0"/>
              </a:rPr>
              <a:t>Grades 4-5 Expository Writing Evaluation Rubric </a:t>
            </a:r>
            <a:r>
              <a:rPr sz="2000" dirty="0" smtClean="0">
                <a:latin typeface="Verdana" pitchFamily="34" charset="0"/>
              </a:rPr>
              <a:t>(Continued)</a:t>
            </a:r>
            <a:endParaRPr dirty="0" smtClean="0">
              <a:latin typeface="Verdana" pitchFamily="34" charset="0"/>
            </a:endParaRPr>
          </a:p>
        </p:txBody>
      </p:sp>
      <p:sp>
        <p:nvSpPr>
          <p:cNvPr id="94211" name="Slide Number Placeholder 4"/>
          <p:cNvSpPr>
            <a:spLocks noGrp="1"/>
          </p:cNvSpPr>
          <p:nvPr>
            <p:ph type="sldNum" sz="quarter" idx="10"/>
          </p:nvPr>
        </p:nvSpPr>
        <p:spPr>
          <a:noFill/>
        </p:spPr>
        <p:txBody>
          <a:bodyPr/>
          <a:lstStyle/>
          <a:p>
            <a:pPr eaLnBrk="0" hangingPunct="0"/>
            <a:fld id="{F2B756DA-D0CE-4477-BD29-28EFAD45D08F}" type="slidenum">
              <a:rPr lang="en-US" smtClean="0">
                <a:latin typeface="Verdana" pitchFamily="34" charset="0"/>
              </a:rPr>
              <a:pPr eaLnBrk="0" hangingPunct="0"/>
              <a:t>104</a:t>
            </a:fld>
            <a:endParaRPr lang="en-US" dirty="0" smtClean="0">
              <a:latin typeface="Verdana"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476140011"/>
              </p:ext>
            </p:extLst>
          </p:nvPr>
        </p:nvGraphicFramePr>
        <p:xfrm>
          <a:off x="47625" y="850900"/>
          <a:ext cx="8999538" cy="3522663"/>
        </p:xfrm>
        <a:graphic>
          <a:graphicData uri="http://schemas.openxmlformats.org/drawingml/2006/table">
            <a:tbl>
              <a:tblPr firstRow="1" firstCol="1" bandRow="1" bandCol="1">
                <a:tableStyleId>{5C22544A-7EE6-4342-B048-85BDC9FD1C3A}</a:tableStyleId>
              </a:tblPr>
              <a:tblGrid>
                <a:gridCol w="1395649"/>
                <a:gridCol w="657721"/>
                <a:gridCol w="1337342"/>
                <a:gridCol w="1473840"/>
                <a:gridCol w="1434419"/>
                <a:gridCol w="1429712"/>
                <a:gridCol w="1270855"/>
              </a:tblGrid>
              <a:tr h="336945">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00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710">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200"/>
                        </a:spcAft>
                      </a:pPr>
                      <a:r>
                        <a:rPr lang="en-US" sz="1100" b="1" dirty="0">
                          <a:solidFill>
                            <a:schemeClr val="tx1"/>
                          </a:solidFill>
                          <a:effectLst/>
                          <a:latin typeface="+mn-lt"/>
                          <a:ea typeface="Times New Roman"/>
                        </a:rPr>
                        <a:t>CONTROL OF CONVENTIONS: the extent to which the essay demonstrates command of the conventions of standard English grammar, usage, capitalization, punctuation, and spelling</a:t>
                      </a:r>
                      <a:endParaRPr lang="en-US" sz="11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mn-lt"/>
                          <a:ea typeface="Times New Roman"/>
                        </a:rPr>
                        <a:t>W.2</a:t>
                      </a:r>
                    </a:p>
                    <a:p>
                      <a:pPr marL="0" marR="0" algn="ctr">
                        <a:spcBef>
                          <a:spcPts val="0"/>
                        </a:spcBef>
                        <a:spcAft>
                          <a:spcPts val="0"/>
                        </a:spcAft>
                      </a:pPr>
                      <a:r>
                        <a:rPr lang="en-US" sz="1100" dirty="0">
                          <a:solidFill>
                            <a:schemeClr val="tx1"/>
                          </a:solidFill>
                          <a:effectLst/>
                          <a:latin typeface="+mn-lt"/>
                          <a:ea typeface="Times New Roman"/>
                        </a:rPr>
                        <a:t>L.1</a:t>
                      </a:r>
                    </a:p>
                    <a:p>
                      <a:pPr marL="0" marR="0" algn="ctr">
                        <a:spcBef>
                          <a:spcPts val="0"/>
                        </a:spcBef>
                        <a:spcAft>
                          <a:spcPts val="0"/>
                        </a:spcAft>
                      </a:pPr>
                      <a:r>
                        <a:rPr lang="en-US" sz="1100" dirty="0">
                          <a:solidFill>
                            <a:schemeClr val="tx1"/>
                          </a:solidFill>
                          <a:effectLst/>
                          <a:latin typeface="+mn-lt"/>
                          <a:ea typeface="Times New Roman"/>
                        </a:rPr>
                        <a:t>L.2</a:t>
                      </a:r>
                    </a:p>
                    <a:p>
                      <a:pPr marL="0" marR="0" algn="ctr">
                        <a:spcBef>
                          <a:spcPts val="0"/>
                        </a:spcBef>
                        <a:spcAft>
                          <a:spcPts val="0"/>
                        </a:spcAft>
                      </a:pPr>
                      <a:r>
                        <a:rPr lang="en-US" sz="1100" dirty="0">
                          <a:solidFill>
                            <a:schemeClr val="tx1"/>
                          </a:solidFill>
                          <a:effectLst/>
                          <a:latin typeface="+mn-lt"/>
                          <a:ea typeface="Times New Roman"/>
                        </a:rPr>
                        <a:t> </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grade-appropriate command of conventions, with few errors</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grade-appropriate command of conventions, with occasional errors that do not hinder comprehension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emerging command of conventions, with some errors that may hinder comprehension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a lack of command of conventions, with frequent errors that hinder comprehension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are minimal, </a:t>
                      </a:r>
                      <a:r>
                        <a:rPr lang="en-US" sz="1100" dirty="0" smtClean="0">
                          <a:solidFill>
                            <a:schemeClr val="tx1"/>
                          </a:solidFill>
                          <a:effectLst/>
                          <a:latin typeface="+mn-lt"/>
                          <a:ea typeface="Times New Roman"/>
                        </a:rPr>
                        <a:t>making</a:t>
                      </a:r>
                      <a:r>
                        <a:rPr lang="en-US" sz="1100" dirty="0" smtClean="0">
                          <a:latin typeface="Verdana" pitchFamily="34" charset="0"/>
                          <a:cs typeface="Arial" charset="0"/>
                        </a:rPr>
                        <a:t> assessment </a:t>
                      </a:r>
                      <a:r>
                        <a:rPr lang="en-US" sz="1100" dirty="0" smtClean="0">
                          <a:solidFill>
                            <a:schemeClr val="tx1"/>
                          </a:solidFill>
                          <a:effectLst/>
                          <a:latin typeface="+mn-lt"/>
                          <a:ea typeface="Times New Roman"/>
                        </a:rPr>
                        <a:t>of </a:t>
                      </a:r>
                      <a:r>
                        <a:rPr lang="en-US" sz="1100" dirty="0">
                          <a:solidFill>
                            <a:schemeClr val="tx1"/>
                          </a:solidFill>
                          <a:effectLst/>
                          <a:latin typeface="+mn-lt"/>
                          <a:ea typeface="Times New Roman"/>
                        </a:rPr>
                        <a:t>conventions unreliable</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4240" name="Rectangle 6"/>
          <p:cNvSpPr>
            <a:spLocks noChangeArrowheads="1"/>
          </p:cNvSpPr>
          <p:nvPr/>
        </p:nvSpPr>
        <p:spPr bwMode="auto">
          <a:xfrm>
            <a:off x="63500" y="5584825"/>
            <a:ext cx="8999538" cy="938213"/>
          </a:xfrm>
          <a:prstGeom prst="rect">
            <a:avLst/>
          </a:prstGeom>
          <a:noFill/>
          <a:ln w="9525">
            <a:noFill/>
            <a:miter lim="800000"/>
            <a:headEnd/>
            <a:tailEnd/>
          </a:ln>
        </p:spPr>
        <p:txBody>
          <a:bodyPr>
            <a:spAutoFit/>
          </a:bodyPr>
          <a:lstStyle/>
          <a:p>
            <a:pPr marL="171450" indent="-171450">
              <a:buFont typeface="Arial" charset="0"/>
              <a:buChar char="•"/>
            </a:pPr>
            <a:r>
              <a:rPr lang="en-US" sz="1100"/>
              <a:t>If the prompt requires two texts and the student only references one text, the response can be scored no higher than a 2.</a:t>
            </a:r>
          </a:p>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0"/>
          </p:nvPr>
        </p:nvSpPr>
        <p:spPr>
          <a:noFill/>
        </p:spPr>
        <p:txBody>
          <a:bodyPr/>
          <a:lstStyle/>
          <a:p>
            <a:pPr eaLnBrk="0" hangingPunct="0"/>
            <a:fld id="{51A5CF4D-B999-4277-9B0F-54545B6EF6ED}" type="slidenum">
              <a:rPr lang="en-US" smtClean="0">
                <a:latin typeface="Verdana" pitchFamily="34" charset="0"/>
              </a:rPr>
              <a:pPr eaLnBrk="0" hangingPunct="0"/>
              <a:t>105</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97283"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pt-BR" sz="2800" dirty="0">
                <a:solidFill>
                  <a:srgbClr val="628DBB"/>
                </a:solidFill>
              </a:rPr>
              <a:t>Grade 4 Extended-response </a:t>
            </a:r>
            <a:r>
              <a:rPr lang="pt-BR" sz="2800" dirty="0" smtClean="0">
                <a:solidFill>
                  <a:srgbClr val="628DBB"/>
                </a:solidFill>
              </a:rPr>
              <a:t>(4-point) </a:t>
            </a:r>
            <a:r>
              <a:rPr lang="en-US" sz="2800" dirty="0" smtClean="0">
                <a:solidFill>
                  <a:srgbClr val="628DBB"/>
                </a:solidFill>
              </a:rPr>
              <a:t>Guide </a:t>
            </a:r>
            <a:r>
              <a:rPr lang="en-US" sz="2800" dirty="0">
                <a:solidFill>
                  <a:srgbClr val="628DBB"/>
                </a:solidFill>
              </a:rPr>
              <a:t>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p:spPr>
        <p:txBody>
          <a:bodyPr/>
          <a:lstStyle/>
          <a:p>
            <a:pPr>
              <a:defRPr/>
            </a:pPr>
            <a:fld id="{85AC1CD9-F3E8-49B3-855D-43858F9D0A18}" type="slidenum">
              <a:rPr lang="en-US" smtClean="0"/>
              <a:pPr>
                <a:defRPr/>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365125" y="207963"/>
            <a:ext cx="8229600" cy="449262"/>
          </a:xfrm>
        </p:spPr>
        <p:txBody>
          <a:bodyPr/>
          <a:lstStyle/>
          <a:p>
            <a:r>
              <a:rPr smtClean="0">
                <a:latin typeface="Gill Sans MT Pro Book" pitchFamily="-1" charset="0"/>
              </a:rPr>
              <a:t>Grade 4 Extended-response Passage</a:t>
            </a:r>
          </a:p>
        </p:txBody>
      </p:sp>
      <p:sp>
        <p:nvSpPr>
          <p:cNvPr id="98307" name="Slide Number Placeholder 4"/>
          <p:cNvSpPr>
            <a:spLocks noGrp="1"/>
          </p:cNvSpPr>
          <p:nvPr>
            <p:ph type="sldNum" sz="quarter" idx="10"/>
          </p:nvPr>
        </p:nvSpPr>
        <p:spPr>
          <a:noFill/>
        </p:spPr>
        <p:txBody>
          <a:bodyPr/>
          <a:lstStyle/>
          <a:p>
            <a:fld id="{4DE1EDA2-8E3A-44F6-91D8-AAEC80BF61C4}" type="slidenum">
              <a:rPr lang="en-US" smtClean="0">
                <a:latin typeface="Verdana" pitchFamily="34" charset="0"/>
              </a:rPr>
              <a:pPr/>
              <a:t>107</a:t>
            </a:fld>
            <a:endParaRPr lang="en-US" smtClean="0">
              <a:latin typeface="Verdana" pitchFamily="34" charset="0"/>
            </a:endParaRPr>
          </a:p>
        </p:txBody>
      </p:sp>
      <p:sp>
        <p:nvSpPr>
          <p:cNvPr id="7" name="Content Placeholder 2"/>
          <p:cNvSpPr txBox="1">
            <a:spLocks/>
          </p:cNvSpPr>
          <p:nvPr/>
        </p:nvSpPr>
        <p:spPr>
          <a:xfrm>
            <a:off x="452438" y="850900"/>
            <a:ext cx="8434387"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marL="0" indent="0">
              <a:defRPr/>
            </a:pPr>
            <a:r>
              <a:rPr lang="en-US" sz="1600" i="1" dirty="0"/>
              <a:t>Paired Passages: Myth and fact about why evergreen trees do not lose their leaves</a:t>
            </a:r>
            <a:endParaRPr lang="en-US" sz="1600" dirty="0"/>
          </a:p>
          <a:p>
            <a:pPr>
              <a:defRPr/>
            </a:pPr>
            <a:r>
              <a:rPr lang="en-US" sz="1600" i="1" dirty="0" smtClean="0"/>
              <a:t>Passage </a:t>
            </a:r>
            <a:r>
              <a:rPr lang="en-US" sz="1600" i="1" dirty="0"/>
              <a:t>1: Myth</a:t>
            </a:r>
            <a:endParaRPr lang="en-US" sz="1600" dirty="0"/>
          </a:p>
          <a:p>
            <a:pPr algn="ctr">
              <a:defRPr/>
            </a:pPr>
            <a:r>
              <a:rPr lang="en-US" sz="1600" b="1" dirty="0" smtClean="0"/>
              <a:t>Why </a:t>
            </a:r>
            <a:r>
              <a:rPr lang="en-US" sz="1600" b="1" dirty="0"/>
              <a:t>the Evergreen Trees Never Lose Their Leaves</a:t>
            </a:r>
            <a:endParaRPr lang="en-US" sz="1600" dirty="0"/>
          </a:p>
          <a:p>
            <a:pPr algn="ctr">
              <a:defRPr/>
            </a:pPr>
            <a:r>
              <a:rPr lang="en-US" sz="1600" i="1" dirty="0"/>
              <a:t>by Florence Holbrook</a:t>
            </a:r>
            <a:endParaRPr lang="en-US" sz="1600" dirty="0"/>
          </a:p>
          <a:p>
            <a:pPr marL="0" indent="0" algn="just">
              <a:spcBef>
                <a:spcPts val="1200"/>
              </a:spcBef>
              <a:spcAft>
                <a:spcPts val="600"/>
              </a:spcAft>
              <a:tabLst>
                <a:tab pos="512763" algn="l"/>
              </a:tabLst>
              <a:defRPr/>
            </a:pPr>
            <a:r>
              <a:rPr lang="en-US" sz="1600" dirty="0" smtClean="0"/>
              <a:t>	Winter </a:t>
            </a:r>
            <a:r>
              <a:rPr lang="en-US" sz="1600" dirty="0"/>
              <a:t>was coming, and the birds had flown far to the south, where the air was warm and they could find berries to eat. One little bird had broken its wing and could not fly with the others. It was alone in the cold world of frost and snow. The forest looked warm, and it made its way to the trees as well as it could, to ask for help.</a:t>
            </a:r>
          </a:p>
          <a:p>
            <a:pPr marL="0" indent="0" algn="just">
              <a:spcBef>
                <a:spcPts val="1200"/>
              </a:spcBef>
              <a:spcAft>
                <a:spcPts val="600"/>
              </a:spcAft>
              <a:tabLst>
                <a:tab pos="512763" algn="l"/>
              </a:tabLst>
              <a:defRPr/>
            </a:pPr>
            <a:r>
              <a:rPr lang="en-US" sz="1600" dirty="0" smtClean="0"/>
              <a:t>	First </a:t>
            </a:r>
            <a:r>
              <a:rPr lang="en-US" sz="1600" dirty="0"/>
              <a:t>it came to a birch-tree. “Beautiful birch-tree,” it said, “my wing is broken, and my friends have flown away. May I live among your branches till they come back to me?”</a:t>
            </a:r>
          </a:p>
          <a:p>
            <a:pPr marL="0" indent="0" algn="just">
              <a:spcBef>
                <a:spcPts val="1200"/>
              </a:spcBef>
              <a:spcAft>
                <a:spcPts val="600"/>
              </a:spcAft>
              <a:tabLst>
                <a:tab pos="465138" algn="l"/>
              </a:tabLst>
              <a:defRPr/>
            </a:pPr>
            <a:r>
              <a:rPr lang="en-US" sz="1600" dirty="0" smtClean="0"/>
              <a:t>	“</a:t>
            </a:r>
            <a:r>
              <a:rPr lang="en-US" sz="1600" dirty="0"/>
              <a:t>No, indeed,” answered the birch-tree, drawing her fair green leaves away. “We of the great forest have our own birds to help. I can do nothing for you.”</a:t>
            </a:r>
          </a:p>
          <a:p>
            <a:pPr marL="0" indent="0" algn="just">
              <a:spcBef>
                <a:spcPts val="1200"/>
              </a:spcBef>
              <a:spcAft>
                <a:spcPts val="600"/>
              </a:spcAft>
              <a:tabLst>
                <a:tab pos="512763" algn="l"/>
              </a:tabLst>
              <a:defRPr/>
            </a:pPr>
            <a:r>
              <a:rPr lang="en-US" sz="1600" dirty="0" smtClean="0"/>
              <a:t>	“</a:t>
            </a:r>
            <a:r>
              <a:rPr lang="en-US" sz="1600" dirty="0"/>
              <a:t>The birch is not very strong,” said the little bird to itself, “and it might be that she could not hold me easily. I will ask the oak.” So the bird said, “Great oak-tree, you are so strong, will you not let me live on your boughs till my friends come back in the springtime</a:t>
            </a:r>
            <a:r>
              <a:rPr lang="en-US" sz="1600" dirty="0" smtClean="0"/>
              <a:t>?”</a:t>
            </a:r>
            <a:endParaRPr lang="en-US" sz="1600" dirty="0"/>
          </a:p>
        </p:txBody>
      </p:sp>
      <p:sp>
        <p:nvSpPr>
          <p:cNvPr id="98309" name="TextBox 1"/>
          <p:cNvSpPr txBox="1">
            <a:spLocks noChangeArrowheads="1"/>
          </p:cNvSpPr>
          <p:nvPr/>
        </p:nvSpPr>
        <p:spPr bwMode="auto">
          <a:xfrm>
            <a:off x="153988" y="2397125"/>
            <a:ext cx="298450" cy="307975"/>
          </a:xfrm>
          <a:prstGeom prst="rect">
            <a:avLst/>
          </a:prstGeom>
          <a:noFill/>
          <a:ln w="9525">
            <a:noFill/>
            <a:miter lim="800000"/>
            <a:headEnd/>
            <a:tailEnd/>
          </a:ln>
        </p:spPr>
        <p:txBody>
          <a:bodyPr wrap="none">
            <a:spAutoFit/>
          </a:bodyPr>
          <a:lstStyle/>
          <a:p>
            <a:r>
              <a:rPr lang="en-US"/>
              <a:t>1</a:t>
            </a:r>
          </a:p>
        </p:txBody>
      </p:sp>
      <p:sp>
        <p:nvSpPr>
          <p:cNvPr id="98310" name="TextBox 5"/>
          <p:cNvSpPr txBox="1">
            <a:spLocks noChangeArrowheads="1"/>
          </p:cNvSpPr>
          <p:nvPr/>
        </p:nvSpPr>
        <p:spPr bwMode="auto">
          <a:xfrm>
            <a:off x="153988" y="3586163"/>
            <a:ext cx="298450" cy="307975"/>
          </a:xfrm>
          <a:prstGeom prst="rect">
            <a:avLst/>
          </a:prstGeom>
          <a:noFill/>
          <a:ln w="9525">
            <a:noFill/>
            <a:miter lim="800000"/>
            <a:headEnd/>
            <a:tailEnd/>
          </a:ln>
        </p:spPr>
        <p:txBody>
          <a:bodyPr wrap="none">
            <a:spAutoFit/>
          </a:bodyPr>
          <a:lstStyle/>
          <a:p>
            <a:r>
              <a:rPr lang="en-US"/>
              <a:t>2</a:t>
            </a:r>
          </a:p>
        </p:txBody>
      </p:sp>
      <p:sp>
        <p:nvSpPr>
          <p:cNvPr id="98311" name="TextBox 7"/>
          <p:cNvSpPr txBox="1">
            <a:spLocks noChangeArrowheads="1"/>
          </p:cNvSpPr>
          <p:nvPr/>
        </p:nvSpPr>
        <p:spPr bwMode="auto">
          <a:xfrm>
            <a:off x="153988" y="4249738"/>
            <a:ext cx="298450" cy="307975"/>
          </a:xfrm>
          <a:prstGeom prst="rect">
            <a:avLst/>
          </a:prstGeom>
          <a:noFill/>
          <a:ln w="9525">
            <a:noFill/>
            <a:miter lim="800000"/>
            <a:headEnd/>
            <a:tailEnd/>
          </a:ln>
        </p:spPr>
        <p:txBody>
          <a:bodyPr wrap="none">
            <a:spAutoFit/>
          </a:bodyPr>
          <a:lstStyle/>
          <a:p>
            <a:r>
              <a:rPr lang="en-US"/>
              <a:t>3</a:t>
            </a:r>
          </a:p>
        </p:txBody>
      </p:sp>
      <p:sp>
        <p:nvSpPr>
          <p:cNvPr id="98312" name="TextBox 8"/>
          <p:cNvSpPr txBox="1">
            <a:spLocks noChangeArrowheads="1"/>
          </p:cNvSpPr>
          <p:nvPr/>
        </p:nvSpPr>
        <p:spPr bwMode="auto">
          <a:xfrm>
            <a:off x="153988" y="4987925"/>
            <a:ext cx="298450" cy="307975"/>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65125" y="207963"/>
            <a:ext cx="8229600" cy="449262"/>
          </a:xfrm>
        </p:spPr>
        <p:txBody>
          <a:bodyPr/>
          <a:lstStyle/>
          <a:p>
            <a:r>
              <a:rPr smtClean="0">
                <a:latin typeface="Gill Sans MT Pro Book" pitchFamily="-1" charset="0"/>
              </a:rPr>
              <a:t>Grade 4 Extended-response Passage</a:t>
            </a:r>
          </a:p>
        </p:txBody>
      </p:sp>
      <p:sp>
        <p:nvSpPr>
          <p:cNvPr id="99331" name="Slide Number Placeholder 4"/>
          <p:cNvSpPr>
            <a:spLocks noGrp="1"/>
          </p:cNvSpPr>
          <p:nvPr>
            <p:ph type="sldNum" sz="quarter" idx="10"/>
          </p:nvPr>
        </p:nvSpPr>
        <p:spPr>
          <a:noFill/>
        </p:spPr>
        <p:txBody>
          <a:bodyPr/>
          <a:lstStyle/>
          <a:p>
            <a:fld id="{0B177C24-D400-4AB4-B13C-14C687858F56}" type="slidenum">
              <a:rPr lang="en-US" smtClean="0">
                <a:latin typeface="Verdana" pitchFamily="34" charset="0"/>
              </a:rPr>
              <a:pPr/>
              <a:t>108</a:t>
            </a:fld>
            <a:endParaRPr lang="en-US" smtClean="0">
              <a:latin typeface="Verdana" pitchFamily="34" charset="0"/>
            </a:endParaRPr>
          </a:p>
        </p:txBody>
      </p:sp>
      <p:sp>
        <p:nvSpPr>
          <p:cNvPr id="99332" name="Content Placeholder 2"/>
          <p:cNvSpPr txBox="1">
            <a:spLocks/>
          </p:cNvSpPr>
          <p:nvPr/>
        </p:nvSpPr>
        <p:spPr bwMode="auto">
          <a:xfrm>
            <a:off x="468313" y="850900"/>
            <a:ext cx="8126412" cy="5221288"/>
          </a:xfrm>
          <a:prstGeom prst="rect">
            <a:avLst/>
          </a:prstGeom>
          <a:noFill/>
          <a:ln w="9525">
            <a:noFill/>
            <a:miter lim="800000"/>
            <a:headEnd/>
            <a:tailEnd/>
          </a:ln>
        </p:spPr>
        <p:txBody>
          <a:bodyPr/>
          <a:lstStyle/>
          <a:p>
            <a:pPr eaLnBrk="0" hangingPunct="0">
              <a:spcBef>
                <a:spcPct val="50000"/>
              </a:spcBef>
              <a:buSzPct val="80000"/>
              <a:buFont typeface="Verdana" pitchFamily="34" charset="0"/>
              <a:buNone/>
            </a:pPr>
            <a:r>
              <a:rPr lang="en-US" sz="1600" i="1">
                <a:latin typeface="Gill Sans MT Pro Book" pitchFamily="-1" charset="0"/>
              </a:rPr>
              <a:t>Continued from previous page…</a:t>
            </a:r>
            <a:endParaRPr lang="en-US" sz="160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a:latin typeface="Gill Sans MT Pro Book" pitchFamily="-1" charset="0"/>
              </a:rPr>
              <a:t>	“In the springtime!” cried the oak. “That is a long way off. How do I know what you might do in all that time? Birds are always looking for something to eat, and you might even eat up some of my acorns.”</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“It may be that the willow will be kind to me,” thought the bird, and it said, “Gentle willow, my wing is broken, and I could not fly to the south with the other birds. May I live on your branches till the springtime?”</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The willow did not look gentle then, for she drew herself up proudly and said, “Indeed, I do not know you, and we willows never talk to people whom we do not know. Very likely there are trees somewhere that will take in strange birds. Leave me at once.”</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The poor little bird did not know what to do. Its wing was not yet strong, but it began to fly away as well as it could. Before it had gone far, a voice was heard. “Little bird,” it said, “where are you going?”</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“Indeed, I do not know,” answered the bird sadly. “I am very cold.”</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“Come right here, then,” said the friendly spruce-tree, for it was her voice that had called. “You shall live on my warmest branch all winter if you choose.”</a:t>
            </a:r>
          </a:p>
        </p:txBody>
      </p:sp>
      <p:sp>
        <p:nvSpPr>
          <p:cNvPr id="99333" name="TextBox 7"/>
          <p:cNvSpPr txBox="1">
            <a:spLocks noChangeArrowheads="1"/>
          </p:cNvSpPr>
          <p:nvPr/>
        </p:nvSpPr>
        <p:spPr bwMode="auto">
          <a:xfrm>
            <a:off x="136525" y="1244600"/>
            <a:ext cx="298450" cy="307975"/>
          </a:xfrm>
          <a:prstGeom prst="rect">
            <a:avLst/>
          </a:prstGeom>
          <a:noFill/>
          <a:ln w="9525">
            <a:noFill/>
            <a:miter lim="800000"/>
            <a:headEnd/>
            <a:tailEnd/>
          </a:ln>
        </p:spPr>
        <p:txBody>
          <a:bodyPr wrap="none">
            <a:spAutoFit/>
          </a:bodyPr>
          <a:lstStyle/>
          <a:p>
            <a:r>
              <a:rPr lang="en-US"/>
              <a:t>5</a:t>
            </a:r>
          </a:p>
        </p:txBody>
      </p:sp>
      <p:sp>
        <p:nvSpPr>
          <p:cNvPr id="99334" name="TextBox 8"/>
          <p:cNvSpPr txBox="1">
            <a:spLocks noChangeArrowheads="1"/>
          </p:cNvSpPr>
          <p:nvPr/>
        </p:nvSpPr>
        <p:spPr bwMode="auto">
          <a:xfrm>
            <a:off x="136525" y="2259013"/>
            <a:ext cx="298450" cy="307975"/>
          </a:xfrm>
          <a:prstGeom prst="rect">
            <a:avLst/>
          </a:prstGeom>
          <a:noFill/>
          <a:ln w="9525">
            <a:noFill/>
            <a:miter lim="800000"/>
            <a:headEnd/>
            <a:tailEnd/>
          </a:ln>
        </p:spPr>
        <p:txBody>
          <a:bodyPr wrap="none">
            <a:spAutoFit/>
          </a:bodyPr>
          <a:lstStyle/>
          <a:p>
            <a:r>
              <a:rPr lang="en-US"/>
              <a:t>6</a:t>
            </a:r>
          </a:p>
        </p:txBody>
      </p:sp>
      <p:sp>
        <p:nvSpPr>
          <p:cNvPr id="99335" name="TextBox 9"/>
          <p:cNvSpPr txBox="1">
            <a:spLocks noChangeArrowheads="1"/>
          </p:cNvSpPr>
          <p:nvPr/>
        </p:nvSpPr>
        <p:spPr bwMode="auto">
          <a:xfrm>
            <a:off x="136525" y="3194050"/>
            <a:ext cx="298450" cy="307975"/>
          </a:xfrm>
          <a:prstGeom prst="rect">
            <a:avLst/>
          </a:prstGeom>
          <a:noFill/>
          <a:ln w="9525">
            <a:noFill/>
            <a:miter lim="800000"/>
            <a:headEnd/>
            <a:tailEnd/>
          </a:ln>
        </p:spPr>
        <p:txBody>
          <a:bodyPr wrap="none">
            <a:spAutoFit/>
          </a:bodyPr>
          <a:lstStyle/>
          <a:p>
            <a:r>
              <a:rPr lang="en-US"/>
              <a:t>7</a:t>
            </a:r>
          </a:p>
        </p:txBody>
      </p:sp>
      <p:sp>
        <p:nvSpPr>
          <p:cNvPr id="99336" name="TextBox 10"/>
          <p:cNvSpPr txBox="1">
            <a:spLocks noChangeArrowheads="1"/>
          </p:cNvSpPr>
          <p:nvPr/>
        </p:nvSpPr>
        <p:spPr bwMode="auto">
          <a:xfrm>
            <a:off x="136525" y="4157663"/>
            <a:ext cx="298450" cy="306387"/>
          </a:xfrm>
          <a:prstGeom prst="rect">
            <a:avLst/>
          </a:prstGeom>
          <a:noFill/>
          <a:ln w="9525">
            <a:noFill/>
            <a:miter lim="800000"/>
            <a:headEnd/>
            <a:tailEnd/>
          </a:ln>
        </p:spPr>
        <p:txBody>
          <a:bodyPr wrap="none">
            <a:spAutoFit/>
          </a:bodyPr>
          <a:lstStyle/>
          <a:p>
            <a:r>
              <a:rPr lang="en-US"/>
              <a:t>8</a:t>
            </a:r>
          </a:p>
        </p:txBody>
      </p:sp>
      <p:sp>
        <p:nvSpPr>
          <p:cNvPr id="99337" name="TextBox 12"/>
          <p:cNvSpPr txBox="1">
            <a:spLocks noChangeArrowheads="1"/>
          </p:cNvSpPr>
          <p:nvPr/>
        </p:nvSpPr>
        <p:spPr bwMode="auto">
          <a:xfrm>
            <a:off x="136525" y="5081588"/>
            <a:ext cx="298450" cy="307975"/>
          </a:xfrm>
          <a:prstGeom prst="rect">
            <a:avLst/>
          </a:prstGeom>
          <a:noFill/>
          <a:ln w="9525">
            <a:noFill/>
            <a:miter lim="800000"/>
            <a:headEnd/>
            <a:tailEnd/>
          </a:ln>
        </p:spPr>
        <p:txBody>
          <a:bodyPr wrap="none">
            <a:spAutoFit/>
          </a:bodyPr>
          <a:lstStyle/>
          <a:p>
            <a:r>
              <a:rPr lang="en-US"/>
              <a:t>9</a:t>
            </a:r>
          </a:p>
        </p:txBody>
      </p:sp>
      <p:sp>
        <p:nvSpPr>
          <p:cNvPr id="99338" name="TextBox 13"/>
          <p:cNvSpPr txBox="1">
            <a:spLocks noChangeArrowheads="1"/>
          </p:cNvSpPr>
          <p:nvPr/>
        </p:nvSpPr>
        <p:spPr bwMode="auto">
          <a:xfrm>
            <a:off x="57150" y="5561013"/>
            <a:ext cx="411163" cy="307975"/>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65125" y="207963"/>
            <a:ext cx="8229600" cy="449262"/>
          </a:xfrm>
        </p:spPr>
        <p:txBody>
          <a:bodyPr/>
          <a:lstStyle/>
          <a:p>
            <a:r>
              <a:rPr smtClean="0">
                <a:latin typeface="Gill Sans MT Pro Book" pitchFamily="-1" charset="0"/>
              </a:rPr>
              <a:t>Grade 4 Extended-response Passage</a:t>
            </a:r>
          </a:p>
        </p:txBody>
      </p:sp>
      <p:sp>
        <p:nvSpPr>
          <p:cNvPr id="100355" name="Slide Number Placeholder 4"/>
          <p:cNvSpPr>
            <a:spLocks noGrp="1"/>
          </p:cNvSpPr>
          <p:nvPr>
            <p:ph type="sldNum" sz="quarter" idx="10"/>
          </p:nvPr>
        </p:nvSpPr>
        <p:spPr>
          <a:noFill/>
        </p:spPr>
        <p:txBody>
          <a:bodyPr/>
          <a:lstStyle/>
          <a:p>
            <a:fld id="{0C1504F6-2AD4-46CC-A3B2-F4F9565E8926}" type="slidenum">
              <a:rPr lang="en-US" smtClean="0">
                <a:latin typeface="Verdana" pitchFamily="34" charset="0"/>
              </a:rPr>
              <a:pPr/>
              <a:t>109</a:t>
            </a:fld>
            <a:endParaRPr lang="en-US" smtClean="0">
              <a:latin typeface="Verdana" pitchFamily="34" charset="0"/>
            </a:endParaRPr>
          </a:p>
        </p:txBody>
      </p:sp>
      <p:sp>
        <p:nvSpPr>
          <p:cNvPr id="100356" name="Content Placeholder 2"/>
          <p:cNvSpPr txBox="1">
            <a:spLocks/>
          </p:cNvSpPr>
          <p:nvPr/>
        </p:nvSpPr>
        <p:spPr bwMode="auto">
          <a:xfrm>
            <a:off x="468313" y="850900"/>
            <a:ext cx="8126412" cy="5221288"/>
          </a:xfrm>
          <a:prstGeom prst="rect">
            <a:avLst/>
          </a:prstGeom>
          <a:noFill/>
          <a:ln w="9525">
            <a:noFill/>
            <a:miter lim="800000"/>
            <a:headEnd/>
            <a:tailEnd/>
          </a:ln>
        </p:spPr>
        <p:txBody>
          <a:bodyPr/>
          <a:lstStyle/>
          <a:p>
            <a:pPr eaLnBrk="0" hangingPunct="0">
              <a:spcBef>
                <a:spcPct val="50000"/>
              </a:spcBef>
              <a:buSzPct val="80000"/>
              <a:buFont typeface="Verdana" pitchFamily="34" charset="0"/>
              <a:buNone/>
            </a:pPr>
            <a:r>
              <a:rPr lang="en-US" sz="1600" i="1" dirty="0">
                <a:latin typeface="Gill Sans MT Pro Book" pitchFamily="-1" charset="0"/>
              </a:rPr>
              <a:t>Continued from previous page…</a:t>
            </a:r>
            <a:endParaRPr lang="en-US" sz="1600" dirty="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“Will you really let me?” asked the little bird eagerly</a:t>
            </a:r>
            <a:r>
              <a:rPr lang="en-US" sz="1600" dirty="0" smtClean="0">
                <a:latin typeface="Gill Sans MT Pro Book" pitchFamily="-1" charset="0"/>
              </a:rPr>
              <a:t>. </a:t>
            </a:r>
            <a:endParaRPr lang="en-US" sz="1600" dirty="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“Indeed, I will,” answered the kind-hearted spruce-tree. “If your friends have flown away, it is time for the trees to help you. Here is the branch where my leaves are thickest and softest.”</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“My branches are not very thick,” said the friendly pine-tree, “but I am big and strong, and I can keep the north wind from you and the spruce.”</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can help too,” said a little juniper-tree. “I can give you berries all winter long, and every bird knows that juniper berries are good.”</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So the spruce gave the lonely little bird a home, the pine kept the cold north wind away from it, and the juniper gave it berries to eat.</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The other trees looked on and talked together scornfully.</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would not have strange birds on my boughs,” said the birch.</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shall not give my acorns away for any one,” said the oak.</a:t>
            </a:r>
          </a:p>
        </p:txBody>
      </p:sp>
      <p:sp>
        <p:nvSpPr>
          <p:cNvPr id="100357" name="TextBox 4"/>
          <p:cNvSpPr txBox="1">
            <a:spLocks noChangeArrowheads="1"/>
          </p:cNvSpPr>
          <p:nvPr/>
        </p:nvSpPr>
        <p:spPr bwMode="auto">
          <a:xfrm>
            <a:off x="57150" y="1244600"/>
            <a:ext cx="411163" cy="307975"/>
          </a:xfrm>
          <a:prstGeom prst="rect">
            <a:avLst/>
          </a:prstGeom>
          <a:noFill/>
          <a:ln w="9525">
            <a:noFill/>
            <a:miter lim="800000"/>
            <a:headEnd/>
            <a:tailEnd/>
          </a:ln>
        </p:spPr>
        <p:txBody>
          <a:bodyPr wrap="none">
            <a:spAutoFit/>
          </a:bodyPr>
          <a:lstStyle/>
          <a:p>
            <a:r>
              <a:rPr lang="en-US"/>
              <a:t>11</a:t>
            </a:r>
          </a:p>
        </p:txBody>
      </p:sp>
      <p:sp>
        <p:nvSpPr>
          <p:cNvPr id="100358" name="TextBox 5"/>
          <p:cNvSpPr txBox="1">
            <a:spLocks noChangeArrowheads="1"/>
          </p:cNvSpPr>
          <p:nvPr/>
        </p:nvSpPr>
        <p:spPr bwMode="auto">
          <a:xfrm>
            <a:off x="57150" y="1712913"/>
            <a:ext cx="411163" cy="307975"/>
          </a:xfrm>
          <a:prstGeom prst="rect">
            <a:avLst/>
          </a:prstGeom>
          <a:noFill/>
          <a:ln w="9525">
            <a:noFill/>
            <a:miter lim="800000"/>
            <a:headEnd/>
            <a:tailEnd/>
          </a:ln>
        </p:spPr>
        <p:txBody>
          <a:bodyPr wrap="none">
            <a:spAutoFit/>
          </a:bodyPr>
          <a:lstStyle/>
          <a:p>
            <a:r>
              <a:rPr lang="en-US"/>
              <a:t>12</a:t>
            </a:r>
          </a:p>
        </p:txBody>
      </p:sp>
      <p:sp>
        <p:nvSpPr>
          <p:cNvPr id="100359" name="TextBox 7"/>
          <p:cNvSpPr txBox="1">
            <a:spLocks noChangeArrowheads="1"/>
          </p:cNvSpPr>
          <p:nvPr/>
        </p:nvSpPr>
        <p:spPr bwMode="auto">
          <a:xfrm>
            <a:off x="57150" y="2697163"/>
            <a:ext cx="411163" cy="307975"/>
          </a:xfrm>
          <a:prstGeom prst="rect">
            <a:avLst/>
          </a:prstGeom>
          <a:noFill/>
          <a:ln w="9525">
            <a:noFill/>
            <a:miter lim="800000"/>
            <a:headEnd/>
            <a:tailEnd/>
          </a:ln>
        </p:spPr>
        <p:txBody>
          <a:bodyPr wrap="none">
            <a:spAutoFit/>
          </a:bodyPr>
          <a:lstStyle/>
          <a:p>
            <a:r>
              <a:rPr lang="en-US"/>
              <a:t>13</a:t>
            </a:r>
          </a:p>
        </p:txBody>
      </p:sp>
      <p:sp>
        <p:nvSpPr>
          <p:cNvPr id="100360" name="TextBox 8"/>
          <p:cNvSpPr txBox="1">
            <a:spLocks noChangeArrowheads="1"/>
          </p:cNvSpPr>
          <p:nvPr/>
        </p:nvSpPr>
        <p:spPr bwMode="auto">
          <a:xfrm>
            <a:off x="57150" y="3387725"/>
            <a:ext cx="411163" cy="306388"/>
          </a:xfrm>
          <a:prstGeom prst="rect">
            <a:avLst/>
          </a:prstGeom>
          <a:noFill/>
          <a:ln w="9525">
            <a:noFill/>
            <a:miter lim="800000"/>
            <a:headEnd/>
            <a:tailEnd/>
          </a:ln>
        </p:spPr>
        <p:txBody>
          <a:bodyPr wrap="none">
            <a:spAutoFit/>
          </a:bodyPr>
          <a:lstStyle/>
          <a:p>
            <a:r>
              <a:rPr lang="en-US"/>
              <a:t>14</a:t>
            </a:r>
          </a:p>
        </p:txBody>
      </p:sp>
      <p:sp>
        <p:nvSpPr>
          <p:cNvPr id="100361" name="TextBox 9"/>
          <p:cNvSpPr txBox="1">
            <a:spLocks noChangeArrowheads="1"/>
          </p:cNvSpPr>
          <p:nvPr/>
        </p:nvSpPr>
        <p:spPr bwMode="auto">
          <a:xfrm>
            <a:off x="57150" y="4135438"/>
            <a:ext cx="411163" cy="307975"/>
          </a:xfrm>
          <a:prstGeom prst="rect">
            <a:avLst/>
          </a:prstGeom>
          <a:noFill/>
          <a:ln w="9525">
            <a:noFill/>
            <a:miter lim="800000"/>
            <a:headEnd/>
            <a:tailEnd/>
          </a:ln>
        </p:spPr>
        <p:txBody>
          <a:bodyPr wrap="none">
            <a:spAutoFit/>
          </a:bodyPr>
          <a:lstStyle/>
          <a:p>
            <a:r>
              <a:rPr lang="en-US"/>
              <a:t>15</a:t>
            </a:r>
          </a:p>
        </p:txBody>
      </p:sp>
      <p:sp>
        <p:nvSpPr>
          <p:cNvPr id="100362" name="TextBox 10"/>
          <p:cNvSpPr txBox="1">
            <a:spLocks noChangeArrowheads="1"/>
          </p:cNvSpPr>
          <p:nvPr/>
        </p:nvSpPr>
        <p:spPr bwMode="auto">
          <a:xfrm>
            <a:off x="57150" y="4791075"/>
            <a:ext cx="411163" cy="307975"/>
          </a:xfrm>
          <a:prstGeom prst="rect">
            <a:avLst/>
          </a:prstGeom>
          <a:noFill/>
          <a:ln w="9525">
            <a:noFill/>
            <a:miter lim="800000"/>
            <a:headEnd/>
            <a:tailEnd/>
          </a:ln>
        </p:spPr>
        <p:txBody>
          <a:bodyPr wrap="none">
            <a:spAutoFit/>
          </a:bodyPr>
          <a:lstStyle/>
          <a:p>
            <a:r>
              <a:rPr lang="en-US"/>
              <a:t>16</a:t>
            </a:r>
          </a:p>
        </p:txBody>
      </p:sp>
      <p:sp>
        <p:nvSpPr>
          <p:cNvPr id="100363" name="TextBox 11"/>
          <p:cNvSpPr txBox="1">
            <a:spLocks noChangeArrowheads="1"/>
          </p:cNvSpPr>
          <p:nvPr/>
        </p:nvSpPr>
        <p:spPr bwMode="auto">
          <a:xfrm>
            <a:off x="57150" y="5251450"/>
            <a:ext cx="411163" cy="306388"/>
          </a:xfrm>
          <a:prstGeom prst="rect">
            <a:avLst/>
          </a:prstGeom>
          <a:noFill/>
          <a:ln w="9525">
            <a:noFill/>
            <a:miter lim="800000"/>
            <a:headEnd/>
            <a:tailEnd/>
          </a:ln>
        </p:spPr>
        <p:txBody>
          <a:bodyPr wrap="none">
            <a:spAutoFit/>
          </a:bodyPr>
          <a:lstStyle/>
          <a:p>
            <a:r>
              <a:rPr lang="en-US"/>
              <a:t>17</a:t>
            </a:r>
          </a:p>
        </p:txBody>
      </p:sp>
      <p:sp>
        <p:nvSpPr>
          <p:cNvPr id="100364" name="TextBox 12"/>
          <p:cNvSpPr txBox="1">
            <a:spLocks noChangeArrowheads="1"/>
          </p:cNvSpPr>
          <p:nvPr/>
        </p:nvSpPr>
        <p:spPr bwMode="auto">
          <a:xfrm>
            <a:off x="57150" y="5764213"/>
            <a:ext cx="411163" cy="307975"/>
          </a:xfrm>
          <a:prstGeom prst="rect">
            <a:avLst/>
          </a:prstGeom>
          <a:noFill/>
          <a:ln w="9525">
            <a:noFill/>
            <a:miter lim="800000"/>
            <a:headEnd/>
            <a:tailEnd/>
          </a:ln>
        </p:spPr>
        <p:txBody>
          <a:bodyPr wrap="none">
            <a:spAutoFit/>
          </a:bodyPr>
          <a:lstStyle/>
          <a:p>
            <a:r>
              <a:rPr lang="en-US"/>
              <a:t>18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a:solidFill>
                  <a:srgbClr val="628DBB"/>
                </a:solidFill>
              </a:rPr>
              <a:t>The New ELA 2- and 4-point Rubrics</a:t>
            </a:r>
            <a:endParaRPr lang="en-GB" sz="3200">
              <a:solidFill>
                <a:srgbClr val="628DBB"/>
              </a:solidFill>
              <a:latin typeface="Gill Sans MT Pro Book" pitchFamily="-1" charset="0"/>
            </a:endParaRPr>
          </a:p>
        </p:txBody>
      </p:sp>
      <p:pic>
        <p:nvPicPr>
          <p:cNvPr id="9219" name="Picture 4" descr="image1.png"/>
          <p:cNvPicPr>
            <a:picLocks noChangeAspect="1"/>
          </p:cNvPicPr>
          <p:nvPr>
            <p:custDataLst>
              <p:tags r:id="rId2"/>
            </p:custDataLst>
          </p:nvPr>
        </p:nvPicPr>
        <p:blipFill>
          <a:blip r:embed="rId5"/>
          <a:srcRect/>
          <a:stretch>
            <a:fillRect/>
          </a:stretch>
        </p:blipFill>
        <p:spPr bwMode="auto">
          <a:xfrm>
            <a:off x="171450" y="1547813"/>
            <a:ext cx="8737600" cy="4622800"/>
          </a:xfrm>
          <a:prstGeom prst="rect">
            <a:avLst/>
          </a:prstGeom>
          <a:noFill/>
          <a:ln w="9525">
            <a:noFill/>
            <a:miter lim="800000"/>
            <a:headEnd/>
            <a:tailEnd/>
          </a:ln>
        </p:spPr>
      </p:pic>
      <p:sp>
        <p:nvSpPr>
          <p:cNvPr id="9220" name="Slide Number Placeholder 4"/>
          <p:cNvSpPr txBox="1">
            <a:spLocks/>
          </p:cNvSpPr>
          <p:nvPr/>
        </p:nvSpPr>
        <p:spPr bwMode="gray">
          <a:xfrm>
            <a:off x="8623300" y="6580043"/>
            <a:ext cx="520700" cy="273050"/>
          </a:xfrm>
          <a:prstGeom prst="rect">
            <a:avLst/>
          </a:prstGeom>
          <a:noFill/>
          <a:ln w="9525">
            <a:noFill/>
            <a:miter lim="800000"/>
            <a:headEnd/>
            <a:tailEnd/>
          </a:ln>
        </p:spPr>
        <p:txBody>
          <a:bodyPr lIns="0" tIns="0" rIns="0" bIns="0"/>
          <a:lstStyle/>
          <a:p>
            <a:fld id="{8C804497-2EF9-426E-8745-03EC1E819419}" type="slidenum">
              <a:rPr lang="en-US" b="1">
                <a:solidFill>
                  <a:schemeClr val="bg1"/>
                </a:solidFill>
              </a:rPr>
              <a:pPr/>
              <a:t>11</a:t>
            </a:fld>
            <a:endParaRPr lang="en-US" b="1">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65125" y="207963"/>
            <a:ext cx="8229600" cy="449262"/>
          </a:xfrm>
        </p:spPr>
        <p:txBody>
          <a:bodyPr/>
          <a:lstStyle/>
          <a:p>
            <a:r>
              <a:rPr smtClean="0">
                <a:latin typeface="Gill Sans MT Pro Book" pitchFamily="-1" charset="0"/>
              </a:rPr>
              <a:t>Grade 4 Extended-response Passage</a:t>
            </a:r>
          </a:p>
        </p:txBody>
      </p:sp>
      <p:sp>
        <p:nvSpPr>
          <p:cNvPr id="101379" name="Slide Number Placeholder 4"/>
          <p:cNvSpPr>
            <a:spLocks noGrp="1"/>
          </p:cNvSpPr>
          <p:nvPr>
            <p:ph type="sldNum" sz="quarter" idx="10"/>
          </p:nvPr>
        </p:nvSpPr>
        <p:spPr>
          <a:noFill/>
        </p:spPr>
        <p:txBody>
          <a:bodyPr/>
          <a:lstStyle/>
          <a:p>
            <a:fld id="{9775C90A-BB28-4A28-A731-CA528C61D858}" type="slidenum">
              <a:rPr lang="en-US" smtClean="0">
                <a:latin typeface="Verdana" pitchFamily="34" charset="0"/>
              </a:rPr>
              <a:pPr/>
              <a:t>110</a:t>
            </a:fld>
            <a:endParaRPr lang="en-US" smtClean="0">
              <a:latin typeface="Verdana" pitchFamily="34" charset="0"/>
            </a:endParaRPr>
          </a:p>
        </p:txBody>
      </p:sp>
      <p:sp>
        <p:nvSpPr>
          <p:cNvPr id="101380" name="Content Placeholder 2"/>
          <p:cNvSpPr txBox="1">
            <a:spLocks/>
          </p:cNvSpPr>
          <p:nvPr/>
        </p:nvSpPr>
        <p:spPr bwMode="auto">
          <a:xfrm>
            <a:off x="481013" y="850900"/>
            <a:ext cx="8113712" cy="5221288"/>
          </a:xfrm>
          <a:prstGeom prst="rect">
            <a:avLst/>
          </a:prstGeom>
          <a:noFill/>
          <a:ln w="9525">
            <a:noFill/>
            <a:miter lim="800000"/>
            <a:headEnd/>
            <a:tailEnd/>
          </a:ln>
        </p:spPr>
        <p:txBody>
          <a:bodyPr/>
          <a:lstStyle/>
          <a:p>
            <a:pPr eaLnBrk="0" hangingPunct="0">
              <a:spcBef>
                <a:spcPct val="50000"/>
              </a:spcBef>
              <a:buSzPct val="80000"/>
              <a:buFont typeface="Verdana" pitchFamily="34" charset="0"/>
              <a:buNone/>
            </a:pPr>
            <a:r>
              <a:rPr lang="en-US" sz="1600" i="1" dirty="0">
                <a:latin typeface="Gill Sans MT Pro Book" pitchFamily="-1" charset="0"/>
              </a:rPr>
              <a:t>Continued from previous page…</a:t>
            </a:r>
            <a:endParaRPr lang="en-US" sz="1600" dirty="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never have anything to do with strangers,” said the willow, and the three trees drew their leaves closely about them.</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In the morning all those shining green leaves lay on the ground, for the cold north wind had come in the night, and every leaf that it touched fell from the tree.</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“May I touch every leaf in the forest?” asked the wind in its frolic.</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“No,” said the forest king. “The trees that have been kind to the little bird with the broken wing may keep their leaves.”</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This is why the leaves of the spruce, the pine, and the juniper are always green.</a:t>
            </a:r>
          </a:p>
          <a:p>
            <a:pPr algn="just" eaLnBrk="0" hangingPunct="0">
              <a:spcBef>
                <a:spcPts val="1200"/>
              </a:spcBef>
              <a:spcAft>
                <a:spcPts val="600"/>
              </a:spcAft>
              <a:buSzPct val="80000"/>
              <a:buFont typeface="Verdana" pitchFamily="34" charset="0"/>
              <a:buNone/>
            </a:pPr>
            <a:r>
              <a:rPr lang="en-US" sz="1600" dirty="0" smtClean="0">
                <a:latin typeface="Gill Sans MT Pro Book" pitchFamily="-1" charset="0"/>
              </a:rPr>
              <a:t> </a:t>
            </a:r>
            <a:endParaRPr lang="en-US" sz="1600" dirty="0">
              <a:latin typeface="Gill Sans MT Pro Book" pitchFamily="-1" charset="0"/>
            </a:endParaRPr>
          </a:p>
          <a:p>
            <a:pPr algn="r" eaLnBrk="0" hangingPunct="0">
              <a:spcBef>
                <a:spcPct val="50000"/>
              </a:spcBef>
              <a:buSzPct val="80000"/>
              <a:buFont typeface="Verdana" pitchFamily="34" charset="0"/>
              <a:buNone/>
            </a:pPr>
            <a:r>
              <a:rPr lang="en-US" sz="1600" dirty="0">
                <a:latin typeface="Gill Sans MT Pro Book" pitchFamily="-1" charset="0"/>
              </a:rPr>
              <a:t> www.gutenberg.org</a:t>
            </a:r>
          </a:p>
        </p:txBody>
      </p:sp>
      <p:sp>
        <p:nvSpPr>
          <p:cNvPr id="101381" name="TextBox 4"/>
          <p:cNvSpPr txBox="1">
            <a:spLocks noChangeArrowheads="1"/>
          </p:cNvSpPr>
          <p:nvPr/>
        </p:nvSpPr>
        <p:spPr bwMode="auto">
          <a:xfrm>
            <a:off x="57150" y="1244600"/>
            <a:ext cx="411163" cy="307975"/>
          </a:xfrm>
          <a:prstGeom prst="rect">
            <a:avLst/>
          </a:prstGeom>
          <a:noFill/>
          <a:ln w="9525">
            <a:noFill/>
            <a:miter lim="800000"/>
            <a:headEnd/>
            <a:tailEnd/>
          </a:ln>
        </p:spPr>
        <p:txBody>
          <a:bodyPr wrap="none">
            <a:spAutoFit/>
          </a:bodyPr>
          <a:lstStyle/>
          <a:p>
            <a:r>
              <a:rPr lang="en-US"/>
              <a:t>19</a:t>
            </a:r>
          </a:p>
        </p:txBody>
      </p:sp>
      <p:sp>
        <p:nvSpPr>
          <p:cNvPr id="101382" name="TextBox 5"/>
          <p:cNvSpPr txBox="1">
            <a:spLocks noChangeArrowheads="1"/>
          </p:cNvSpPr>
          <p:nvPr/>
        </p:nvSpPr>
        <p:spPr bwMode="auto">
          <a:xfrm>
            <a:off x="57150" y="1985963"/>
            <a:ext cx="411163" cy="307975"/>
          </a:xfrm>
          <a:prstGeom prst="rect">
            <a:avLst/>
          </a:prstGeom>
          <a:noFill/>
          <a:ln w="9525">
            <a:noFill/>
            <a:miter lim="800000"/>
            <a:headEnd/>
            <a:tailEnd/>
          </a:ln>
        </p:spPr>
        <p:txBody>
          <a:bodyPr wrap="none">
            <a:spAutoFit/>
          </a:bodyPr>
          <a:lstStyle/>
          <a:p>
            <a:r>
              <a:rPr lang="en-US"/>
              <a:t>20</a:t>
            </a:r>
          </a:p>
        </p:txBody>
      </p:sp>
      <p:sp>
        <p:nvSpPr>
          <p:cNvPr id="101383" name="TextBox 7"/>
          <p:cNvSpPr txBox="1">
            <a:spLocks noChangeArrowheads="1"/>
          </p:cNvSpPr>
          <p:nvPr/>
        </p:nvSpPr>
        <p:spPr bwMode="auto">
          <a:xfrm>
            <a:off x="57150" y="2713038"/>
            <a:ext cx="411163" cy="307975"/>
          </a:xfrm>
          <a:prstGeom prst="rect">
            <a:avLst/>
          </a:prstGeom>
          <a:noFill/>
          <a:ln w="9525">
            <a:noFill/>
            <a:miter lim="800000"/>
            <a:headEnd/>
            <a:tailEnd/>
          </a:ln>
        </p:spPr>
        <p:txBody>
          <a:bodyPr wrap="none">
            <a:spAutoFit/>
          </a:bodyPr>
          <a:lstStyle/>
          <a:p>
            <a:r>
              <a:rPr lang="en-US"/>
              <a:t>21</a:t>
            </a:r>
          </a:p>
        </p:txBody>
      </p:sp>
      <p:sp>
        <p:nvSpPr>
          <p:cNvPr id="101384" name="TextBox 8"/>
          <p:cNvSpPr txBox="1">
            <a:spLocks noChangeArrowheads="1"/>
          </p:cNvSpPr>
          <p:nvPr/>
        </p:nvSpPr>
        <p:spPr bwMode="auto">
          <a:xfrm>
            <a:off x="57150" y="3162300"/>
            <a:ext cx="411163" cy="307975"/>
          </a:xfrm>
          <a:prstGeom prst="rect">
            <a:avLst/>
          </a:prstGeom>
          <a:noFill/>
          <a:ln w="9525">
            <a:noFill/>
            <a:miter lim="800000"/>
            <a:headEnd/>
            <a:tailEnd/>
          </a:ln>
        </p:spPr>
        <p:txBody>
          <a:bodyPr wrap="none">
            <a:spAutoFit/>
          </a:bodyPr>
          <a:lstStyle/>
          <a:p>
            <a:r>
              <a:rPr lang="en-US"/>
              <a:t>22</a:t>
            </a:r>
          </a:p>
        </p:txBody>
      </p:sp>
      <p:sp>
        <p:nvSpPr>
          <p:cNvPr id="101385" name="TextBox 9"/>
          <p:cNvSpPr txBox="1">
            <a:spLocks noChangeArrowheads="1"/>
          </p:cNvSpPr>
          <p:nvPr/>
        </p:nvSpPr>
        <p:spPr bwMode="auto">
          <a:xfrm>
            <a:off x="57150" y="3879850"/>
            <a:ext cx="411163" cy="306388"/>
          </a:xfrm>
          <a:prstGeom prst="rect">
            <a:avLst/>
          </a:prstGeom>
          <a:noFill/>
          <a:ln w="9525">
            <a:noFill/>
            <a:miter lim="800000"/>
            <a:headEnd/>
            <a:tailEnd/>
          </a:ln>
        </p:spPr>
        <p:txBody>
          <a:bodyPr wrap="none">
            <a:spAutoFit/>
          </a:bodyPr>
          <a:lstStyle/>
          <a:p>
            <a:r>
              <a:rPr lang="en-US"/>
              <a:t>23</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65125" y="207963"/>
            <a:ext cx="8229600" cy="449262"/>
          </a:xfrm>
        </p:spPr>
        <p:txBody>
          <a:bodyPr/>
          <a:lstStyle/>
          <a:p>
            <a:r>
              <a:rPr smtClean="0">
                <a:latin typeface="Gill Sans MT Pro Book" pitchFamily="-1" charset="0"/>
              </a:rPr>
              <a:t>Grade 4 Extended-response Passage</a:t>
            </a:r>
          </a:p>
        </p:txBody>
      </p:sp>
      <p:sp>
        <p:nvSpPr>
          <p:cNvPr id="102403" name="Slide Number Placeholder 4"/>
          <p:cNvSpPr>
            <a:spLocks noGrp="1"/>
          </p:cNvSpPr>
          <p:nvPr>
            <p:ph type="sldNum" sz="quarter" idx="10"/>
          </p:nvPr>
        </p:nvSpPr>
        <p:spPr>
          <a:noFill/>
        </p:spPr>
        <p:txBody>
          <a:bodyPr/>
          <a:lstStyle/>
          <a:p>
            <a:fld id="{6FC290D9-8AF1-41C9-9ED2-3F14993A10A2}" type="slidenum">
              <a:rPr lang="en-US" smtClean="0">
                <a:latin typeface="Verdana" pitchFamily="34" charset="0"/>
              </a:rPr>
              <a:pPr/>
              <a:t>111</a:t>
            </a:fld>
            <a:endParaRPr lang="en-US" smtClean="0">
              <a:latin typeface="Verdana" pitchFamily="34" charset="0"/>
            </a:endParaRPr>
          </a:p>
        </p:txBody>
      </p:sp>
      <p:sp>
        <p:nvSpPr>
          <p:cNvPr id="7" name="Content Placeholder 2"/>
          <p:cNvSpPr txBox="1">
            <a:spLocks/>
          </p:cNvSpPr>
          <p:nvPr/>
        </p:nvSpPr>
        <p:spPr>
          <a:xfrm>
            <a:off x="365125" y="850900"/>
            <a:ext cx="8229600"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a:t>Passage 2: </a:t>
            </a:r>
            <a:r>
              <a:rPr lang="en-US" sz="1600" i="1" dirty="0" smtClean="0"/>
              <a:t>Informational</a:t>
            </a:r>
            <a:endParaRPr lang="en-US" sz="1600" dirty="0"/>
          </a:p>
          <a:p>
            <a:pPr algn="ctr">
              <a:defRPr/>
            </a:pPr>
            <a:r>
              <a:rPr lang="en-US" sz="1600" b="1" dirty="0"/>
              <a:t>Why are evergreen trees green all year round?</a:t>
            </a:r>
            <a:endParaRPr lang="en-US" sz="1600" dirty="0"/>
          </a:p>
          <a:p>
            <a:pPr marL="0" indent="465138" algn="just">
              <a:defRPr/>
            </a:pPr>
            <a:r>
              <a:rPr lang="en-US" sz="1600" dirty="0" smtClean="0"/>
              <a:t>Evergreen </a:t>
            </a:r>
            <a:r>
              <a:rPr lang="en-US" sz="1600" dirty="0"/>
              <a:t>trees (also known as conifers because of the cones that hold their seeds) include spruce, fir and pine trees. Evergreen trees do lose leaves, but not all at the same time the way that deciduous trees (trees that lose their leaves) do. These trees are specially adapted to live in climates where there may be limited annual sunshine and/or available water</a:t>
            </a:r>
            <a:r>
              <a:rPr lang="en-US" sz="1600" dirty="0" smtClean="0"/>
              <a:t>.</a:t>
            </a:r>
            <a:endParaRPr lang="en-US" sz="1600" dirty="0"/>
          </a:p>
          <a:p>
            <a:pPr marL="0" indent="465138" algn="just">
              <a:defRPr/>
            </a:pPr>
            <a:r>
              <a:rPr lang="en-US" sz="1600" dirty="0"/>
              <a:t>The evergreen thrives in cold climates and its leaves are adapted to make the most of its environment. The leaves of evergreen trees are often small and narrow, like needles. Evergreen leaves can remain on a tree for anywhere from 1-20 years depending on the species of tree, but most leaves remain on the tree for less than five years. It is thought that by keeping its leaves year round the plant might be able to take advantage of periods of thaw during the winter to make food. It also means that the plant does not need to waste energy re-growing a full set of leaves each year.</a:t>
            </a:r>
          </a:p>
          <a:p>
            <a:pPr marL="0" indent="0" algn="just">
              <a:defRPr/>
            </a:pPr>
            <a:r>
              <a:rPr lang="en-US" sz="1600" dirty="0"/>
              <a:t> </a:t>
            </a:r>
          </a:p>
        </p:txBody>
      </p:sp>
      <p:sp>
        <p:nvSpPr>
          <p:cNvPr id="102405" name="TextBox 1"/>
          <p:cNvSpPr txBox="1">
            <a:spLocks noChangeArrowheads="1"/>
          </p:cNvSpPr>
          <p:nvPr/>
        </p:nvSpPr>
        <p:spPr bwMode="auto">
          <a:xfrm>
            <a:off x="153988" y="1627188"/>
            <a:ext cx="298450" cy="307975"/>
          </a:xfrm>
          <a:prstGeom prst="rect">
            <a:avLst/>
          </a:prstGeom>
          <a:noFill/>
          <a:ln w="9525">
            <a:noFill/>
            <a:miter lim="800000"/>
            <a:headEnd/>
            <a:tailEnd/>
          </a:ln>
        </p:spPr>
        <p:txBody>
          <a:bodyPr wrap="none">
            <a:spAutoFit/>
          </a:bodyPr>
          <a:lstStyle/>
          <a:p>
            <a:r>
              <a:rPr lang="en-US"/>
              <a:t>1</a:t>
            </a:r>
          </a:p>
        </p:txBody>
      </p:sp>
      <p:sp>
        <p:nvSpPr>
          <p:cNvPr id="102406" name="TextBox 5"/>
          <p:cNvSpPr txBox="1">
            <a:spLocks noChangeArrowheads="1"/>
          </p:cNvSpPr>
          <p:nvPr/>
        </p:nvSpPr>
        <p:spPr bwMode="auto">
          <a:xfrm>
            <a:off x="153988" y="2928938"/>
            <a:ext cx="298450" cy="307975"/>
          </a:xfrm>
          <a:prstGeom prst="rect">
            <a:avLst/>
          </a:prstGeom>
          <a:noFill/>
          <a:ln w="9525">
            <a:noFill/>
            <a:miter lim="800000"/>
            <a:headEnd/>
            <a:tailEnd/>
          </a:ln>
        </p:spPr>
        <p:txBody>
          <a:bodyPr wrap="none">
            <a:spAutoFit/>
          </a:bodyPr>
          <a:lstStyle/>
          <a:p>
            <a:r>
              <a:rPr lang="en-US"/>
              <a:t>2</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65125" y="228745"/>
            <a:ext cx="8229600" cy="449262"/>
          </a:xfrm>
        </p:spPr>
        <p:txBody>
          <a:bodyPr/>
          <a:lstStyle/>
          <a:p>
            <a:r>
              <a:rPr dirty="0" smtClean="0">
                <a:latin typeface="Gill Sans MT Pro Book" pitchFamily="-1" charset="0"/>
              </a:rPr>
              <a:t>Grade 4 Extended-response Passage</a:t>
            </a:r>
          </a:p>
        </p:txBody>
      </p:sp>
      <p:sp>
        <p:nvSpPr>
          <p:cNvPr id="103427" name="Slide Number Placeholder 4"/>
          <p:cNvSpPr>
            <a:spLocks noGrp="1"/>
          </p:cNvSpPr>
          <p:nvPr>
            <p:ph type="sldNum" sz="quarter" idx="10"/>
          </p:nvPr>
        </p:nvSpPr>
        <p:spPr>
          <a:noFill/>
        </p:spPr>
        <p:txBody>
          <a:bodyPr/>
          <a:lstStyle/>
          <a:p>
            <a:fld id="{6628D10C-E4A8-4334-9D88-F0496F20A370}" type="slidenum">
              <a:rPr lang="en-US" smtClean="0">
                <a:latin typeface="Verdana" pitchFamily="34" charset="0"/>
              </a:rPr>
              <a:pPr/>
              <a:t>112</a:t>
            </a:fld>
            <a:endParaRPr lang="en-US" smtClean="0">
              <a:latin typeface="Verdana" pitchFamily="34" charset="0"/>
            </a:endParaRPr>
          </a:p>
        </p:txBody>
      </p:sp>
      <p:sp>
        <p:nvSpPr>
          <p:cNvPr id="7" name="Content Placeholder 2"/>
          <p:cNvSpPr txBox="1">
            <a:spLocks/>
          </p:cNvSpPr>
          <p:nvPr/>
        </p:nvSpPr>
        <p:spPr>
          <a:xfrm>
            <a:off x="365125" y="850900"/>
            <a:ext cx="8229600"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smtClean="0"/>
              <a:t>Continued from previous page…</a:t>
            </a:r>
            <a:endParaRPr lang="en-US" sz="1600" dirty="0"/>
          </a:p>
          <a:p>
            <a:pPr marL="0" indent="465138" algn="just">
              <a:defRPr/>
            </a:pPr>
            <a:r>
              <a:rPr lang="en-US" sz="1600" dirty="0" smtClean="0"/>
              <a:t>The </a:t>
            </a:r>
            <a:r>
              <a:rPr lang="en-US" sz="1600" dirty="0"/>
              <a:t>leaves of an evergreen have the same function as leaves of other trees, mainly to make food for the plant through photosynthesis. The leaves are often a dark green color indicating that a lot of the sun-absorbing compound chlorophyll is present. By having a lot of small leaves packed with chlorophyll, the plant gathers as much energy as it can from the sparse sunlight. It uses this energy to make food in the form of glucose. The dark color also helps keep the plant warm in its cold environment (think about wearing dark clothing on sunny day versus light or white clothing. The dark clothing absorbs more sunlight and is hotter to wear).</a:t>
            </a:r>
          </a:p>
          <a:p>
            <a:pPr marL="0" indent="465138" algn="just">
              <a:defRPr/>
            </a:pPr>
            <a:r>
              <a:rPr lang="en-US" sz="1600" dirty="0" smtClean="0"/>
              <a:t>The </a:t>
            </a:r>
            <a:r>
              <a:rPr lang="en-US" sz="1600" dirty="0"/>
              <a:t>cold climate where evergreens often live means that even if there is a large amount of precipitation, the water is often frozen and therefore unavailable to the plant. The small surface area and the thick coating of wax on the needle-like leaves allow the plant to retain more water (there is less surface area available for evaporation). The small leaves also have small holes called stomata that are used for gas exchange; these can be closed very tightly to stop water loss. Lastly the small pointy leaves and the cone-like shape of the tree itself shed snow more easily than other trees so the evergreens are not as likely to break under the weight of snow and ice</a:t>
            </a:r>
            <a:r>
              <a:rPr lang="en-US" sz="1600" dirty="0" smtClean="0"/>
              <a:t>.</a:t>
            </a:r>
            <a:r>
              <a:rPr lang="en-US" sz="1600" b="1" dirty="0" smtClean="0"/>
              <a:t> </a:t>
            </a:r>
            <a:endParaRPr lang="en-US" sz="1600" dirty="0"/>
          </a:p>
          <a:p>
            <a:pPr algn="r">
              <a:defRPr/>
            </a:pPr>
            <a:r>
              <a:rPr lang="en-US" sz="1600" u="sng" dirty="0" smtClean="0">
                <a:hlinkClick r:id="rId3"/>
              </a:rPr>
              <a:t>www.ccmr.cornell.edu</a:t>
            </a:r>
            <a:endParaRPr lang="en-US" sz="1600" dirty="0"/>
          </a:p>
          <a:p>
            <a:pPr marL="0" indent="0">
              <a:defRPr/>
            </a:pPr>
            <a:endParaRPr lang="en-US" sz="1600" dirty="0"/>
          </a:p>
        </p:txBody>
      </p:sp>
      <p:sp>
        <p:nvSpPr>
          <p:cNvPr id="103429" name="TextBox 1"/>
          <p:cNvSpPr txBox="1">
            <a:spLocks noChangeArrowheads="1"/>
          </p:cNvSpPr>
          <p:nvPr/>
        </p:nvSpPr>
        <p:spPr bwMode="auto">
          <a:xfrm>
            <a:off x="153988" y="1225550"/>
            <a:ext cx="298450" cy="307975"/>
          </a:xfrm>
          <a:prstGeom prst="rect">
            <a:avLst/>
          </a:prstGeom>
          <a:noFill/>
          <a:ln w="9525">
            <a:noFill/>
            <a:miter lim="800000"/>
            <a:headEnd/>
            <a:tailEnd/>
          </a:ln>
        </p:spPr>
        <p:txBody>
          <a:bodyPr wrap="none">
            <a:spAutoFit/>
          </a:bodyPr>
          <a:lstStyle/>
          <a:p>
            <a:r>
              <a:rPr lang="en-US"/>
              <a:t>3</a:t>
            </a:r>
          </a:p>
        </p:txBody>
      </p:sp>
      <p:sp>
        <p:nvSpPr>
          <p:cNvPr id="103430" name="TextBox 5"/>
          <p:cNvSpPr txBox="1">
            <a:spLocks noChangeArrowheads="1"/>
          </p:cNvSpPr>
          <p:nvPr/>
        </p:nvSpPr>
        <p:spPr bwMode="auto">
          <a:xfrm>
            <a:off x="153988" y="3281363"/>
            <a:ext cx="298450" cy="307975"/>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06438" y="1241425"/>
            <a:ext cx="7888287" cy="4525963"/>
          </a:xfrm>
        </p:spPr>
        <p:txBody>
          <a:bodyPr/>
          <a:lstStyle/>
          <a:p>
            <a:pPr marL="0" indent="0" algn="just">
              <a:defRPr/>
            </a:pPr>
            <a:r>
              <a:rPr lang="en-US" sz="1800" dirty="0" smtClean="0"/>
              <a:t>The </a:t>
            </a:r>
            <a:r>
              <a:rPr lang="en-US" sz="1800" dirty="0"/>
              <a:t>myth and the article both provide explanations for why evergreen trees keep their leaves in winter. How are the explanations similar and different? Use specific examples from the myth and the article to support your answer.</a:t>
            </a:r>
          </a:p>
          <a:p>
            <a:pPr>
              <a:defRPr/>
            </a:pPr>
            <a:r>
              <a:rPr lang="en-US" sz="1800" dirty="0"/>
              <a:t> </a:t>
            </a:r>
            <a:r>
              <a:rPr lang="en-US" sz="1800" dirty="0" smtClean="0"/>
              <a:t>In </a:t>
            </a:r>
            <a:r>
              <a:rPr lang="en-US" sz="1800" dirty="0"/>
              <a:t>your response, be sure to do the following:</a:t>
            </a:r>
          </a:p>
          <a:p>
            <a:pPr>
              <a:buFont typeface="Wingdings" pitchFamily="2" charset="2"/>
              <a:buChar char="q"/>
              <a:defRPr/>
            </a:pPr>
            <a:r>
              <a:rPr lang="en-US" sz="1800" dirty="0" smtClean="0"/>
              <a:t>describe </a:t>
            </a:r>
            <a:r>
              <a:rPr lang="en-US" sz="1800" dirty="0"/>
              <a:t>what the </a:t>
            </a:r>
            <a:r>
              <a:rPr lang="en-US" sz="1800" b="1" dirty="0"/>
              <a:t>myth</a:t>
            </a:r>
            <a:r>
              <a:rPr lang="en-US" sz="1800" dirty="0"/>
              <a:t> says about why evergreen trees keep their leaves in winter</a:t>
            </a:r>
          </a:p>
          <a:p>
            <a:pPr>
              <a:buFont typeface="Wingdings" pitchFamily="2" charset="2"/>
              <a:buChar char="q"/>
              <a:defRPr/>
            </a:pPr>
            <a:r>
              <a:rPr lang="en-US" sz="1800" dirty="0"/>
              <a:t>describe what the </a:t>
            </a:r>
            <a:r>
              <a:rPr lang="en-US" sz="1800" b="1" dirty="0"/>
              <a:t>article</a:t>
            </a:r>
            <a:r>
              <a:rPr lang="en-US" sz="1800" dirty="0"/>
              <a:t> says about why evergreen trees keep their leaves in winter</a:t>
            </a:r>
          </a:p>
          <a:p>
            <a:pPr>
              <a:buFont typeface="Wingdings" pitchFamily="2" charset="2"/>
              <a:buChar char="q"/>
              <a:defRPr/>
            </a:pPr>
            <a:r>
              <a:rPr lang="en-US" sz="1800" dirty="0"/>
              <a:t>discuss how the explanations are similar and different</a:t>
            </a:r>
          </a:p>
          <a:p>
            <a:pPr>
              <a:buFont typeface="Wingdings" pitchFamily="2" charset="2"/>
              <a:buChar char="q"/>
              <a:defRPr/>
            </a:pPr>
            <a:r>
              <a:rPr lang="en-US" sz="1800" dirty="0"/>
              <a:t>include details from both the myth and the article to support your answer</a:t>
            </a:r>
          </a:p>
          <a:p>
            <a:pPr>
              <a:defRPr/>
            </a:pPr>
            <a:endParaRPr lang="en-US" sz="1800" dirty="0" smtClean="0">
              <a:latin typeface="Gill Sans MT Pro Book" pitchFamily="-1" charset="0"/>
              <a:cs typeface="Gill Sans MT Pro Book" pitchFamily="-1" charset="0"/>
            </a:endParaRPr>
          </a:p>
        </p:txBody>
      </p:sp>
      <p:sp>
        <p:nvSpPr>
          <p:cNvPr id="104452" name="Slide Number Placeholder 4"/>
          <p:cNvSpPr>
            <a:spLocks noGrp="1"/>
          </p:cNvSpPr>
          <p:nvPr>
            <p:ph type="sldNum" sz="quarter" idx="10"/>
          </p:nvPr>
        </p:nvSpPr>
        <p:spPr>
          <a:noFill/>
        </p:spPr>
        <p:txBody>
          <a:bodyPr/>
          <a:lstStyle/>
          <a:p>
            <a:fld id="{4DE4C0A7-CED0-4387-A9CB-3EF3EEBD8B36}" type="slidenum">
              <a:rPr lang="en-US" smtClean="0">
                <a:latin typeface="Verdana" pitchFamily="34" charset="0"/>
              </a:rPr>
              <a:pPr/>
              <a:t>113</a:t>
            </a:fld>
            <a:endParaRPr lang="en-US" smtClean="0">
              <a:latin typeface="Verdana" pitchFamily="34" charset="0"/>
            </a:endParaRPr>
          </a:p>
        </p:txBody>
      </p:sp>
      <p:sp>
        <p:nvSpPr>
          <p:cNvPr id="104453" name="Text Box 7"/>
          <p:cNvSpPr txBox="1">
            <a:spLocks noChangeArrowheads="1"/>
          </p:cNvSpPr>
          <p:nvPr/>
        </p:nvSpPr>
        <p:spPr bwMode="auto">
          <a:xfrm>
            <a:off x="163513" y="1262063"/>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a:t>2</a:t>
            </a:r>
            <a:endParaRPr lang="en-US"/>
          </a:p>
        </p:txBody>
      </p:sp>
      <p:cxnSp>
        <p:nvCxnSpPr>
          <p:cNvPr id="104454" name="Straight Connector 14"/>
          <p:cNvCxnSpPr>
            <a:cxnSpLocks noChangeShapeType="1"/>
          </p:cNvCxnSpPr>
          <p:nvPr/>
        </p:nvCxnSpPr>
        <p:spPr bwMode="auto">
          <a:xfrm>
            <a:off x="754063" y="5360988"/>
            <a:ext cx="7877175" cy="0"/>
          </a:xfrm>
          <a:prstGeom prst="line">
            <a:avLst/>
          </a:prstGeom>
          <a:noFill/>
          <a:ln w="9525" algn="ctr">
            <a:solidFill>
              <a:schemeClr val="tx1"/>
            </a:solidFill>
            <a:round/>
            <a:headEnd/>
            <a:tailEnd/>
          </a:ln>
        </p:spPr>
      </p:cxnSp>
      <p:cxnSp>
        <p:nvCxnSpPr>
          <p:cNvPr id="104455" name="Straight Connector 15"/>
          <p:cNvCxnSpPr>
            <a:cxnSpLocks noChangeShapeType="1"/>
          </p:cNvCxnSpPr>
          <p:nvPr/>
        </p:nvCxnSpPr>
        <p:spPr bwMode="auto">
          <a:xfrm>
            <a:off x="754063" y="5853113"/>
            <a:ext cx="7877175" cy="0"/>
          </a:xfrm>
          <a:prstGeom prst="line">
            <a:avLst/>
          </a:prstGeom>
          <a:noFill/>
          <a:ln w="9525" algn="ctr">
            <a:solidFill>
              <a:schemeClr val="tx1"/>
            </a:solidFill>
            <a:round/>
            <a:headEnd/>
            <a:tailEnd/>
          </a:ln>
        </p:spPr>
      </p:cxnSp>
      <p:cxnSp>
        <p:nvCxnSpPr>
          <p:cNvPr id="104456" name="Straight Connector 16"/>
          <p:cNvCxnSpPr>
            <a:cxnSpLocks noChangeShapeType="1"/>
          </p:cNvCxnSpPr>
          <p:nvPr/>
        </p:nvCxnSpPr>
        <p:spPr bwMode="auto">
          <a:xfrm>
            <a:off x="754063" y="6343650"/>
            <a:ext cx="7877175" cy="0"/>
          </a:xfrm>
          <a:prstGeom prst="line">
            <a:avLst/>
          </a:prstGeom>
          <a:noFill/>
          <a:ln w="9525" algn="ctr">
            <a:solidFill>
              <a:schemeClr val="tx1"/>
            </a:solidFill>
            <a:round/>
            <a:headEnd/>
            <a:tailEnd/>
          </a:ln>
        </p:spPr>
      </p:cxnSp>
      <p:sp>
        <p:nvSpPr>
          <p:cNvPr id="4" name="Title 3"/>
          <p:cNvSpPr>
            <a:spLocks noGrp="1"/>
          </p:cNvSpPr>
          <p:nvPr>
            <p:ph type="title"/>
          </p:nvPr>
        </p:nvSpPr>
        <p:spPr/>
        <p:txBody>
          <a:bodyPr/>
          <a:lstStyle/>
          <a:p>
            <a:r>
              <a:rPr lang="en-US" dirty="0">
                <a:latin typeface="Gill Sans MT Pro Book" pitchFamily="-1" charset="0"/>
              </a:rPr>
              <a:t>Grade 4 Extended-response Question</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1a</a:t>
            </a:r>
          </a:p>
        </p:txBody>
      </p:sp>
      <p:sp>
        <p:nvSpPr>
          <p:cNvPr id="106499" name="Slide Number Placeholder 4"/>
          <p:cNvSpPr>
            <a:spLocks noGrp="1"/>
          </p:cNvSpPr>
          <p:nvPr>
            <p:ph type="sldNum" sz="quarter" idx="10"/>
          </p:nvPr>
        </p:nvSpPr>
        <p:spPr>
          <a:noFill/>
        </p:spPr>
        <p:txBody>
          <a:bodyPr/>
          <a:lstStyle/>
          <a:p>
            <a:fld id="{53249123-44F3-43FA-B074-74FFD877B214}" type="slidenum">
              <a:rPr lang="en-US" smtClean="0">
                <a:latin typeface="Verdana" pitchFamily="34" charset="0"/>
              </a:rPr>
              <a:pPr/>
              <a:t>114</a:t>
            </a:fld>
            <a:endParaRPr lang="en-US" smtClean="0">
              <a:latin typeface="Verdana" pitchFamily="34" charset="0"/>
            </a:endParaRPr>
          </a:p>
        </p:txBody>
      </p:sp>
      <p:pic>
        <p:nvPicPr>
          <p:cNvPr id="106500" name="Picture 3"/>
          <p:cNvPicPr>
            <a:picLocks noChangeAspect="1" noChangeArrowheads="1"/>
          </p:cNvPicPr>
          <p:nvPr/>
        </p:nvPicPr>
        <p:blipFill>
          <a:blip r:embed="rId3"/>
          <a:srcRect/>
          <a:stretch>
            <a:fillRect/>
          </a:stretch>
        </p:blipFill>
        <p:spPr bwMode="auto">
          <a:xfrm>
            <a:off x="1050925" y="762000"/>
            <a:ext cx="6408738" cy="556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1b</a:t>
            </a:r>
          </a:p>
        </p:txBody>
      </p:sp>
      <p:sp>
        <p:nvSpPr>
          <p:cNvPr id="107523" name="Slide Number Placeholder 4"/>
          <p:cNvSpPr>
            <a:spLocks noGrp="1"/>
          </p:cNvSpPr>
          <p:nvPr>
            <p:ph type="sldNum" sz="quarter" idx="10"/>
          </p:nvPr>
        </p:nvSpPr>
        <p:spPr>
          <a:noFill/>
        </p:spPr>
        <p:txBody>
          <a:bodyPr/>
          <a:lstStyle/>
          <a:p>
            <a:fld id="{F350EE38-05E6-4078-87F8-81747C2C0974}" type="slidenum">
              <a:rPr lang="en-US" smtClean="0">
                <a:latin typeface="Verdana" pitchFamily="34" charset="0"/>
              </a:rPr>
              <a:pPr/>
              <a:t>115</a:t>
            </a:fld>
            <a:endParaRPr lang="en-US" smtClean="0">
              <a:latin typeface="Verdana" pitchFamily="34" charset="0"/>
            </a:endParaRPr>
          </a:p>
        </p:txBody>
      </p:sp>
      <p:pic>
        <p:nvPicPr>
          <p:cNvPr id="107524" name="Picture 3"/>
          <p:cNvPicPr>
            <a:picLocks noChangeAspect="1" noChangeArrowheads="1"/>
          </p:cNvPicPr>
          <p:nvPr/>
        </p:nvPicPr>
        <p:blipFill>
          <a:blip r:embed="rId3"/>
          <a:srcRect/>
          <a:stretch>
            <a:fillRect/>
          </a:stretch>
        </p:blipFill>
        <p:spPr bwMode="auto">
          <a:xfrm>
            <a:off x="1368425" y="744538"/>
            <a:ext cx="5011738" cy="564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1 </a:t>
            </a:r>
            <a:r>
              <a:rPr smtClean="0">
                <a:latin typeface="Gill Sans MT Pro Book" pitchFamily="-1" charset="0"/>
              </a:rPr>
              <a:t>Annotation</a:t>
            </a:r>
          </a:p>
        </p:txBody>
      </p:sp>
      <p:sp>
        <p:nvSpPr>
          <p:cNvPr id="108547" name="Slide Number Placeholder 4"/>
          <p:cNvSpPr>
            <a:spLocks noGrp="1"/>
          </p:cNvSpPr>
          <p:nvPr>
            <p:ph type="sldNum" sz="quarter" idx="10"/>
          </p:nvPr>
        </p:nvSpPr>
        <p:spPr>
          <a:noFill/>
        </p:spPr>
        <p:txBody>
          <a:bodyPr/>
          <a:lstStyle/>
          <a:p>
            <a:fld id="{DFB5B0F6-ABCE-4BA4-8CC5-5670FB344693}" type="slidenum">
              <a:rPr lang="en-US" smtClean="0">
                <a:latin typeface="Verdana" pitchFamily="34" charset="0"/>
              </a:rPr>
              <a:pPr/>
              <a:t>116</a:t>
            </a:fld>
            <a:endParaRPr lang="en-US" smtClean="0">
              <a:latin typeface="Verdana" pitchFamily="34" charset="0"/>
            </a:endParaRPr>
          </a:p>
        </p:txBody>
      </p:sp>
      <p:sp>
        <p:nvSpPr>
          <p:cNvPr id="102404" name="Content Placeholder 1"/>
          <p:cNvSpPr txBox="1">
            <a:spLocks/>
          </p:cNvSpPr>
          <p:nvPr/>
        </p:nvSpPr>
        <p:spPr bwMode="auto">
          <a:xfrm>
            <a:off x="365125" y="1143000"/>
            <a:ext cx="8229600" cy="4525963"/>
          </a:xfrm>
          <a:prstGeom prst="rect">
            <a:avLst/>
          </a:prstGeom>
          <a:noFill/>
          <a:ln w="9525">
            <a:noFill/>
            <a:miter lim="800000"/>
            <a:headEnd/>
            <a:tailEnd/>
          </a:ln>
        </p:spPr>
        <p:txBody>
          <a:bodyPr/>
          <a:lstStyle/>
          <a:p>
            <a:pPr>
              <a:defRPr/>
            </a:pPr>
            <a:r>
              <a:rPr lang="en-US" sz="2000" b="1" dirty="0"/>
              <a:t>Score Point 4</a:t>
            </a:r>
            <a:endParaRPr lang="en-US" sz="2000" dirty="0"/>
          </a:p>
          <a:p>
            <a:pPr>
              <a:defRPr/>
            </a:pPr>
            <a:r>
              <a:rPr lang="en-US" sz="1600" dirty="0" smtClean="0"/>
              <a:t>This </a:t>
            </a:r>
            <a:r>
              <a:rPr lang="en-US" sz="1600" dirty="0"/>
              <a:t>response clearly introduces a topic in a manner that follows logically from the task and purpose </a:t>
            </a:r>
            <a:r>
              <a:rPr lang="en-US" sz="1600" i="1" dirty="0"/>
              <a:t>(The myth says that the evergreen trees keep their leaves in winter because they helped a little bird </a:t>
            </a:r>
            <a:r>
              <a:rPr lang="en-US" sz="1600" dirty="0"/>
              <a:t>and </a:t>
            </a:r>
            <a:r>
              <a:rPr lang="en-US" sz="1600" i="1" dirty="0"/>
              <a:t>The article says that the evergreens keep their leaves in winter because they are able to shed snow).</a:t>
            </a:r>
            <a:r>
              <a:rPr lang="en-US" sz="1600" dirty="0"/>
              <a:t> The response demonstrates insightful comprehension and analysis of the texts </a:t>
            </a:r>
            <a:r>
              <a:rPr lang="en-US" sz="1600" i="1" dirty="0"/>
              <a:t>(they both include the Pine, Spruce, and Juniper </a:t>
            </a:r>
            <a:r>
              <a:rPr lang="en-US" sz="1600" dirty="0"/>
              <a:t>and</a:t>
            </a:r>
            <a:r>
              <a:rPr lang="en-US" sz="1600" i="1" dirty="0"/>
              <a:t> They are different because in the myth it was a Spruce, Pine, and Juniper tree helping a little bird....In the article it was the tree being able to keep it’s leaves all year long)</a:t>
            </a:r>
            <a:r>
              <a:rPr lang="en-US" sz="1600" dirty="0"/>
              <a:t>. The topic is developed with relevant, well-chosen facts from the texts </a:t>
            </a:r>
            <a:r>
              <a:rPr lang="en-US" sz="1600" i="1" dirty="0"/>
              <a:t>(None of the other trees would help her out by letting her live on their branches...The Spruce tree helped the little bird out, along with the Juniper and Pine </a:t>
            </a:r>
            <a:r>
              <a:rPr lang="en-US" sz="1600" dirty="0"/>
              <a:t>and </a:t>
            </a:r>
            <a:r>
              <a:rPr lang="en-US" sz="1600" i="1" dirty="0"/>
              <a:t>They are able to shed snow because they have a cone shaped tree...Their dark color keeps them very warm in the cold icy winter)</a:t>
            </a:r>
            <a:r>
              <a:rPr lang="en-US" sz="1600" dirty="0"/>
              <a:t>. Varied, relevant evidence is sustained throughout </a:t>
            </a:r>
            <a:r>
              <a:rPr lang="en-US" sz="1600" i="1" dirty="0"/>
              <a:t>(in the myth it involves other trees not letting the bird live on their branches. In the article it doesn’t involve other trees)</a:t>
            </a:r>
            <a:r>
              <a:rPr lang="en-US" sz="1600" dirty="0"/>
              <a:t>. The response exhibits clear, purposeful organization, and skillfully links ideas using grade-appropriate words and phrases </a:t>
            </a:r>
            <a:r>
              <a:rPr lang="en-US" sz="1600" i="1" dirty="0"/>
              <a:t>(But, when; Also because; Another way; In the article)</a:t>
            </a:r>
            <a:r>
              <a:rPr lang="en-US" sz="1600" dirty="0"/>
              <a:t>. The language used is stylistically sophisticated </a:t>
            </a:r>
            <a:r>
              <a:rPr lang="en-US" sz="1600" i="1" dirty="0"/>
              <a:t>(therefore they got a gift)</a:t>
            </a:r>
            <a:r>
              <a:rPr lang="en-US" sz="1600" dirty="0"/>
              <a:t>. The response demonstrates grade-appropriate command of conventions, with few errors.</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2a</a:t>
            </a:r>
          </a:p>
        </p:txBody>
      </p:sp>
      <p:sp>
        <p:nvSpPr>
          <p:cNvPr id="109571" name="Slide Number Placeholder 4"/>
          <p:cNvSpPr>
            <a:spLocks noGrp="1"/>
          </p:cNvSpPr>
          <p:nvPr>
            <p:ph type="sldNum" sz="quarter" idx="10"/>
          </p:nvPr>
        </p:nvSpPr>
        <p:spPr>
          <a:noFill/>
        </p:spPr>
        <p:txBody>
          <a:bodyPr/>
          <a:lstStyle/>
          <a:p>
            <a:fld id="{5AB3C62C-7C99-4975-A3CB-C3B70FCC6556}" type="slidenum">
              <a:rPr lang="en-US" smtClean="0">
                <a:latin typeface="Verdana" pitchFamily="34" charset="0"/>
              </a:rPr>
              <a:pPr/>
              <a:t>117</a:t>
            </a:fld>
            <a:endParaRPr lang="en-US" smtClean="0">
              <a:latin typeface="Verdana" pitchFamily="34" charset="0"/>
            </a:endParaRPr>
          </a:p>
        </p:txBody>
      </p:sp>
      <p:pic>
        <p:nvPicPr>
          <p:cNvPr id="109572" name="Picture 4"/>
          <p:cNvPicPr>
            <a:picLocks noChangeAspect="1" noChangeArrowheads="1"/>
          </p:cNvPicPr>
          <p:nvPr/>
        </p:nvPicPr>
        <p:blipFill>
          <a:blip r:embed="rId3"/>
          <a:srcRect b="2359"/>
          <a:stretch>
            <a:fillRect/>
          </a:stretch>
        </p:blipFill>
        <p:spPr bwMode="auto">
          <a:xfrm>
            <a:off x="1077913" y="819150"/>
            <a:ext cx="6124575" cy="561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2b</a:t>
            </a:r>
          </a:p>
        </p:txBody>
      </p:sp>
      <p:sp>
        <p:nvSpPr>
          <p:cNvPr id="110595" name="Slide Number Placeholder 4"/>
          <p:cNvSpPr>
            <a:spLocks noGrp="1"/>
          </p:cNvSpPr>
          <p:nvPr>
            <p:ph type="sldNum" sz="quarter" idx="10"/>
          </p:nvPr>
        </p:nvSpPr>
        <p:spPr>
          <a:noFill/>
        </p:spPr>
        <p:txBody>
          <a:bodyPr/>
          <a:lstStyle/>
          <a:p>
            <a:fld id="{0102063A-5347-48F2-9050-B3E6246623F7}" type="slidenum">
              <a:rPr lang="en-US" smtClean="0">
                <a:latin typeface="Verdana" pitchFamily="34" charset="0"/>
              </a:rPr>
              <a:pPr/>
              <a:t>118</a:t>
            </a:fld>
            <a:endParaRPr lang="en-US" smtClean="0">
              <a:latin typeface="Verdana" pitchFamily="34" charset="0"/>
            </a:endParaRPr>
          </a:p>
        </p:txBody>
      </p:sp>
      <p:pic>
        <p:nvPicPr>
          <p:cNvPr id="110596" name="Picture 2"/>
          <p:cNvPicPr>
            <a:picLocks noChangeAspect="1" noChangeArrowheads="1"/>
          </p:cNvPicPr>
          <p:nvPr/>
        </p:nvPicPr>
        <p:blipFill>
          <a:blip r:embed="rId3"/>
          <a:srcRect/>
          <a:stretch>
            <a:fillRect/>
          </a:stretch>
        </p:blipFill>
        <p:spPr bwMode="auto">
          <a:xfrm>
            <a:off x="768350" y="860425"/>
            <a:ext cx="6707188"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2 </a:t>
            </a:r>
            <a:r>
              <a:rPr smtClean="0">
                <a:latin typeface="Gill Sans MT Pro Book" pitchFamily="-1" charset="0"/>
              </a:rPr>
              <a:t>Annotation</a:t>
            </a:r>
          </a:p>
        </p:txBody>
      </p:sp>
      <p:sp>
        <p:nvSpPr>
          <p:cNvPr id="111619" name="Slide Number Placeholder 4"/>
          <p:cNvSpPr>
            <a:spLocks noGrp="1"/>
          </p:cNvSpPr>
          <p:nvPr>
            <p:ph type="sldNum" sz="quarter" idx="10"/>
          </p:nvPr>
        </p:nvSpPr>
        <p:spPr>
          <a:noFill/>
        </p:spPr>
        <p:txBody>
          <a:bodyPr/>
          <a:lstStyle/>
          <a:p>
            <a:fld id="{ACB4A182-21AE-494B-A5EB-641E0D1BFD63}" type="slidenum">
              <a:rPr lang="en-US" smtClean="0">
                <a:latin typeface="Verdana" pitchFamily="34" charset="0"/>
              </a:rPr>
              <a:pPr/>
              <a:t>119</a:t>
            </a:fld>
            <a:endParaRPr lang="en-US" smtClean="0">
              <a:latin typeface="Verdana" pitchFamily="34" charset="0"/>
            </a:endParaRPr>
          </a:p>
        </p:txBody>
      </p:sp>
      <p:sp>
        <p:nvSpPr>
          <p:cNvPr id="105476" name="Content Placeholder 1"/>
          <p:cNvSpPr txBox="1">
            <a:spLocks/>
          </p:cNvSpPr>
          <p:nvPr/>
        </p:nvSpPr>
        <p:spPr bwMode="auto">
          <a:xfrm>
            <a:off x="311150" y="1125538"/>
            <a:ext cx="8229600" cy="4525962"/>
          </a:xfrm>
          <a:prstGeom prst="rect">
            <a:avLst/>
          </a:prstGeom>
          <a:noFill/>
          <a:ln w="9525">
            <a:noFill/>
            <a:miter lim="800000"/>
            <a:headEnd/>
            <a:tailEnd/>
          </a:ln>
        </p:spPr>
        <p:txBody>
          <a:bodyPr/>
          <a:lstStyle/>
          <a:p>
            <a:pPr>
              <a:defRPr/>
            </a:pPr>
            <a:r>
              <a:rPr lang="en-US" sz="2000" b="1" dirty="0"/>
              <a:t>Score Point 4</a:t>
            </a:r>
            <a:endParaRPr lang="en-US" sz="2000" dirty="0"/>
          </a:p>
          <a:p>
            <a:pPr>
              <a:defRPr/>
            </a:pPr>
            <a:r>
              <a:rPr lang="en-US" sz="1600" dirty="0" smtClean="0"/>
              <a:t>This </a:t>
            </a:r>
            <a:r>
              <a:rPr lang="en-US" sz="1600" dirty="0"/>
              <a:t>response clearly introduces a topic in a manner that follows logically from the task and purpose </a:t>
            </a:r>
            <a:r>
              <a:rPr lang="en-US" sz="1600" i="1" dirty="0"/>
              <a:t>(The myth says evergreen trees keep their leaves because the evergreen trees were being good to the birds </a:t>
            </a:r>
            <a:r>
              <a:rPr lang="en-US" sz="1600" dirty="0"/>
              <a:t>and </a:t>
            </a:r>
            <a:r>
              <a:rPr lang="en-US" sz="1600" i="1" dirty="0"/>
              <a:t>The article says evergreen trees keep their leaves because the small pointy leaves and the cone like shape of the tree itself shed snow).</a:t>
            </a:r>
            <a:r>
              <a:rPr lang="en-US" sz="1600" dirty="0"/>
              <a:t> The response demonstrates insightful analysis of the texts </a:t>
            </a:r>
            <a:r>
              <a:rPr lang="en-US" sz="1600" i="1" dirty="0"/>
              <a:t>(They are different because the myth is telling a story that not all people think it is true...the article is giving true facts that you can prove they are right)</a:t>
            </a:r>
            <a:r>
              <a:rPr lang="en-US" sz="1600" dirty="0"/>
              <a:t>. The topic is developed with relevant, well-chosen facts and concrete details from the texts </a:t>
            </a:r>
            <a:r>
              <a:rPr lang="en-US" sz="1600" i="1" dirty="0"/>
              <a:t>(the king made the wind stay away from the evergreen trees...the other trees were being mean to the bird, the king let the wind go and blow their leaves off </a:t>
            </a:r>
            <a:r>
              <a:rPr lang="en-US" sz="1600" dirty="0"/>
              <a:t>and </a:t>
            </a:r>
            <a:r>
              <a:rPr lang="en-US" sz="1600" i="1" dirty="0"/>
              <a:t>By having a lot of small leaves packed with chlorophyll, the plant gathers as much energy as it can from the sparse sunlight...The dark color also helps keep the plant warm)</a:t>
            </a:r>
            <a:r>
              <a:rPr lang="en-US" sz="1600" dirty="0"/>
              <a:t>. The response exhibits clear, purposeful organization, and skillfully links ideas with grade-appropriate words and phrases </a:t>
            </a:r>
            <a:r>
              <a:rPr lang="en-US" sz="1600" i="1" dirty="0"/>
              <a:t>(Since the other, so the evergreens, By having, Then the article)</a:t>
            </a:r>
            <a:r>
              <a:rPr lang="en-US" sz="1600" dirty="0"/>
              <a:t>. The language is stylistically sophisticated with domain-specific vocabulary </a:t>
            </a:r>
            <a:r>
              <a:rPr lang="en-US" sz="1600" i="1" dirty="0"/>
              <a:t>(true facts that you can prove)</a:t>
            </a:r>
            <a:r>
              <a:rPr lang="en-US" sz="1600" dirty="0"/>
              <a:t>.</a:t>
            </a:r>
            <a:r>
              <a:rPr lang="en-US" sz="1600" i="1" dirty="0"/>
              <a:t> </a:t>
            </a:r>
            <a:r>
              <a:rPr lang="en-US" sz="1600" dirty="0"/>
              <a:t>The response provides a concluding statement that follows from the topic and information presented </a:t>
            </a:r>
            <a:r>
              <a:rPr lang="en-US" sz="1600" i="1" dirty="0"/>
              <a:t>(both giving information on the trees)</a:t>
            </a:r>
            <a:r>
              <a:rPr lang="en-US" sz="1600" dirty="0"/>
              <a:t>. The response demonstrates grade-appropriate command of conventions, with few errors.</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Our Goals</a:t>
            </a:r>
          </a:p>
        </p:txBody>
      </p:sp>
      <p:sp>
        <p:nvSpPr>
          <p:cNvPr id="10243" name="Content Placeholder 2"/>
          <p:cNvSpPr>
            <a:spLocks noGrp="1"/>
          </p:cNvSpPr>
          <p:nvPr>
            <p:ph idx="1"/>
          </p:nvPr>
        </p:nvSpPr>
        <p:spPr/>
        <p:txBody>
          <a:bodyPr/>
          <a:lstStyle/>
          <a:p>
            <a:pPr>
              <a:buFont typeface="Arial" pitchFamily="34" charset="0"/>
              <a:buChar char="•"/>
            </a:pPr>
            <a:r>
              <a:rPr lang="en-US" dirty="0" smtClean="0"/>
              <a:t>Define holistic scoring and how it differs from typical grading.</a:t>
            </a:r>
          </a:p>
          <a:p>
            <a:pPr>
              <a:buFont typeface="Arial" pitchFamily="34" charset="0"/>
              <a:buChar char="•"/>
            </a:pPr>
            <a:r>
              <a:rPr lang="en-US" dirty="0" smtClean="0"/>
              <a:t>Review each ELA rubric in detail:</a:t>
            </a:r>
          </a:p>
          <a:p>
            <a:pPr lvl="2"/>
            <a:r>
              <a:rPr lang="en-US" dirty="0" smtClean="0"/>
              <a:t>Short-response (2-point) Rubric/Constructed-response </a:t>
            </a:r>
          </a:p>
          <a:p>
            <a:pPr lvl="2"/>
            <a:r>
              <a:rPr lang="en-US" dirty="0" smtClean="0"/>
              <a:t>Extended-response (4-point) Rubric/Constructed-response </a:t>
            </a:r>
          </a:p>
          <a:p>
            <a:pPr>
              <a:buFont typeface="Arial" pitchFamily="34" charset="0"/>
              <a:buChar char="•"/>
            </a:pPr>
            <a:r>
              <a:rPr lang="en-US" dirty="0" smtClean="0"/>
              <a:t>Practice scoring some student examples.</a:t>
            </a:r>
          </a:p>
        </p:txBody>
      </p:sp>
      <p:sp>
        <p:nvSpPr>
          <p:cNvPr id="10244" name="Slide Number Placeholder 4"/>
          <p:cNvSpPr>
            <a:spLocks noGrp="1"/>
          </p:cNvSpPr>
          <p:nvPr>
            <p:ph type="sldNum" sz="quarter" idx="10"/>
          </p:nvPr>
        </p:nvSpPr>
        <p:spPr/>
        <p:txBody>
          <a:bodyPr/>
          <a:lstStyle/>
          <a:p>
            <a:fld id="{264E2F7F-3D46-492D-A188-DEFACFE4687A}" type="slidenum">
              <a:rPr lang="en-US" smtClean="0"/>
              <a:pPr/>
              <a:t>12</a:t>
            </a:fld>
            <a:endParaRPr lang="en-US" smtClean="0"/>
          </a:p>
        </p:txBody>
      </p:sp>
    </p:spTree>
    <p:custDataLst>
      <p:tags r:id="rId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3a</a:t>
            </a:r>
          </a:p>
        </p:txBody>
      </p:sp>
      <p:sp>
        <p:nvSpPr>
          <p:cNvPr id="112643" name="Slide Number Placeholder 4"/>
          <p:cNvSpPr>
            <a:spLocks noGrp="1"/>
          </p:cNvSpPr>
          <p:nvPr>
            <p:ph type="sldNum" sz="quarter" idx="10"/>
          </p:nvPr>
        </p:nvSpPr>
        <p:spPr>
          <a:noFill/>
        </p:spPr>
        <p:txBody>
          <a:bodyPr/>
          <a:lstStyle/>
          <a:p>
            <a:fld id="{318A216F-56E5-4ADA-8C47-CC8EDD70341D}" type="slidenum">
              <a:rPr lang="en-US" smtClean="0">
                <a:latin typeface="Verdana" pitchFamily="34" charset="0"/>
              </a:rPr>
              <a:pPr/>
              <a:t>120</a:t>
            </a:fld>
            <a:endParaRPr lang="en-US" smtClean="0">
              <a:latin typeface="Verdana" pitchFamily="34" charset="0"/>
            </a:endParaRPr>
          </a:p>
        </p:txBody>
      </p:sp>
      <p:pic>
        <p:nvPicPr>
          <p:cNvPr id="112644" name="Picture 2"/>
          <p:cNvPicPr>
            <a:picLocks noChangeAspect="1" noChangeArrowheads="1"/>
          </p:cNvPicPr>
          <p:nvPr/>
        </p:nvPicPr>
        <p:blipFill>
          <a:blip r:embed="rId3"/>
          <a:srcRect/>
          <a:stretch>
            <a:fillRect/>
          </a:stretch>
        </p:blipFill>
        <p:spPr bwMode="auto">
          <a:xfrm>
            <a:off x="779463" y="776288"/>
            <a:ext cx="6118225" cy="5703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3b</a:t>
            </a:r>
          </a:p>
        </p:txBody>
      </p:sp>
      <p:sp>
        <p:nvSpPr>
          <p:cNvPr id="113667" name="Slide Number Placeholder 4"/>
          <p:cNvSpPr>
            <a:spLocks noGrp="1"/>
          </p:cNvSpPr>
          <p:nvPr>
            <p:ph type="sldNum" sz="quarter" idx="10"/>
          </p:nvPr>
        </p:nvSpPr>
        <p:spPr>
          <a:noFill/>
        </p:spPr>
        <p:txBody>
          <a:bodyPr/>
          <a:lstStyle/>
          <a:p>
            <a:fld id="{57CC457C-8387-4AC5-A5DF-52AB6EBCAC0C}" type="slidenum">
              <a:rPr lang="en-US" smtClean="0">
                <a:latin typeface="Verdana" pitchFamily="34" charset="0"/>
              </a:rPr>
              <a:pPr/>
              <a:t>121</a:t>
            </a:fld>
            <a:endParaRPr lang="en-US" smtClean="0">
              <a:latin typeface="Verdana" pitchFamily="34" charset="0"/>
            </a:endParaRPr>
          </a:p>
        </p:txBody>
      </p:sp>
      <p:pic>
        <p:nvPicPr>
          <p:cNvPr id="113668" name="Picture 2"/>
          <p:cNvPicPr>
            <a:picLocks noChangeAspect="1" noChangeArrowheads="1"/>
          </p:cNvPicPr>
          <p:nvPr/>
        </p:nvPicPr>
        <p:blipFill>
          <a:blip r:embed="rId3"/>
          <a:srcRect/>
          <a:stretch>
            <a:fillRect/>
          </a:stretch>
        </p:blipFill>
        <p:spPr bwMode="auto">
          <a:xfrm>
            <a:off x="939800" y="1243013"/>
            <a:ext cx="7513638" cy="246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3 </a:t>
            </a:r>
            <a:r>
              <a:rPr smtClean="0">
                <a:latin typeface="Gill Sans MT Pro Book" pitchFamily="-1" charset="0"/>
              </a:rPr>
              <a:t>Annotation</a:t>
            </a:r>
          </a:p>
        </p:txBody>
      </p:sp>
      <p:sp>
        <p:nvSpPr>
          <p:cNvPr id="114691" name="Slide Number Placeholder 4"/>
          <p:cNvSpPr>
            <a:spLocks noGrp="1"/>
          </p:cNvSpPr>
          <p:nvPr>
            <p:ph type="sldNum" sz="quarter" idx="10"/>
          </p:nvPr>
        </p:nvSpPr>
        <p:spPr>
          <a:noFill/>
        </p:spPr>
        <p:txBody>
          <a:bodyPr/>
          <a:lstStyle/>
          <a:p>
            <a:fld id="{6FB11BD1-4CC8-4C9F-B01B-EF8B6F90BAB6}" type="slidenum">
              <a:rPr lang="en-US" smtClean="0">
                <a:latin typeface="Verdana" pitchFamily="34" charset="0"/>
              </a:rPr>
              <a:pPr/>
              <a:t>122</a:t>
            </a:fld>
            <a:endParaRPr lang="en-US" smtClean="0">
              <a:latin typeface="Verdana" pitchFamily="34" charset="0"/>
            </a:endParaRPr>
          </a:p>
        </p:txBody>
      </p:sp>
      <p:sp>
        <p:nvSpPr>
          <p:cNvPr id="108548" name="Content Placeholder 1"/>
          <p:cNvSpPr txBox="1">
            <a:spLocks/>
          </p:cNvSpPr>
          <p:nvPr/>
        </p:nvSpPr>
        <p:spPr bwMode="auto">
          <a:xfrm>
            <a:off x="365125" y="1250950"/>
            <a:ext cx="8229600" cy="4525963"/>
          </a:xfrm>
          <a:prstGeom prst="rect">
            <a:avLst/>
          </a:prstGeom>
          <a:noFill/>
          <a:ln w="9525">
            <a:noFill/>
            <a:miter lim="800000"/>
            <a:headEnd/>
            <a:tailEnd/>
          </a:ln>
        </p:spPr>
        <p:txBody>
          <a:bodyPr/>
          <a:lstStyle/>
          <a:p>
            <a:pPr>
              <a:defRPr/>
            </a:pPr>
            <a:r>
              <a:rPr lang="en-US" sz="2000" b="1" dirty="0"/>
              <a:t>Score Point 3</a:t>
            </a:r>
            <a:endParaRPr lang="en-US" sz="2000" dirty="0"/>
          </a:p>
          <a:p>
            <a:pPr algn="just">
              <a:defRPr/>
            </a:pPr>
            <a:r>
              <a:rPr lang="en-US" sz="1750" dirty="0" smtClean="0"/>
              <a:t>This </a:t>
            </a:r>
            <a:r>
              <a:rPr lang="en-US" sz="1750" dirty="0"/>
              <a:t>response clearly introduces a topic in a manner that follows from the task </a:t>
            </a:r>
            <a:r>
              <a:rPr lang="en-US" sz="1750" i="1" dirty="0"/>
              <a:t>(because the trees who have been good to the bird may keep their leaves </a:t>
            </a:r>
            <a:r>
              <a:rPr lang="en-US" sz="1750" dirty="0"/>
              <a:t>and </a:t>
            </a:r>
            <a:r>
              <a:rPr lang="en-US" sz="1750" i="1" dirty="0"/>
              <a:t>because, the cold climate).</a:t>
            </a:r>
            <a:r>
              <a:rPr lang="en-US" sz="1750" dirty="0"/>
              <a:t> The response demonstrates grade-appropriate comprehension and analysis of the texts</a:t>
            </a:r>
            <a:r>
              <a:rPr lang="en-US" sz="1750" i="1" dirty="0"/>
              <a:t> (are different because the article tells how evergreen trees keep their leaves in the winter describing how evergreens keep their leaves</a:t>
            </a:r>
            <a:r>
              <a:rPr lang="en-US" sz="1750" i="1" dirty="0" smtClean="0"/>
              <a:t>. The </a:t>
            </a:r>
            <a:r>
              <a:rPr lang="en-US" sz="1750" i="1" dirty="0"/>
              <a:t>myth just tells a of how evergreens keep their leaves, and putting parts of facts into that story)</a:t>
            </a:r>
            <a:r>
              <a:rPr lang="en-US" sz="1750" dirty="0"/>
              <a:t>. The use of relevant evidence is sustained throughout </a:t>
            </a:r>
            <a:r>
              <a:rPr lang="en-US" sz="1750" i="1" dirty="0"/>
              <a:t>(even if their is alot of rain, the water is often frozen and unavailible to the plant</a:t>
            </a:r>
            <a:r>
              <a:rPr lang="en-US" sz="1750" i="1" dirty="0" smtClean="0"/>
              <a:t>. The </a:t>
            </a:r>
            <a:r>
              <a:rPr lang="en-US" sz="1750" i="1" dirty="0"/>
              <a:t>small area and the thick coating of wax on the needle like leaves allow the plant to retain the water)</a:t>
            </a:r>
            <a:r>
              <a:rPr lang="en-US" sz="1750" dirty="0"/>
              <a:t>. The response exhibits clear organization, and links ideas using grade-appropriate words and phrases </a:t>
            </a:r>
            <a:r>
              <a:rPr lang="en-US" sz="1750" i="1" dirty="0"/>
              <a:t>(The myth says, The article says, even if)</a:t>
            </a:r>
            <a:r>
              <a:rPr lang="en-US" sz="1750" dirty="0"/>
              <a:t>. The language is grade-appropriate with domain-specific vocabulary </a:t>
            </a:r>
            <a:r>
              <a:rPr lang="en-US" sz="1750" i="1" dirty="0"/>
              <a:t>(have been good to the bird </a:t>
            </a:r>
            <a:r>
              <a:rPr lang="en-US" sz="1750" dirty="0"/>
              <a:t>and </a:t>
            </a:r>
            <a:r>
              <a:rPr lang="en-US" sz="1750" i="1" dirty="0"/>
              <a:t>describing)</a:t>
            </a:r>
            <a:r>
              <a:rPr lang="en-US" sz="1750" dirty="0"/>
              <a:t>. The response demonstrates grade-appropriate command of conventions, with occasional errors that do not hinder comprehension.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4a</a:t>
            </a:r>
          </a:p>
        </p:txBody>
      </p:sp>
      <p:sp>
        <p:nvSpPr>
          <p:cNvPr id="115715" name="Slide Number Placeholder 4"/>
          <p:cNvSpPr>
            <a:spLocks noGrp="1"/>
          </p:cNvSpPr>
          <p:nvPr>
            <p:ph type="sldNum" sz="quarter" idx="10"/>
          </p:nvPr>
        </p:nvSpPr>
        <p:spPr>
          <a:noFill/>
        </p:spPr>
        <p:txBody>
          <a:bodyPr/>
          <a:lstStyle/>
          <a:p>
            <a:fld id="{88A4067C-C8A0-4AEB-83D4-92063B5D33CE}" type="slidenum">
              <a:rPr lang="en-US" smtClean="0">
                <a:latin typeface="Verdana" pitchFamily="34" charset="0"/>
              </a:rPr>
              <a:pPr/>
              <a:t>123</a:t>
            </a:fld>
            <a:endParaRPr lang="en-US" smtClean="0">
              <a:latin typeface="Verdana" pitchFamily="34" charset="0"/>
            </a:endParaRPr>
          </a:p>
        </p:txBody>
      </p:sp>
      <p:pic>
        <p:nvPicPr>
          <p:cNvPr id="115716" name="Picture 2"/>
          <p:cNvPicPr>
            <a:picLocks noChangeAspect="1" noChangeArrowheads="1"/>
          </p:cNvPicPr>
          <p:nvPr/>
        </p:nvPicPr>
        <p:blipFill>
          <a:blip r:embed="rId3"/>
          <a:srcRect/>
          <a:stretch>
            <a:fillRect/>
          </a:stretch>
        </p:blipFill>
        <p:spPr bwMode="auto">
          <a:xfrm>
            <a:off x="1187450" y="755650"/>
            <a:ext cx="6143625" cy="572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4b</a:t>
            </a:r>
          </a:p>
        </p:txBody>
      </p:sp>
      <p:sp>
        <p:nvSpPr>
          <p:cNvPr id="116739" name="Slide Number Placeholder 4"/>
          <p:cNvSpPr>
            <a:spLocks noGrp="1"/>
          </p:cNvSpPr>
          <p:nvPr>
            <p:ph type="sldNum" sz="quarter" idx="10"/>
          </p:nvPr>
        </p:nvSpPr>
        <p:spPr>
          <a:noFill/>
        </p:spPr>
        <p:txBody>
          <a:bodyPr/>
          <a:lstStyle/>
          <a:p>
            <a:fld id="{AF672754-D762-42BC-BABC-633F663D8584}" type="slidenum">
              <a:rPr lang="en-US" smtClean="0">
                <a:latin typeface="Verdana" pitchFamily="34" charset="0"/>
              </a:rPr>
              <a:pPr/>
              <a:t>124</a:t>
            </a:fld>
            <a:endParaRPr lang="en-US" smtClean="0">
              <a:latin typeface="Verdana" pitchFamily="34" charset="0"/>
            </a:endParaRPr>
          </a:p>
        </p:txBody>
      </p:sp>
      <p:pic>
        <p:nvPicPr>
          <p:cNvPr id="116740" name="Picture 2"/>
          <p:cNvPicPr>
            <a:picLocks noChangeAspect="1" noChangeArrowheads="1"/>
          </p:cNvPicPr>
          <p:nvPr/>
        </p:nvPicPr>
        <p:blipFill>
          <a:blip r:embed="rId3"/>
          <a:srcRect/>
          <a:stretch>
            <a:fillRect/>
          </a:stretch>
        </p:blipFill>
        <p:spPr bwMode="auto">
          <a:xfrm>
            <a:off x="1068388" y="914400"/>
            <a:ext cx="6780212"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4 </a:t>
            </a:r>
            <a:r>
              <a:rPr smtClean="0">
                <a:latin typeface="Gill Sans MT Pro Book" pitchFamily="-1" charset="0"/>
              </a:rPr>
              <a:t>Annotation</a:t>
            </a:r>
          </a:p>
        </p:txBody>
      </p:sp>
      <p:sp>
        <p:nvSpPr>
          <p:cNvPr id="117763" name="Slide Number Placeholder 4"/>
          <p:cNvSpPr>
            <a:spLocks noGrp="1"/>
          </p:cNvSpPr>
          <p:nvPr>
            <p:ph type="sldNum" sz="quarter" idx="10"/>
          </p:nvPr>
        </p:nvSpPr>
        <p:spPr>
          <a:noFill/>
        </p:spPr>
        <p:txBody>
          <a:bodyPr/>
          <a:lstStyle/>
          <a:p>
            <a:fld id="{7A59F2C2-7261-4931-9BD9-9728A9EAF7D8}" type="slidenum">
              <a:rPr lang="en-US" smtClean="0">
                <a:latin typeface="Verdana" pitchFamily="34" charset="0"/>
              </a:rPr>
              <a:pPr/>
              <a:t>125</a:t>
            </a:fld>
            <a:endParaRPr lang="en-US" smtClean="0">
              <a:latin typeface="Verdana" pitchFamily="34" charset="0"/>
            </a:endParaRPr>
          </a:p>
        </p:txBody>
      </p:sp>
      <p:sp>
        <p:nvSpPr>
          <p:cNvPr id="111620" name="Content Placeholder 1"/>
          <p:cNvSpPr txBox="1">
            <a:spLocks/>
          </p:cNvSpPr>
          <p:nvPr/>
        </p:nvSpPr>
        <p:spPr bwMode="auto">
          <a:xfrm>
            <a:off x="347663" y="1268413"/>
            <a:ext cx="8229600" cy="4525962"/>
          </a:xfrm>
          <a:prstGeom prst="rect">
            <a:avLst/>
          </a:prstGeom>
          <a:noFill/>
          <a:ln w="9525">
            <a:noFill/>
            <a:miter lim="800000"/>
            <a:headEnd/>
            <a:tailEnd/>
          </a:ln>
        </p:spPr>
        <p:txBody>
          <a:bodyPr/>
          <a:lstStyle/>
          <a:p>
            <a:pPr>
              <a:defRPr/>
            </a:pPr>
            <a:r>
              <a:rPr lang="en-US" sz="2000" b="1" dirty="0"/>
              <a:t>Score Point 3</a:t>
            </a:r>
            <a:endParaRPr lang="en-US" sz="2000" dirty="0"/>
          </a:p>
          <a:p>
            <a:pPr>
              <a:defRPr/>
            </a:pPr>
            <a:r>
              <a:rPr lang="en-US" sz="1700" dirty="0" smtClean="0"/>
              <a:t>This </a:t>
            </a:r>
            <a:r>
              <a:rPr lang="en-US" sz="1700" dirty="0"/>
              <a:t>response clearly introduces a topic in a manner that follows from the task and purpose </a:t>
            </a:r>
            <a:r>
              <a:rPr lang="en-US" sz="1700" i="1" dirty="0"/>
              <a:t>(The myth says the evergreen trees are nice to the bird </a:t>
            </a:r>
            <a:r>
              <a:rPr lang="en-US" sz="1700" dirty="0"/>
              <a:t>and </a:t>
            </a:r>
            <a:r>
              <a:rPr lang="en-US" sz="1700" i="1" dirty="0"/>
              <a:t>The article says the evergreen trees don’t loose their leaves because they are adapted to the climates).</a:t>
            </a:r>
            <a:r>
              <a:rPr lang="en-US" sz="1700" dirty="0"/>
              <a:t> The response demonstrates grade-appropriate comprehension and analysis of the texts </a:t>
            </a:r>
            <a:r>
              <a:rPr lang="en-US" sz="1700" i="1" dirty="0"/>
              <a:t>(The answers in the storys are the same and different because in the first story they keep their leaves because of kindness</a:t>
            </a:r>
            <a:r>
              <a:rPr lang="en-US" sz="1700" i="1" dirty="0" smtClean="0"/>
              <a:t>. But </a:t>
            </a:r>
            <a:r>
              <a:rPr lang="en-US" sz="1700" i="1" dirty="0"/>
              <a:t>in the second story their leaves stay on because the trees are adapted to the cold climates)</a:t>
            </a:r>
            <a:r>
              <a:rPr lang="en-US" sz="1700" dirty="0"/>
              <a:t>. The topic is partially developed with some textual evidence </a:t>
            </a:r>
            <a:r>
              <a:rPr lang="en-US" sz="1700" i="1" dirty="0"/>
              <a:t>(the forest king told the wind only to touch the mean trees </a:t>
            </a:r>
            <a:r>
              <a:rPr lang="en-US" sz="1700" dirty="0"/>
              <a:t>and </a:t>
            </a:r>
            <a:r>
              <a:rPr lang="en-US" sz="1700" i="1" dirty="0"/>
              <a:t>where there is limited sun shine and limited water)</a:t>
            </a:r>
            <a:r>
              <a:rPr lang="en-US" sz="1700" dirty="0"/>
              <a:t>. The response exhibits clear organization, and links ideas using grade-appropriate words and phrases </a:t>
            </a:r>
            <a:r>
              <a:rPr lang="en-US" sz="1700" i="1" dirty="0"/>
              <a:t>(Because, But in the second story, And the reason)</a:t>
            </a:r>
            <a:r>
              <a:rPr lang="en-US" sz="1700" dirty="0"/>
              <a:t>. The response provides a concluding statement that follows from the topic and information presented </a:t>
            </a:r>
            <a:r>
              <a:rPr lang="en-US" sz="1700" i="1" dirty="0"/>
              <a:t>(the answers are the same is because the both keep their leaves)</a:t>
            </a:r>
            <a:r>
              <a:rPr lang="en-US" sz="1700" dirty="0"/>
              <a:t>. The response demonstrates grade-appropriate command of conventions, with occasional errors </a:t>
            </a:r>
            <a:r>
              <a:rPr lang="en-US" sz="1700" i="1" dirty="0"/>
              <a:t>(loose</a:t>
            </a:r>
            <a:r>
              <a:rPr lang="en-US" sz="1700" dirty="0"/>
              <a:t>, </a:t>
            </a:r>
            <a:r>
              <a:rPr lang="en-US" sz="1700" i="1" dirty="0"/>
              <a:t>storys, the)</a:t>
            </a:r>
            <a:r>
              <a:rPr lang="en-US" sz="1700" dirty="0"/>
              <a:t> that do not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5</a:t>
            </a:r>
          </a:p>
        </p:txBody>
      </p:sp>
      <p:sp>
        <p:nvSpPr>
          <p:cNvPr id="118787" name="Slide Number Placeholder 4"/>
          <p:cNvSpPr>
            <a:spLocks noGrp="1"/>
          </p:cNvSpPr>
          <p:nvPr>
            <p:ph type="sldNum" sz="quarter" idx="10"/>
          </p:nvPr>
        </p:nvSpPr>
        <p:spPr>
          <a:noFill/>
        </p:spPr>
        <p:txBody>
          <a:bodyPr/>
          <a:lstStyle/>
          <a:p>
            <a:fld id="{F64C493D-F442-48E2-9913-21C3837AE444}" type="slidenum">
              <a:rPr lang="en-US" smtClean="0">
                <a:latin typeface="Verdana" pitchFamily="34" charset="0"/>
              </a:rPr>
              <a:pPr/>
              <a:t>126</a:t>
            </a:fld>
            <a:endParaRPr lang="en-US" smtClean="0">
              <a:latin typeface="Verdana" pitchFamily="34" charset="0"/>
            </a:endParaRPr>
          </a:p>
        </p:txBody>
      </p:sp>
      <p:pic>
        <p:nvPicPr>
          <p:cNvPr id="118788" name="Picture 2"/>
          <p:cNvPicPr>
            <a:picLocks noChangeAspect="1" noChangeArrowheads="1"/>
          </p:cNvPicPr>
          <p:nvPr/>
        </p:nvPicPr>
        <p:blipFill>
          <a:blip r:embed="rId3"/>
          <a:srcRect/>
          <a:stretch>
            <a:fillRect/>
          </a:stretch>
        </p:blipFill>
        <p:spPr bwMode="auto">
          <a:xfrm>
            <a:off x="1109663" y="809625"/>
            <a:ext cx="6573837"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5 </a:t>
            </a:r>
            <a:r>
              <a:rPr smtClean="0">
                <a:latin typeface="Gill Sans MT Pro Book" pitchFamily="-1" charset="0"/>
              </a:rPr>
              <a:t>Annotation</a:t>
            </a:r>
          </a:p>
        </p:txBody>
      </p:sp>
      <p:sp>
        <p:nvSpPr>
          <p:cNvPr id="119811" name="Slide Number Placeholder 4"/>
          <p:cNvSpPr>
            <a:spLocks noGrp="1"/>
          </p:cNvSpPr>
          <p:nvPr>
            <p:ph type="sldNum" sz="quarter" idx="10"/>
          </p:nvPr>
        </p:nvSpPr>
        <p:spPr>
          <a:noFill/>
        </p:spPr>
        <p:txBody>
          <a:bodyPr/>
          <a:lstStyle/>
          <a:p>
            <a:fld id="{E5F467C6-EBC0-43B7-BDC7-7EE1F175F44D}" type="slidenum">
              <a:rPr lang="en-US" smtClean="0">
                <a:latin typeface="Verdana" pitchFamily="34" charset="0"/>
              </a:rPr>
              <a:pPr/>
              <a:t>127</a:t>
            </a:fld>
            <a:endParaRPr lang="en-US" smtClean="0">
              <a:latin typeface="Verdana" pitchFamily="34" charset="0"/>
            </a:endParaRPr>
          </a:p>
        </p:txBody>
      </p:sp>
      <p:sp>
        <p:nvSpPr>
          <p:cNvPr id="113668" name="Content Placeholder 1"/>
          <p:cNvSpPr txBox="1">
            <a:spLocks/>
          </p:cNvSpPr>
          <p:nvPr/>
        </p:nvSpPr>
        <p:spPr bwMode="auto">
          <a:xfrm>
            <a:off x="365125" y="1258888"/>
            <a:ext cx="8229600" cy="4525962"/>
          </a:xfrm>
          <a:prstGeom prst="rect">
            <a:avLst/>
          </a:prstGeom>
          <a:noFill/>
          <a:ln w="9525">
            <a:noFill/>
            <a:miter lim="800000"/>
            <a:headEnd/>
            <a:tailEnd/>
          </a:ln>
        </p:spPr>
        <p:txBody>
          <a:bodyPr/>
          <a:lstStyle/>
          <a:p>
            <a:pPr>
              <a:defRPr/>
            </a:pPr>
            <a:r>
              <a:rPr lang="en-US" sz="2000" b="1" dirty="0"/>
              <a:t>Score Point 2</a:t>
            </a:r>
            <a:endParaRPr lang="en-US" sz="2000" dirty="0"/>
          </a:p>
          <a:p>
            <a:pPr>
              <a:defRPr/>
            </a:pPr>
            <a:r>
              <a:rPr lang="en-US" sz="2400" dirty="0"/>
              <a:t> </a:t>
            </a:r>
            <a:endParaRPr lang="en-US" sz="1800" dirty="0"/>
          </a:p>
          <a:p>
            <a:pPr algn="just">
              <a:defRPr/>
            </a:pPr>
            <a:r>
              <a:rPr lang="en-US" sz="1800" dirty="0"/>
              <a:t>This response introduces a topic in a manner that follows generally from the task and purpose </a:t>
            </a:r>
            <a:r>
              <a:rPr lang="en-US" sz="1800" i="1" dirty="0"/>
              <a:t>(because the forest king told the wind not to touch the trees </a:t>
            </a:r>
            <a:r>
              <a:rPr lang="en-US" sz="1800" dirty="0"/>
              <a:t>and</a:t>
            </a:r>
            <a:r>
              <a:rPr lang="en-US" sz="1800" i="1" dirty="0"/>
              <a:t> because they store food in there leaves).</a:t>
            </a:r>
            <a:r>
              <a:rPr lang="en-US" sz="1800" dirty="0"/>
              <a:t> The response demonstrates a literal comprehension of the texts </a:t>
            </a:r>
            <a:r>
              <a:rPr lang="en-US" sz="1800" i="1" dirty="0"/>
              <a:t>(they both tell you that they do lose there leaves just not at the same time </a:t>
            </a:r>
            <a:r>
              <a:rPr lang="en-US" sz="1800" dirty="0"/>
              <a:t>and </a:t>
            </a:r>
            <a:r>
              <a:rPr lang="en-US" sz="1800" i="1" dirty="0"/>
              <a:t>one is fiction the other one is non fiction)</a:t>
            </a:r>
            <a:r>
              <a:rPr lang="en-US" sz="1800" dirty="0"/>
              <a:t>. The topic is partially developed with the use of some textual evidence </a:t>
            </a:r>
            <a:r>
              <a:rPr lang="en-US" sz="1800" i="1" dirty="0"/>
              <a:t>(told the wind not to touch the trees that were helping the little bird)</a:t>
            </a:r>
            <a:r>
              <a:rPr lang="en-US" sz="1800" dirty="0"/>
              <a:t>. The response exhibits some attempt at organization and inconsistently uses words and phrases to link ideas</a:t>
            </a:r>
            <a:r>
              <a:rPr lang="en-US" sz="1800" i="1" dirty="0"/>
              <a:t> (The stories are simaler </a:t>
            </a:r>
            <a:r>
              <a:rPr lang="en-US" sz="1800" dirty="0"/>
              <a:t>and </a:t>
            </a:r>
            <a:r>
              <a:rPr lang="en-US" sz="1800" i="1" dirty="0"/>
              <a:t>They are diffrent because)</a:t>
            </a:r>
            <a:r>
              <a:rPr lang="en-US" sz="1800" dirty="0"/>
              <a:t>. No concluding statement is provided. The response demonstrates grade-appropriate command of conventions, with occasional errors </a:t>
            </a:r>
            <a:r>
              <a:rPr lang="en-US" sz="1800" i="1" dirty="0"/>
              <a:t>(there </a:t>
            </a:r>
            <a:r>
              <a:rPr lang="en-US" sz="1800" dirty="0"/>
              <a:t>for their</a:t>
            </a:r>
            <a:r>
              <a:rPr lang="en-US" sz="1800" i="1" dirty="0"/>
              <a:t>, simaler, diffrent)</a:t>
            </a:r>
            <a:r>
              <a:rPr lang="en-US" sz="1800" dirty="0"/>
              <a:t> that do not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6</a:t>
            </a:r>
          </a:p>
        </p:txBody>
      </p:sp>
      <p:sp>
        <p:nvSpPr>
          <p:cNvPr id="120835" name="Slide Number Placeholder 4"/>
          <p:cNvSpPr>
            <a:spLocks noGrp="1"/>
          </p:cNvSpPr>
          <p:nvPr>
            <p:ph type="sldNum" sz="quarter" idx="10"/>
          </p:nvPr>
        </p:nvSpPr>
        <p:spPr>
          <a:noFill/>
        </p:spPr>
        <p:txBody>
          <a:bodyPr/>
          <a:lstStyle/>
          <a:p>
            <a:fld id="{41CFD328-5726-41AF-B98E-C09B3C3F4039}" type="slidenum">
              <a:rPr lang="en-US" smtClean="0">
                <a:latin typeface="Verdana" pitchFamily="34" charset="0"/>
              </a:rPr>
              <a:pPr/>
              <a:t>128</a:t>
            </a:fld>
            <a:endParaRPr lang="en-US" smtClean="0">
              <a:latin typeface="Verdana" pitchFamily="34" charset="0"/>
            </a:endParaRPr>
          </a:p>
        </p:txBody>
      </p:sp>
      <p:pic>
        <p:nvPicPr>
          <p:cNvPr id="120836" name="Picture 2"/>
          <p:cNvPicPr>
            <a:picLocks noChangeAspect="1" noChangeArrowheads="1"/>
          </p:cNvPicPr>
          <p:nvPr/>
        </p:nvPicPr>
        <p:blipFill>
          <a:blip r:embed="rId3"/>
          <a:srcRect/>
          <a:stretch>
            <a:fillRect/>
          </a:stretch>
        </p:blipFill>
        <p:spPr bwMode="auto">
          <a:xfrm>
            <a:off x="819150" y="1006475"/>
            <a:ext cx="678497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4 Extended-response Guide Paper 6 </a:t>
            </a:r>
            <a:r>
              <a:rPr dirty="0" smtClean="0">
                <a:latin typeface="Gill Sans MT Pro Book" pitchFamily="-1" charset="0"/>
              </a:rPr>
              <a:t>Annotation</a:t>
            </a:r>
          </a:p>
        </p:txBody>
      </p:sp>
      <p:sp>
        <p:nvSpPr>
          <p:cNvPr id="121859" name="Slide Number Placeholder 4"/>
          <p:cNvSpPr>
            <a:spLocks noGrp="1"/>
          </p:cNvSpPr>
          <p:nvPr>
            <p:ph type="sldNum" sz="quarter" idx="10"/>
          </p:nvPr>
        </p:nvSpPr>
        <p:spPr>
          <a:noFill/>
        </p:spPr>
        <p:txBody>
          <a:bodyPr/>
          <a:lstStyle/>
          <a:p>
            <a:fld id="{0ED6AE30-C675-47B3-9865-CA64EEE88136}" type="slidenum">
              <a:rPr lang="en-US" smtClean="0">
                <a:latin typeface="Verdana" pitchFamily="34" charset="0"/>
              </a:rPr>
              <a:pPr/>
              <a:t>129</a:t>
            </a:fld>
            <a:endParaRPr lang="en-US" smtClean="0">
              <a:latin typeface="Verdana" pitchFamily="34" charset="0"/>
            </a:endParaRPr>
          </a:p>
        </p:txBody>
      </p:sp>
      <p:sp>
        <p:nvSpPr>
          <p:cNvPr id="115716" name="Content Placeholder 1"/>
          <p:cNvSpPr txBox="1">
            <a:spLocks/>
          </p:cNvSpPr>
          <p:nvPr/>
        </p:nvSpPr>
        <p:spPr bwMode="auto">
          <a:xfrm>
            <a:off x="365125" y="1277938"/>
            <a:ext cx="8229600" cy="4525962"/>
          </a:xfrm>
          <a:prstGeom prst="rect">
            <a:avLst/>
          </a:prstGeom>
          <a:noFill/>
          <a:ln w="9525">
            <a:noFill/>
            <a:miter lim="800000"/>
            <a:headEnd/>
            <a:tailEnd/>
          </a:ln>
        </p:spPr>
        <p:txBody>
          <a:bodyPr/>
          <a:lstStyle/>
          <a:p>
            <a:pPr>
              <a:defRPr/>
            </a:pPr>
            <a:r>
              <a:rPr lang="en-US" sz="2000" b="1" dirty="0"/>
              <a:t>Score Point 2</a:t>
            </a:r>
            <a:endParaRPr lang="en-US" sz="2000" dirty="0"/>
          </a:p>
          <a:p>
            <a:pPr>
              <a:defRPr/>
            </a:pPr>
            <a:r>
              <a:rPr lang="en-US" sz="2400" dirty="0"/>
              <a:t> </a:t>
            </a:r>
            <a:endParaRPr lang="en-US" sz="1800" dirty="0"/>
          </a:p>
          <a:p>
            <a:pPr algn="just">
              <a:defRPr/>
            </a:pPr>
            <a:r>
              <a:rPr lang="en-US" sz="1800" dirty="0"/>
              <a:t>This response introduces a topic in a manner that follows generally from the task </a:t>
            </a:r>
            <a:r>
              <a:rPr lang="en-US" sz="1800" i="1" dirty="0"/>
              <a:t>(the wind asked if he could blow the leaves off the trees </a:t>
            </a:r>
            <a:r>
              <a:rPr lang="en-US" sz="1800" dirty="0"/>
              <a:t>and </a:t>
            </a:r>
            <a:r>
              <a:rPr lang="en-US" sz="1800" i="1" dirty="0"/>
              <a:t>wax helps).</a:t>
            </a:r>
            <a:r>
              <a:rPr lang="en-US" sz="1800" dirty="0"/>
              <a:t> The response demonstrates a literal comprehension of the texts </a:t>
            </a:r>
            <a:r>
              <a:rPr lang="en-US" sz="1800" i="1" dirty="0"/>
              <a:t>(they both explaine the same thin but in differnet way that they explain)</a:t>
            </a:r>
            <a:r>
              <a:rPr lang="en-US" sz="1800" dirty="0"/>
              <a:t>. The topic is partially developed with some textual evidence </a:t>
            </a:r>
            <a:r>
              <a:rPr lang="en-US" sz="1800" i="1" dirty="0"/>
              <a:t>(the king of the forest said no </a:t>
            </a:r>
            <a:r>
              <a:rPr lang="en-US" sz="1800" dirty="0"/>
              <a:t>and </a:t>
            </a:r>
            <a:r>
              <a:rPr lang="en-US" sz="1800" i="1" dirty="0"/>
              <a:t>its dark coler too)</a:t>
            </a:r>
            <a:r>
              <a:rPr lang="en-US" sz="1800" dirty="0"/>
              <a:t>. The response exhibits some attempt at organization and inconsistently links ideas using words and phrases</a:t>
            </a:r>
            <a:r>
              <a:rPr lang="en-US" sz="1800" i="1" dirty="0"/>
              <a:t> (The myth says </a:t>
            </a:r>
            <a:r>
              <a:rPr lang="en-US" sz="1800" dirty="0"/>
              <a:t>and </a:t>
            </a:r>
            <a:r>
              <a:rPr lang="en-US" sz="1800" i="1" dirty="0"/>
              <a:t>In the article)</a:t>
            </a:r>
            <a:r>
              <a:rPr lang="en-US" sz="1800" dirty="0"/>
              <a:t>. The response demonstrates emerging command of conventions, with some errors that may hinder comprehension</a:t>
            </a:r>
            <a:r>
              <a:rPr lang="en-US" sz="1800" i="1" dirty="0"/>
              <a:t> (coler, explaine, differnet)</a:t>
            </a:r>
            <a:r>
              <a:rPr lang="en-US" sz="1800" dirty="0"/>
              <a:t>.</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a:solidFill>
                  <a:srgbClr val="628DBB"/>
                </a:solidFill>
              </a:rPr>
              <a:t>Holistic Scoring</a:t>
            </a:r>
            <a:endParaRPr lang="en-GB" sz="3200">
              <a:solidFill>
                <a:srgbClr val="628DBB"/>
              </a:solidFill>
              <a:latin typeface="Gill Sans MT Pro Book" pitchFamily="-1" charset="0"/>
            </a:endParaRPr>
          </a:p>
        </p:txBody>
      </p:sp>
      <p:pic>
        <p:nvPicPr>
          <p:cNvPr id="11267" name="Picture 2"/>
          <p:cNvPicPr>
            <a:picLocks noChangeAspect="1"/>
          </p:cNvPicPr>
          <p:nvPr/>
        </p:nvPicPr>
        <p:blipFill>
          <a:blip r:embed="rId4"/>
          <a:srcRect/>
          <a:stretch>
            <a:fillRect/>
          </a:stretch>
        </p:blipFill>
        <p:spPr bwMode="auto">
          <a:xfrm>
            <a:off x="463550" y="1489075"/>
            <a:ext cx="8315325" cy="4743450"/>
          </a:xfrm>
          <a:prstGeom prst="rect">
            <a:avLst/>
          </a:prstGeom>
          <a:noFill/>
          <a:ln w="9525">
            <a:noFill/>
            <a:miter lim="800000"/>
            <a:headEnd/>
            <a:tailEnd/>
          </a:ln>
        </p:spPr>
      </p:pic>
      <p:sp>
        <p:nvSpPr>
          <p:cNvPr id="11268" name="Slide Number Placeholder 4"/>
          <p:cNvSpPr txBox="1">
            <a:spLocks/>
          </p:cNvSpPr>
          <p:nvPr/>
        </p:nvSpPr>
        <p:spPr bwMode="gray">
          <a:xfrm>
            <a:off x="8623300" y="6584950"/>
            <a:ext cx="520700" cy="273050"/>
          </a:xfrm>
          <a:prstGeom prst="rect">
            <a:avLst/>
          </a:prstGeom>
          <a:noFill/>
          <a:ln w="9525">
            <a:noFill/>
            <a:miter lim="800000"/>
            <a:headEnd/>
            <a:tailEnd/>
          </a:ln>
        </p:spPr>
        <p:txBody>
          <a:bodyPr lIns="0" tIns="0" rIns="0" bIns="0"/>
          <a:lstStyle/>
          <a:p>
            <a:fld id="{C614E2B9-73E9-49DD-A348-770B5C1D1C8A}" type="slidenum">
              <a:rPr lang="en-US" b="1">
                <a:solidFill>
                  <a:schemeClr val="bg1"/>
                </a:solidFill>
              </a:rPr>
              <a:pPr/>
              <a:t>13</a:t>
            </a:fld>
            <a:endParaRPr lang="en-US" b="1">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7</a:t>
            </a:r>
          </a:p>
        </p:txBody>
      </p:sp>
      <p:sp>
        <p:nvSpPr>
          <p:cNvPr id="122883" name="Slide Number Placeholder 4"/>
          <p:cNvSpPr>
            <a:spLocks noGrp="1"/>
          </p:cNvSpPr>
          <p:nvPr>
            <p:ph type="sldNum" sz="quarter" idx="10"/>
          </p:nvPr>
        </p:nvSpPr>
        <p:spPr>
          <a:noFill/>
        </p:spPr>
        <p:txBody>
          <a:bodyPr/>
          <a:lstStyle/>
          <a:p>
            <a:fld id="{387F34E3-D62B-4320-955E-0109D656DB71}" type="slidenum">
              <a:rPr lang="en-US" smtClean="0">
                <a:latin typeface="Verdana" pitchFamily="34" charset="0"/>
              </a:rPr>
              <a:pPr/>
              <a:t>130</a:t>
            </a:fld>
            <a:endParaRPr lang="en-US" smtClean="0">
              <a:latin typeface="Verdana" pitchFamily="34" charset="0"/>
            </a:endParaRPr>
          </a:p>
        </p:txBody>
      </p:sp>
      <p:pic>
        <p:nvPicPr>
          <p:cNvPr id="122884" name="Picture 2"/>
          <p:cNvPicPr>
            <a:picLocks noChangeAspect="1" noChangeArrowheads="1"/>
          </p:cNvPicPr>
          <p:nvPr/>
        </p:nvPicPr>
        <p:blipFill>
          <a:blip r:embed="rId3"/>
          <a:srcRect/>
          <a:stretch>
            <a:fillRect/>
          </a:stretch>
        </p:blipFill>
        <p:spPr bwMode="auto">
          <a:xfrm>
            <a:off x="390525" y="1143000"/>
            <a:ext cx="8007350" cy="2338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7 </a:t>
            </a:r>
            <a:r>
              <a:rPr smtClean="0">
                <a:latin typeface="Gill Sans MT Pro Book" pitchFamily="-1" charset="0"/>
              </a:rPr>
              <a:t>Annotation</a:t>
            </a:r>
          </a:p>
        </p:txBody>
      </p:sp>
      <p:sp>
        <p:nvSpPr>
          <p:cNvPr id="123907" name="Slide Number Placeholder 4"/>
          <p:cNvSpPr>
            <a:spLocks noGrp="1"/>
          </p:cNvSpPr>
          <p:nvPr>
            <p:ph type="sldNum" sz="quarter" idx="10"/>
          </p:nvPr>
        </p:nvSpPr>
        <p:spPr>
          <a:noFill/>
        </p:spPr>
        <p:txBody>
          <a:bodyPr/>
          <a:lstStyle/>
          <a:p>
            <a:fld id="{FF465974-5382-4CAF-8A4C-97E8B5239FB5}" type="slidenum">
              <a:rPr lang="en-US" smtClean="0">
                <a:latin typeface="Verdana" pitchFamily="34" charset="0"/>
              </a:rPr>
              <a:pPr/>
              <a:t>131</a:t>
            </a:fld>
            <a:endParaRPr lang="en-US" smtClean="0">
              <a:latin typeface="Verdana" pitchFamily="34" charset="0"/>
            </a:endParaRPr>
          </a:p>
        </p:txBody>
      </p:sp>
      <p:sp>
        <p:nvSpPr>
          <p:cNvPr id="11776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2400" dirty="0"/>
              <a:t> </a:t>
            </a:r>
            <a:endParaRPr lang="en-US" sz="1800" dirty="0"/>
          </a:p>
          <a:p>
            <a:pPr algn="just">
              <a:defRPr/>
            </a:pPr>
            <a:r>
              <a:rPr lang="en-US" sz="1800" dirty="0"/>
              <a:t>This response introduces a topic in a manner that follows generally from the task </a:t>
            </a:r>
            <a:r>
              <a:rPr lang="en-US" sz="1800" i="1" dirty="0"/>
              <a:t>(Each story has facts).</a:t>
            </a:r>
            <a:r>
              <a:rPr lang="en-US" sz="1800" dirty="0"/>
              <a:t> The response demonstrates little understanding of the texts </a:t>
            </a:r>
            <a:r>
              <a:rPr lang="en-US" sz="1800" i="1" dirty="0"/>
              <a:t>(conifouris trees hav wax on thier leves so snow slips right off...ever green trees don’t lose their wings because they were good to the bird)</a:t>
            </a:r>
            <a:r>
              <a:rPr lang="en-US" sz="1800" dirty="0"/>
              <a:t>. Ideas are developed using minimal evidence </a:t>
            </a:r>
            <a:r>
              <a:rPr lang="en-US" sz="1800" i="1" dirty="0"/>
              <a:t>(conifourios trees have adapted to the weather).</a:t>
            </a:r>
            <a:r>
              <a:rPr lang="en-US" sz="1800" dirty="0"/>
              <a:t> This response exhibits little attempt at organization, and lacks the use of linking words to connect ideas. No concluding statement is provided. This response demonstrates emerging command of conventions, with some errors </a:t>
            </a:r>
            <a:r>
              <a:rPr lang="en-US" sz="1800" i="1" dirty="0"/>
              <a:t>(conifouris, hav, thier, leves)</a:t>
            </a:r>
            <a:r>
              <a:rPr lang="en-US" sz="1800" dirty="0"/>
              <a:t> that may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8</a:t>
            </a:r>
          </a:p>
        </p:txBody>
      </p:sp>
      <p:sp>
        <p:nvSpPr>
          <p:cNvPr id="124931" name="Slide Number Placeholder 4"/>
          <p:cNvSpPr>
            <a:spLocks noGrp="1"/>
          </p:cNvSpPr>
          <p:nvPr>
            <p:ph type="sldNum" sz="quarter" idx="10"/>
          </p:nvPr>
        </p:nvSpPr>
        <p:spPr>
          <a:noFill/>
        </p:spPr>
        <p:txBody>
          <a:bodyPr/>
          <a:lstStyle/>
          <a:p>
            <a:fld id="{0B7CDD19-8886-4651-96EC-F17F357112DC}" type="slidenum">
              <a:rPr lang="en-US" smtClean="0">
                <a:latin typeface="Verdana" pitchFamily="34" charset="0"/>
              </a:rPr>
              <a:pPr/>
              <a:t>132</a:t>
            </a:fld>
            <a:endParaRPr lang="en-US" smtClean="0">
              <a:latin typeface="Verdana" pitchFamily="34" charset="0"/>
            </a:endParaRPr>
          </a:p>
        </p:txBody>
      </p:sp>
      <p:pic>
        <p:nvPicPr>
          <p:cNvPr id="124932" name="Picture 2"/>
          <p:cNvPicPr>
            <a:picLocks noChangeAspect="1" noChangeArrowheads="1"/>
          </p:cNvPicPr>
          <p:nvPr/>
        </p:nvPicPr>
        <p:blipFill>
          <a:blip r:embed="rId3"/>
          <a:srcRect/>
          <a:stretch>
            <a:fillRect/>
          </a:stretch>
        </p:blipFill>
        <p:spPr bwMode="auto">
          <a:xfrm>
            <a:off x="835025" y="1057275"/>
            <a:ext cx="7510463"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8 </a:t>
            </a:r>
            <a:r>
              <a:rPr smtClean="0">
                <a:latin typeface="Gill Sans MT Pro Book" pitchFamily="-1" charset="0"/>
              </a:rPr>
              <a:t>Annotation</a:t>
            </a:r>
          </a:p>
        </p:txBody>
      </p:sp>
      <p:sp>
        <p:nvSpPr>
          <p:cNvPr id="125955" name="Slide Number Placeholder 4"/>
          <p:cNvSpPr>
            <a:spLocks noGrp="1"/>
          </p:cNvSpPr>
          <p:nvPr>
            <p:ph type="sldNum" sz="quarter" idx="10"/>
          </p:nvPr>
        </p:nvSpPr>
        <p:spPr>
          <a:noFill/>
        </p:spPr>
        <p:txBody>
          <a:bodyPr/>
          <a:lstStyle/>
          <a:p>
            <a:fld id="{50F9C42F-C966-4569-B7FD-48EBDD99FBD7}" type="slidenum">
              <a:rPr lang="en-US" smtClean="0">
                <a:latin typeface="Verdana" pitchFamily="34" charset="0"/>
              </a:rPr>
              <a:pPr/>
              <a:t>133</a:t>
            </a:fld>
            <a:endParaRPr lang="en-US" smtClean="0">
              <a:latin typeface="Verdana" pitchFamily="34" charset="0"/>
            </a:endParaRPr>
          </a:p>
        </p:txBody>
      </p:sp>
      <p:sp>
        <p:nvSpPr>
          <p:cNvPr id="119812"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1800" dirty="0"/>
              <a:t> </a:t>
            </a:r>
          </a:p>
          <a:p>
            <a:pPr algn="just">
              <a:defRPr/>
            </a:pPr>
            <a:r>
              <a:rPr lang="en-US" sz="1800" dirty="0"/>
              <a:t>This response introduces a topic in a manner that follows generally from the task but demonstrates little understanding of the texts</a:t>
            </a:r>
            <a:r>
              <a:rPr lang="en-US" sz="1800" i="1" dirty="0"/>
              <a:t> (the Myth is they are telling you about how trees are different then other trees)</a:t>
            </a:r>
            <a:r>
              <a:rPr lang="en-US" sz="1800" dirty="0"/>
              <a:t>. The response demonstrates an attempt to use evidence </a:t>
            </a:r>
            <a:r>
              <a:rPr lang="en-US" sz="1800" i="1" dirty="0"/>
              <a:t>(the fiction is ware the trees talk the bird talks)</a:t>
            </a:r>
            <a:r>
              <a:rPr lang="en-US" sz="1800" dirty="0"/>
              <a:t> but the evidence is generally irrelevant </a:t>
            </a:r>
            <a:r>
              <a:rPr lang="en-US" sz="1800" i="1" dirty="0"/>
              <a:t>(for are chrismis trees and for are air).</a:t>
            </a:r>
            <a:r>
              <a:rPr lang="en-US" sz="1800" dirty="0"/>
              <a:t> This response exhibits little attempt at organization and does not provide a concluding statement. This response demonstrates a lack of command of conventions, with frequent errors</a:t>
            </a:r>
            <a:r>
              <a:rPr lang="en-US" sz="1800" i="1" dirty="0"/>
              <a:t> (the Myth, then, the, ware, ceep, thare, are </a:t>
            </a:r>
            <a:r>
              <a:rPr lang="en-US" sz="1800" dirty="0"/>
              <a:t>for our</a:t>
            </a:r>
            <a:r>
              <a:rPr lang="en-US" sz="1800" i="1" dirty="0"/>
              <a:t>)</a:t>
            </a:r>
            <a:r>
              <a:rPr lang="en-US" sz="1800" dirty="0"/>
              <a:t> that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9</a:t>
            </a:r>
          </a:p>
        </p:txBody>
      </p:sp>
      <p:sp>
        <p:nvSpPr>
          <p:cNvPr id="126979" name="Slide Number Placeholder 4"/>
          <p:cNvSpPr>
            <a:spLocks noGrp="1"/>
          </p:cNvSpPr>
          <p:nvPr>
            <p:ph type="sldNum" sz="quarter" idx="10"/>
          </p:nvPr>
        </p:nvSpPr>
        <p:spPr>
          <a:noFill/>
        </p:spPr>
        <p:txBody>
          <a:bodyPr/>
          <a:lstStyle/>
          <a:p>
            <a:fld id="{16E339B5-810B-44F0-B512-F46017421CE9}" type="slidenum">
              <a:rPr lang="en-US" smtClean="0">
                <a:latin typeface="Verdana" pitchFamily="34" charset="0"/>
              </a:rPr>
              <a:pPr/>
              <a:t>134</a:t>
            </a:fld>
            <a:endParaRPr lang="en-US" smtClean="0">
              <a:latin typeface="Verdana" pitchFamily="34" charset="0"/>
            </a:endParaRPr>
          </a:p>
        </p:txBody>
      </p:sp>
      <p:pic>
        <p:nvPicPr>
          <p:cNvPr id="126980" name="Picture 2"/>
          <p:cNvPicPr>
            <a:picLocks noChangeAspect="1" noChangeArrowheads="1"/>
          </p:cNvPicPr>
          <p:nvPr/>
        </p:nvPicPr>
        <p:blipFill>
          <a:blip r:embed="rId3"/>
          <a:srcRect/>
          <a:stretch>
            <a:fillRect/>
          </a:stretch>
        </p:blipFill>
        <p:spPr bwMode="auto">
          <a:xfrm>
            <a:off x="1044575" y="1169988"/>
            <a:ext cx="6581775" cy="223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365125" y="214168"/>
            <a:ext cx="8229600" cy="900113"/>
          </a:xfrm>
        </p:spPr>
        <p:txBody>
          <a:bodyPr/>
          <a:lstStyle/>
          <a:p>
            <a:r>
              <a:rPr lang="pt-BR" smtClean="0">
                <a:latin typeface="Gill Sans MT Pro Book" pitchFamily="-1" charset="0"/>
              </a:rPr>
              <a:t>Grade 4 Extended-response Guide Paper 9 </a:t>
            </a:r>
            <a:r>
              <a:rPr smtClean="0">
                <a:latin typeface="Gill Sans MT Pro Book" pitchFamily="-1" charset="0"/>
              </a:rPr>
              <a:t>Annotation</a:t>
            </a:r>
          </a:p>
        </p:txBody>
      </p:sp>
      <p:sp>
        <p:nvSpPr>
          <p:cNvPr id="128003" name="Slide Number Placeholder 4"/>
          <p:cNvSpPr>
            <a:spLocks noGrp="1"/>
          </p:cNvSpPr>
          <p:nvPr>
            <p:ph type="sldNum" sz="quarter" idx="10"/>
          </p:nvPr>
        </p:nvSpPr>
        <p:spPr>
          <a:noFill/>
        </p:spPr>
        <p:txBody>
          <a:bodyPr/>
          <a:lstStyle/>
          <a:p>
            <a:fld id="{0BD2DEDF-1B9C-47B2-AFFE-9D3598D74978}" type="slidenum">
              <a:rPr lang="en-US" smtClean="0">
                <a:latin typeface="Verdana" pitchFamily="34" charset="0"/>
              </a:rPr>
              <a:pPr/>
              <a:t>135</a:t>
            </a:fld>
            <a:endParaRPr lang="en-US" smtClean="0">
              <a:latin typeface="Verdana" pitchFamily="34" charset="0"/>
            </a:endParaRPr>
          </a:p>
        </p:txBody>
      </p:sp>
      <p:sp>
        <p:nvSpPr>
          <p:cNvPr id="121860"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r>
              <a:rPr lang="en-US" sz="1800" dirty="0"/>
              <a:t> </a:t>
            </a:r>
          </a:p>
          <a:p>
            <a:pPr algn="just">
              <a:defRPr/>
            </a:pPr>
            <a:r>
              <a:rPr lang="en-US" sz="1800" dirty="0"/>
              <a:t>This response demonstrates a lack of comprehension of the task. The response demonstrates an attempt to use evidence, which is generally irrelevant </a:t>
            </a:r>
            <a:r>
              <a:rPr lang="en-US" sz="1800" i="1" dirty="0"/>
              <a:t>(The birds have flown to The south</a:t>
            </a:r>
            <a:r>
              <a:rPr lang="en-US" sz="1800" i="1" dirty="0" smtClean="0"/>
              <a:t>. And </a:t>
            </a:r>
            <a:r>
              <a:rPr lang="en-US" sz="1800" i="1" dirty="0"/>
              <a:t>a bird broken its wing And he fownd a foreat that was worm and cosy)</a:t>
            </a:r>
            <a:r>
              <a:rPr lang="en-US" sz="1800" dirty="0"/>
              <a:t>. The response exhibits no evidence of organization or use of linking words. This response uses imprecise language and does not provide a concluding statement. The response demonstrates a lack of command of conventions, with frequent errors </a:t>
            </a:r>
            <a:r>
              <a:rPr lang="en-US" sz="1800" i="1" dirty="0"/>
              <a:t>(to The south And a, wing And, fownd, foreat, worm) </a:t>
            </a:r>
            <a:r>
              <a:rPr lang="en-US" sz="1800" dirty="0"/>
              <a:t>that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65125" y="207963"/>
            <a:ext cx="8229600" cy="449262"/>
          </a:xfrm>
        </p:spPr>
        <p:txBody>
          <a:bodyPr/>
          <a:lstStyle/>
          <a:p>
            <a:r>
              <a:rPr lang="pt-BR" smtClean="0">
                <a:latin typeface="Gill Sans MT Pro Book" pitchFamily="-1" charset="0"/>
              </a:rPr>
              <a:t>Grade 4 Extended-response </a:t>
            </a:r>
            <a:r>
              <a:rPr smtClean="0">
                <a:latin typeface="Gill Sans MT Pro Book" pitchFamily="-1" charset="0"/>
              </a:rPr>
              <a:t>Guide Paper 10</a:t>
            </a:r>
          </a:p>
        </p:txBody>
      </p:sp>
      <p:sp>
        <p:nvSpPr>
          <p:cNvPr id="129027" name="Slide Number Placeholder 4"/>
          <p:cNvSpPr>
            <a:spLocks noGrp="1"/>
          </p:cNvSpPr>
          <p:nvPr>
            <p:ph type="sldNum" sz="quarter" idx="10"/>
          </p:nvPr>
        </p:nvSpPr>
        <p:spPr>
          <a:noFill/>
        </p:spPr>
        <p:txBody>
          <a:bodyPr/>
          <a:lstStyle/>
          <a:p>
            <a:fld id="{B878C317-2A4D-42FD-ADFF-9C67F091E7EE}" type="slidenum">
              <a:rPr lang="en-US" smtClean="0">
                <a:latin typeface="Verdana" pitchFamily="34" charset="0"/>
              </a:rPr>
              <a:pPr/>
              <a:t>136</a:t>
            </a:fld>
            <a:endParaRPr lang="en-US" smtClean="0">
              <a:latin typeface="Verdana" pitchFamily="34" charset="0"/>
            </a:endParaRPr>
          </a:p>
        </p:txBody>
      </p:sp>
      <p:pic>
        <p:nvPicPr>
          <p:cNvPr id="129028" name="Picture 2"/>
          <p:cNvPicPr>
            <a:picLocks noChangeAspect="1" noChangeArrowheads="1"/>
          </p:cNvPicPr>
          <p:nvPr/>
        </p:nvPicPr>
        <p:blipFill>
          <a:blip r:embed="rId3"/>
          <a:srcRect/>
          <a:stretch>
            <a:fillRect/>
          </a:stretch>
        </p:blipFill>
        <p:spPr bwMode="auto">
          <a:xfrm>
            <a:off x="454025" y="1652588"/>
            <a:ext cx="7300913" cy="957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4 Extended-response Guide Paper 10 </a:t>
            </a:r>
            <a:r>
              <a:rPr dirty="0" smtClean="0">
                <a:latin typeface="Gill Sans MT Pro Book" pitchFamily="-1" charset="0"/>
              </a:rPr>
              <a:t>Annotation</a:t>
            </a:r>
          </a:p>
        </p:txBody>
      </p:sp>
      <p:sp>
        <p:nvSpPr>
          <p:cNvPr id="130051" name="Slide Number Placeholder 4"/>
          <p:cNvSpPr>
            <a:spLocks noGrp="1"/>
          </p:cNvSpPr>
          <p:nvPr>
            <p:ph type="sldNum" sz="quarter" idx="10"/>
          </p:nvPr>
        </p:nvSpPr>
        <p:spPr>
          <a:noFill/>
        </p:spPr>
        <p:txBody>
          <a:bodyPr/>
          <a:lstStyle/>
          <a:p>
            <a:fld id="{4A4F1E04-CCAE-4CE3-A226-4D845F7D6BAB}" type="slidenum">
              <a:rPr lang="en-US" smtClean="0">
                <a:latin typeface="Verdana" pitchFamily="34" charset="0"/>
              </a:rPr>
              <a:pPr/>
              <a:t>137</a:t>
            </a:fld>
            <a:endParaRPr lang="en-US" smtClean="0">
              <a:latin typeface="Verdana" pitchFamily="34" charset="0"/>
            </a:endParaRPr>
          </a:p>
        </p:txBody>
      </p:sp>
      <p:sp>
        <p:nvSpPr>
          <p:cNvPr id="12390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r>
              <a:rPr lang="en-US" sz="1800" dirty="0"/>
              <a:t> </a:t>
            </a:r>
          </a:p>
          <a:p>
            <a:pPr algn="just">
              <a:defRPr/>
            </a:pPr>
            <a:r>
              <a:rPr lang="en-US" sz="1800" dirty="0"/>
              <a:t>This response demonstrates a lack of comprehension of the texts and task </a:t>
            </a:r>
            <a:r>
              <a:rPr lang="en-US" sz="1800" i="1" dirty="0"/>
              <a:t>(They grew brave and they have to stay for spring).</a:t>
            </a:r>
            <a:r>
              <a:rPr lang="en-US" sz="1800" dirty="0"/>
              <a:t> There is no evidence of organization. Language is minimal, making assessment of conventions unreliable.</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4"/>
          <p:cNvSpPr>
            <a:spLocks noGrp="1"/>
          </p:cNvSpPr>
          <p:nvPr>
            <p:ph type="sldNum" sz="quarter" idx="10"/>
          </p:nvPr>
        </p:nvSpPr>
        <p:spPr>
          <a:noFill/>
        </p:spPr>
        <p:txBody>
          <a:bodyPr/>
          <a:lstStyle/>
          <a:p>
            <a:pPr eaLnBrk="0" hangingPunct="0"/>
            <a:fld id="{EC3149F8-3CAB-49A7-85C9-A7EC7BF8145C}" type="slidenum">
              <a:rPr lang="en-US" smtClean="0">
                <a:latin typeface="Verdana" pitchFamily="34" charset="0"/>
              </a:rPr>
              <a:pPr eaLnBrk="0" hangingPunct="0"/>
              <a:t>138</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0"/>
          </p:nvPr>
        </p:nvSpPr>
        <p:spPr>
          <a:noFill/>
        </p:spPr>
        <p:txBody>
          <a:bodyPr/>
          <a:lstStyle/>
          <a:p>
            <a:fld id="{EB961F78-5269-45F2-BDC6-460B5C4B0B07}" type="slidenum">
              <a:rPr lang="en-US" smtClean="0">
                <a:latin typeface="Verdana" pitchFamily="34" charset="0"/>
              </a:rPr>
              <a:pPr/>
              <a:t>139</a:t>
            </a:fld>
            <a:endParaRPr lang="en-US" smtClean="0">
              <a:latin typeface="Verdana" pitchFamily="34" charset="0"/>
            </a:endParaRPr>
          </a:p>
        </p:txBody>
      </p:sp>
      <p:sp>
        <p:nvSpPr>
          <p:cNvPr id="132099"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a:solidFill>
                  <a:srgbClr val="628DBB"/>
                </a:solidFill>
              </a:rPr>
              <a:t>Grade 8 ELA Extended-response (4-point) </a:t>
            </a:r>
            <a:br>
              <a:rPr lang="en-US" sz="3200">
                <a:solidFill>
                  <a:srgbClr val="628DBB"/>
                </a:solidFill>
              </a:rPr>
            </a:br>
            <a:r>
              <a:rPr lang="en-US" sz="3200">
                <a:solidFill>
                  <a:srgbClr val="628DBB"/>
                </a:solidFill>
              </a:rPr>
              <a:t>Rubric/Constructed-response</a:t>
            </a:r>
            <a:endParaRPr lang="en-GB" sz="3200">
              <a:solidFill>
                <a:srgbClr val="628DBB"/>
              </a:solidFill>
              <a:latin typeface="Gill Sans MT Pro Book" pitchFamily="-1" charset="0"/>
            </a:endParaRPr>
          </a:p>
        </p:txBody>
      </p:sp>
      <p:pic>
        <p:nvPicPr>
          <p:cNvPr id="132100" name="Picture 1"/>
          <p:cNvPicPr>
            <a:picLocks noChangeAspect="1"/>
          </p:cNvPicPr>
          <p:nvPr/>
        </p:nvPicPr>
        <p:blipFill>
          <a:blip r:embed="rId3"/>
          <a:srcRect t="5594" b="6801"/>
          <a:stretch>
            <a:fillRect/>
          </a:stretch>
        </p:blipFill>
        <p:spPr bwMode="auto">
          <a:xfrm>
            <a:off x="677863" y="1612900"/>
            <a:ext cx="7788275" cy="45466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Holistic Scoring</a:t>
            </a:r>
          </a:p>
        </p:txBody>
      </p:sp>
      <p:sp>
        <p:nvSpPr>
          <p:cNvPr id="8195" name="Content Placeholder 2"/>
          <p:cNvSpPr>
            <a:spLocks noGrp="1"/>
          </p:cNvSpPr>
          <p:nvPr>
            <p:ph idx="1"/>
          </p:nvPr>
        </p:nvSpPr>
        <p:spPr/>
        <p:txBody>
          <a:bodyPr/>
          <a:lstStyle/>
          <a:p>
            <a:pPr marL="0" indent="0"/>
            <a:r>
              <a:rPr lang="en-US" dirty="0" smtClean="0"/>
              <a:t>When scoring holistically:</a:t>
            </a:r>
          </a:p>
          <a:p>
            <a:pPr>
              <a:buFont typeface="Arial" pitchFamily="34" charset="0"/>
              <a:buChar char="•"/>
            </a:pPr>
            <a:r>
              <a:rPr lang="en-US" dirty="0" smtClean="0"/>
              <a:t>Read thoroughly, yet quickly, to gain an impression of the entire response.</a:t>
            </a:r>
          </a:p>
          <a:p>
            <a:pPr>
              <a:buFont typeface="Arial" pitchFamily="34" charset="0"/>
              <a:buChar char="•"/>
            </a:pPr>
            <a:r>
              <a:rPr lang="en-US" dirty="0" smtClean="0"/>
              <a:t>Read the entire response before determining a score, and then promptly assign a score.</a:t>
            </a:r>
          </a:p>
          <a:p>
            <a:pPr>
              <a:buFont typeface="Arial" pitchFamily="34" charset="0"/>
              <a:buChar char="•"/>
            </a:pPr>
            <a:r>
              <a:rPr lang="en-US" dirty="0" smtClean="0"/>
              <a:t>Read supportively, looking for and rewarding those things done well in a response.</a:t>
            </a:r>
          </a:p>
          <a:p>
            <a:pPr>
              <a:buFont typeface="Arial" pitchFamily="34" charset="0"/>
              <a:buChar char="•"/>
            </a:pPr>
            <a:r>
              <a:rPr lang="en-US" dirty="0" smtClean="0"/>
              <a:t>Keep in mind that each response represents a first draft, written under timed conditions.</a:t>
            </a:r>
          </a:p>
        </p:txBody>
      </p:sp>
      <p:sp>
        <p:nvSpPr>
          <p:cNvPr id="12292" name="Slide Number Placeholder 4"/>
          <p:cNvSpPr>
            <a:spLocks noGrp="1"/>
          </p:cNvSpPr>
          <p:nvPr>
            <p:ph type="sldNum" sz="quarter" idx="10"/>
          </p:nvPr>
        </p:nvSpPr>
        <p:spPr/>
        <p:txBody>
          <a:bodyPr/>
          <a:lstStyle/>
          <a:p>
            <a:fld id="{A8D40B53-8287-4493-9F4E-B7498F00F138}"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140</a:t>
            </a:fld>
            <a:endParaRPr lang="en-US"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66936" y="171450"/>
            <a:ext cx="4800749" cy="621273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55268273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Slide Number Placeholder 4"/>
          <p:cNvSpPr>
            <a:spLocks noGrp="1"/>
          </p:cNvSpPr>
          <p:nvPr>
            <p:ph type="sldNum" sz="quarter" idx="10"/>
          </p:nvPr>
        </p:nvSpPr>
        <p:spPr>
          <a:noFill/>
        </p:spPr>
        <p:txBody>
          <a:bodyPr/>
          <a:lstStyle/>
          <a:p>
            <a:pPr eaLnBrk="0" hangingPunct="0"/>
            <a:fld id="{EC4B1B0C-3E73-4C81-A333-C7E497A738C1}" type="slidenum">
              <a:rPr lang="en-US" smtClean="0">
                <a:latin typeface="Verdana" pitchFamily="34" charset="0"/>
              </a:rPr>
              <a:pPr eaLnBrk="0" hangingPunct="0"/>
              <a:t>141</a:t>
            </a:fld>
            <a:endParaRPr lang="en-US" smtClean="0">
              <a:latin typeface="Verdana" pitchFamily="34" charset="0"/>
            </a:endParaRPr>
          </a:p>
        </p:txBody>
      </p:sp>
      <p:pic>
        <p:nvPicPr>
          <p:cNvPr id="137220" name="Picture 2"/>
          <p:cNvPicPr>
            <a:picLocks noChangeAspect="1" noChangeArrowheads="1"/>
          </p:cNvPicPr>
          <p:nvPr/>
        </p:nvPicPr>
        <p:blipFill rotWithShape="1">
          <a:blip r:embed="rId4"/>
          <a:srcRect t="3824"/>
          <a:stretch/>
        </p:blipFill>
        <p:spPr bwMode="auto">
          <a:xfrm>
            <a:off x="560388" y="741044"/>
            <a:ext cx="8344658" cy="5716906"/>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a:latin typeface="Verdana" pitchFamily="34" charset="0"/>
              </a:rPr>
              <a:t>Grades 6-8 Expository Writing Evaluation Rubric</a:t>
            </a:r>
            <a:endParaRPr lang="en-US" dirty="0"/>
          </a:p>
        </p:txBody>
      </p:sp>
    </p:spTree>
    <p:custDataLst>
      <p:tags r:id="rId1"/>
    </p:custData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Slide Number Placeholder 4"/>
          <p:cNvSpPr>
            <a:spLocks noGrp="1"/>
          </p:cNvSpPr>
          <p:nvPr>
            <p:ph type="sldNum" sz="quarter" idx="10"/>
          </p:nvPr>
        </p:nvSpPr>
        <p:spPr>
          <a:noFill/>
        </p:spPr>
        <p:txBody>
          <a:bodyPr/>
          <a:lstStyle/>
          <a:p>
            <a:pPr eaLnBrk="0" hangingPunct="0"/>
            <a:fld id="{F4752950-B1A3-46C2-A198-FB78B170877C}" type="slidenum">
              <a:rPr lang="en-US" smtClean="0">
                <a:latin typeface="Verdana" pitchFamily="34" charset="0"/>
              </a:rPr>
              <a:pPr eaLnBrk="0" hangingPunct="0"/>
              <a:t>142</a:t>
            </a:fld>
            <a:endParaRPr lang="en-US" smtClean="0">
              <a:latin typeface="Verdana" pitchFamily="34" charset="0"/>
            </a:endParaRPr>
          </a:p>
        </p:txBody>
      </p:sp>
      <p:graphicFrame>
        <p:nvGraphicFramePr>
          <p:cNvPr id="2" name="Table 1"/>
          <p:cNvGraphicFramePr>
            <a:graphicFrameLocks noGrp="1"/>
          </p:cNvGraphicFramePr>
          <p:nvPr/>
        </p:nvGraphicFramePr>
        <p:xfrm>
          <a:off x="47625" y="850900"/>
          <a:ext cx="8999537" cy="3522663"/>
        </p:xfrm>
        <a:graphic>
          <a:graphicData uri="http://schemas.openxmlformats.org/drawingml/2006/table">
            <a:tbl>
              <a:tblPr firstRow="1" firstCol="1" bandRow="1" bandCol="1">
                <a:tableStyleId>{5C22544A-7EE6-4342-B048-85BDC9FD1C3A}</a:tableStyleId>
              </a:tblPr>
              <a:tblGrid>
                <a:gridCol w="1395649"/>
                <a:gridCol w="613605"/>
                <a:gridCol w="1381457"/>
                <a:gridCol w="1473840"/>
                <a:gridCol w="1434419"/>
                <a:gridCol w="1429712"/>
                <a:gridCol w="1270855"/>
              </a:tblGrid>
              <a:tr h="336945">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00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710">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0"/>
                        </a:spcAft>
                      </a:pPr>
                      <a:r>
                        <a:rPr lang="en-US" sz="1100" b="1" dirty="0">
                          <a:solidFill>
                            <a:schemeClr val="tx1"/>
                          </a:solidFill>
                          <a:effectLst/>
                          <a:latin typeface="+mn-lt"/>
                          <a:ea typeface="Times New Roman"/>
                        </a:rPr>
                        <a:t>CONTENT AND ANALYSIS: the extent to which the essay conveys complex ideas and information clearly and accurately in order to support claims in an analysis of topics or texts</a:t>
                      </a:r>
                      <a:endParaRPr lang="en-US" sz="11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mn-lt"/>
                          <a:ea typeface="Times New Roman"/>
                        </a:rPr>
                        <a:t>W.2 R.1–9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clearly introduce a topic in a manner that is compelling and follows logically from the task and purpose</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—demonstrate insightful analysis of the text(s)</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 </a:t>
                      </a:r>
                      <a:r>
                        <a:rPr lang="en-US" sz="1100" dirty="0">
                          <a:solidFill>
                            <a:schemeClr val="tx1"/>
                          </a:solidFill>
                          <a:effectLst/>
                          <a:latin typeface="+mn-lt"/>
                          <a:ea typeface="Times New Roman"/>
                        </a:rPr>
                        <a:t>clearly introduce a topic in a manner that follows from the task and purpose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—demonstrate grade-appropriate analysis of the text(s)</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introduce a topic in a manner that follows generally from the task and purpose</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—demonstrate a literal comprehension of the text(s)</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introduce a topic in a manner that does not logically follow from the task and purpose</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—demonstrate little understanding of the text(s)</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a lack of comprehension of the text(s) or task</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3152" name="Rectangle 6"/>
          <p:cNvSpPr>
            <a:spLocks noChangeArrowheads="1"/>
          </p:cNvSpPr>
          <p:nvPr/>
        </p:nvSpPr>
        <p:spPr bwMode="auto">
          <a:xfrm>
            <a:off x="63500" y="5794375"/>
            <a:ext cx="8999538" cy="708025"/>
          </a:xfrm>
          <a:prstGeom prst="rect">
            <a:avLst/>
          </a:prstGeom>
          <a:noFill/>
          <a:ln w="9525">
            <a:noFill/>
            <a:miter lim="800000"/>
            <a:headEnd/>
            <a:tailEnd/>
          </a:ln>
        </p:spPr>
        <p:txBody>
          <a:bodyPr>
            <a:spAutoFit/>
          </a:bodyPr>
          <a:lstStyle/>
          <a:p>
            <a:pPr marL="171450" indent="-171450">
              <a:buFont typeface="Arial" charset="0"/>
              <a:buChar char="•"/>
            </a:pPr>
            <a:r>
              <a:rPr lang="en-US" sz="1000"/>
              <a:t>If the prompt requires two texts and the student only references one text, the response can be scored no higher than a 2.</a:t>
            </a:r>
          </a:p>
          <a:p>
            <a:pPr marL="171450" indent="-171450">
              <a:buFont typeface="Arial" charset="0"/>
              <a:buChar char="•"/>
            </a:pPr>
            <a:r>
              <a:rPr lang="en-US" sz="1000"/>
              <a:t>If the student writes only a personal response and makes no reference to the text(s), the response can be scored no higher than a 1.</a:t>
            </a:r>
          </a:p>
          <a:p>
            <a:pPr marL="171450" indent="-171450">
              <a:buFont typeface="Arial" charset="0"/>
              <a:buChar char="•"/>
            </a:pPr>
            <a:r>
              <a:rPr lang="en-US" sz="1000"/>
              <a:t>Responses totally unrelated to the topic, illegible, incoherent, or blank should be given a 0.</a:t>
            </a:r>
          </a:p>
          <a:p>
            <a:pPr marL="171450" indent="-171450">
              <a:buFont typeface="Arial" charset="0"/>
              <a:buChar char="•"/>
            </a:pPr>
            <a:r>
              <a:rPr lang="en-US" sz="1000"/>
              <a:t>A response totally copied from the text(s) with no original student writing should be scored a 0.</a:t>
            </a:r>
          </a:p>
        </p:txBody>
      </p:sp>
      <p:sp>
        <p:nvSpPr>
          <p:cNvPr id="9" name="Title 7"/>
          <p:cNvSpPr>
            <a:spLocks noGrp="1"/>
          </p:cNvSpPr>
          <p:nvPr>
            <p:ph type="title"/>
          </p:nvPr>
        </p:nvSpPr>
        <p:spPr>
          <a:xfrm>
            <a:off x="0" y="207963"/>
            <a:ext cx="9144000" cy="449262"/>
          </a:xfrm>
        </p:spPr>
        <p:txBody>
          <a:bodyPr/>
          <a:lstStyle/>
          <a:p>
            <a:r>
              <a:rPr dirty="0" smtClean="0">
                <a:latin typeface="Verdana" pitchFamily="34" charset="0"/>
              </a:rPr>
              <a:t>Grades 6-8 Expository Writing Evaluation Rubric</a:t>
            </a:r>
            <a:r>
              <a:rPr sz="2000" dirty="0" smtClean="0">
                <a:latin typeface="Verdana" pitchFamily="34" charset="0"/>
              </a:rPr>
              <a:t> (Continued)</a:t>
            </a:r>
            <a:endParaRPr dirty="0" smtClean="0">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Slide Number Placeholder 4"/>
          <p:cNvSpPr>
            <a:spLocks noGrp="1"/>
          </p:cNvSpPr>
          <p:nvPr>
            <p:ph type="sldNum" sz="quarter" idx="10"/>
          </p:nvPr>
        </p:nvSpPr>
        <p:spPr>
          <a:noFill/>
        </p:spPr>
        <p:txBody>
          <a:bodyPr/>
          <a:lstStyle/>
          <a:p>
            <a:pPr eaLnBrk="0" hangingPunct="0"/>
            <a:fld id="{3372D9FE-2511-473E-9224-0BE93763D03B}" type="slidenum">
              <a:rPr lang="en-US" smtClean="0">
                <a:latin typeface="Verdana" pitchFamily="34" charset="0"/>
              </a:rPr>
              <a:pPr eaLnBrk="0" hangingPunct="0"/>
              <a:t>143</a:t>
            </a:fld>
            <a:endParaRPr lang="en-US" smtClean="0">
              <a:latin typeface="Verdana" pitchFamily="34" charset="0"/>
            </a:endParaRPr>
          </a:p>
        </p:txBody>
      </p:sp>
      <p:graphicFrame>
        <p:nvGraphicFramePr>
          <p:cNvPr id="2" name="Table 1"/>
          <p:cNvGraphicFramePr>
            <a:graphicFrameLocks noGrp="1"/>
          </p:cNvGraphicFramePr>
          <p:nvPr/>
        </p:nvGraphicFramePr>
        <p:xfrm>
          <a:off x="47625" y="850900"/>
          <a:ext cx="8999537" cy="3522663"/>
        </p:xfrm>
        <a:graphic>
          <a:graphicData uri="http://schemas.openxmlformats.org/drawingml/2006/table">
            <a:tbl>
              <a:tblPr firstRow="1" firstCol="1" bandRow="1" bandCol="1">
                <a:tableStyleId>{5C22544A-7EE6-4342-B048-85BDC9FD1C3A}</a:tableStyleId>
              </a:tblPr>
              <a:tblGrid>
                <a:gridCol w="1395649"/>
                <a:gridCol w="613605"/>
                <a:gridCol w="1381457"/>
                <a:gridCol w="1473840"/>
                <a:gridCol w="1434419"/>
                <a:gridCol w="1429712"/>
                <a:gridCol w="1270855"/>
              </a:tblGrid>
              <a:tr h="336945">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00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710">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0"/>
                        </a:spcAft>
                      </a:pPr>
                      <a:r>
                        <a:rPr lang="en-US" sz="1100" b="1" dirty="0">
                          <a:solidFill>
                            <a:schemeClr val="tx1"/>
                          </a:solidFill>
                          <a:effectLst/>
                          <a:latin typeface="+mn-lt"/>
                          <a:ea typeface="Times New Roman"/>
                        </a:rPr>
                        <a:t>COMMAND OF EVIDENCE: the extent to which the essay presents evidence from the provided texts to support analysis and reflection</a:t>
                      </a:r>
                      <a:endParaRPr lang="en-US" sz="11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mn-lt"/>
                          <a:ea typeface="Times New Roman"/>
                        </a:rPr>
                        <a:t>W.9</a:t>
                      </a:r>
                    </a:p>
                    <a:p>
                      <a:pPr marL="0" marR="0" algn="ctr">
                        <a:spcBef>
                          <a:spcPts val="0"/>
                        </a:spcBef>
                        <a:spcAft>
                          <a:spcPts val="0"/>
                        </a:spcAft>
                      </a:pPr>
                      <a:r>
                        <a:rPr lang="en-US" sz="1100" dirty="0">
                          <a:solidFill>
                            <a:schemeClr val="tx1"/>
                          </a:solidFill>
                          <a:effectLst/>
                          <a:latin typeface="+mn-lt"/>
                          <a:ea typeface="Times New Roman"/>
                        </a:rPr>
                        <a:t>R.1–9</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develop the topic with relevant, well-chosen facts, definitions, concrete details, quotations, or other information and examples from the text(s)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—sustain the use of varied, relevant evidence</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develop the topic with relevant facts, definitions, details, quotations, or other information and examples from the text(s)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—sustain the use of relevant evidence, with some lack of variety</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partially develop the topic of the essay with the use of some textual evidence, some of which may be irrelevant</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—use relevant evidence with inconsistency</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an attempt to use evidence, but only develop ideas with minimal, occasional evidence which is generally invalid or irrelevant</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provide no evidence or provide evidence that is completely irrelevant</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4176" name="Rectangle 5"/>
          <p:cNvSpPr>
            <a:spLocks noChangeArrowheads="1"/>
          </p:cNvSpPr>
          <p:nvPr/>
        </p:nvSpPr>
        <p:spPr bwMode="auto">
          <a:xfrm>
            <a:off x="63500" y="5794375"/>
            <a:ext cx="8999538" cy="708025"/>
          </a:xfrm>
          <a:prstGeom prst="rect">
            <a:avLst/>
          </a:prstGeom>
          <a:noFill/>
          <a:ln w="9525">
            <a:noFill/>
            <a:miter lim="800000"/>
            <a:headEnd/>
            <a:tailEnd/>
          </a:ln>
        </p:spPr>
        <p:txBody>
          <a:bodyPr>
            <a:spAutoFit/>
          </a:bodyPr>
          <a:lstStyle/>
          <a:p>
            <a:pPr marL="171450" indent="-171450">
              <a:buFont typeface="Arial" charset="0"/>
              <a:buChar char="•"/>
            </a:pPr>
            <a:r>
              <a:rPr lang="en-US" sz="1000"/>
              <a:t>If the prompt requires two texts and the student only references one text, the response can be scored no higher than a 2.</a:t>
            </a:r>
          </a:p>
          <a:p>
            <a:pPr marL="171450" indent="-171450">
              <a:buFont typeface="Arial" charset="0"/>
              <a:buChar char="•"/>
            </a:pPr>
            <a:r>
              <a:rPr lang="en-US" sz="1000"/>
              <a:t>If the student writes only a personal response and makes no reference to the text(s), the response can be scored no higher than a 1.</a:t>
            </a:r>
          </a:p>
          <a:p>
            <a:pPr marL="171450" indent="-171450">
              <a:buFont typeface="Arial" charset="0"/>
              <a:buChar char="•"/>
            </a:pPr>
            <a:r>
              <a:rPr lang="en-US" sz="1000"/>
              <a:t>Responses totally unrelated to the topic, illegible, incoherent, or blank should be given a 0.</a:t>
            </a:r>
          </a:p>
          <a:p>
            <a:pPr marL="171450" indent="-171450">
              <a:buFont typeface="Arial" charset="0"/>
              <a:buChar char="•"/>
            </a:pPr>
            <a:r>
              <a:rPr lang="en-US" sz="1000"/>
              <a:t>A response totally copied from the text(s) with no original student writing should be scored a 0.</a:t>
            </a:r>
          </a:p>
        </p:txBody>
      </p:sp>
      <p:sp>
        <p:nvSpPr>
          <p:cNvPr id="7" name="Title 7"/>
          <p:cNvSpPr>
            <a:spLocks noGrp="1"/>
          </p:cNvSpPr>
          <p:nvPr>
            <p:ph type="title"/>
          </p:nvPr>
        </p:nvSpPr>
        <p:spPr>
          <a:xfrm>
            <a:off x="0" y="207963"/>
            <a:ext cx="9144000" cy="449262"/>
          </a:xfrm>
        </p:spPr>
        <p:txBody>
          <a:bodyPr/>
          <a:lstStyle/>
          <a:p>
            <a:r>
              <a:rPr dirty="0" smtClean="0">
                <a:latin typeface="Verdana" pitchFamily="34" charset="0"/>
              </a:rPr>
              <a:t>Grades 6-8 Expository Writing Evaluation Rubric</a:t>
            </a:r>
            <a:r>
              <a:rPr sz="2000" dirty="0" smtClean="0">
                <a:latin typeface="Verdana" pitchFamily="34" charset="0"/>
              </a:rPr>
              <a:t> (Continued)</a:t>
            </a:r>
            <a:endParaRPr dirty="0" smtClean="0">
              <a:latin typeface="Verdana" pitchFamily="34" charset="0"/>
            </a:endParaRPr>
          </a:p>
        </p:txBody>
      </p:sp>
    </p:spTree>
    <p:custDataLst>
      <p:tags r:id="rId1"/>
    </p:custData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7"/>
          <p:cNvSpPr>
            <a:spLocks noGrp="1"/>
          </p:cNvSpPr>
          <p:nvPr>
            <p:ph type="title"/>
          </p:nvPr>
        </p:nvSpPr>
        <p:spPr>
          <a:xfrm>
            <a:off x="0" y="207963"/>
            <a:ext cx="9144000" cy="449262"/>
          </a:xfrm>
        </p:spPr>
        <p:txBody>
          <a:bodyPr/>
          <a:lstStyle/>
          <a:p>
            <a:r>
              <a:rPr smtClean="0">
                <a:latin typeface="Verdana" pitchFamily="34" charset="0"/>
              </a:rPr>
              <a:t>Grades 6-8 Expository Writing Evaluation Rubric</a:t>
            </a:r>
            <a:r>
              <a:rPr sz="2000" smtClean="0">
                <a:latin typeface="Verdana" pitchFamily="34" charset="0"/>
              </a:rPr>
              <a:t> (Continued)</a:t>
            </a:r>
            <a:endParaRPr smtClean="0">
              <a:latin typeface="Verdana" pitchFamily="34" charset="0"/>
            </a:endParaRPr>
          </a:p>
        </p:txBody>
      </p:sp>
      <p:sp>
        <p:nvSpPr>
          <p:cNvPr id="135171" name="Slide Number Placeholder 4"/>
          <p:cNvSpPr>
            <a:spLocks noGrp="1"/>
          </p:cNvSpPr>
          <p:nvPr>
            <p:ph type="sldNum" sz="quarter" idx="10"/>
          </p:nvPr>
        </p:nvSpPr>
        <p:spPr>
          <a:noFill/>
        </p:spPr>
        <p:txBody>
          <a:bodyPr/>
          <a:lstStyle/>
          <a:p>
            <a:pPr eaLnBrk="0" hangingPunct="0"/>
            <a:fld id="{731AA693-D70A-40DA-A07B-6D0030C4F430}" type="slidenum">
              <a:rPr lang="en-US" smtClean="0">
                <a:latin typeface="Verdana" pitchFamily="34" charset="0"/>
              </a:rPr>
              <a:pPr eaLnBrk="0" hangingPunct="0"/>
              <a:t>144</a:t>
            </a:fld>
            <a:endParaRPr lang="en-US" dirty="0" smtClean="0">
              <a:latin typeface="Verdana" pitchFamily="34" charset="0"/>
            </a:endParaRPr>
          </a:p>
        </p:txBody>
      </p:sp>
      <p:graphicFrame>
        <p:nvGraphicFramePr>
          <p:cNvPr id="2" name="Table 1"/>
          <p:cNvGraphicFramePr>
            <a:graphicFrameLocks noGrp="1"/>
          </p:cNvGraphicFramePr>
          <p:nvPr/>
        </p:nvGraphicFramePr>
        <p:xfrm>
          <a:off x="36513" y="819150"/>
          <a:ext cx="8999536" cy="4975225"/>
        </p:xfrm>
        <a:graphic>
          <a:graphicData uri="http://schemas.openxmlformats.org/drawingml/2006/table">
            <a:tbl>
              <a:tblPr firstRow="1" firstCol="1" bandRow="1" bandCol="1">
                <a:tableStyleId>{5C22544A-7EE6-4342-B048-85BDC9FD1C3A}</a:tableStyleId>
              </a:tblPr>
              <a:tblGrid>
                <a:gridCol w="1395649"/>
                <a:gridCol w="613605"/>
                <a:gridCol w="1381457"/>
                <a:gridCol w="1473839"/>
                <a:gridCol w="1434419"/>
                <a:gridCol w="1429712"/>
                <a:gridCol w="1270855"/>
              </a:tblGrid>
              <a:tr h="347919">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39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7914">
                <a:tc>
                  <a:txBody>
                    <a:bodyPr/>
                    <a:lstStyle/>
                    <a:p>
                      <a:pPr marL="0" marR="0">
                        <a:spcBef>
                          <a:spcPts val="0"/>
                        </a:spcBef>
                        <a:spcAft>
                          <a:spcPts val="0"/>
                        </a:spcAft>
                      </a:pPr>
                      <a:r>
                        <a:rPr lang="en-US" sz="900" b="1" dirty="0">
                          <a:solidFill>
                            <a:schemeClr val="tx1"/>
                          </a:solidFill>
                          <a:effectLst/>
                          <a:latin typeface="+mn-lt"/>
                          <a:ea typeface="Times New Roman"/>
                        </a:rPr>
                        <a:t> </a:t>
                      </a:r>
                      <a:endParaRPr lang="en-US" sz="900" dirty="0">
                        <a:solidFill>
                          <a:schemeClr val="tx1"/>
                        </a:solidFill>
                        <a:effectLst/>
                        <a:latin typeface="+mn-lt"/>
                        <a:ea typeface="Times New Roman"/>
                      </a:endParaRPr>
                    </a:p>
                    <a:p>
                      <a:pPr marL="0" marR="0">
                        <a:spcBef>
                          <a:spcPts val="0"/>
                        </a:spcBef>
                        <a:spcAft>
                          <a:spcPts val="0"/>
                        </a:spcAft>
                      </a:pPr>
                      <a:r>
                        <a:rPr lang="en-US" sz="900" b="1" dirty="0">
                          <a:solidFill>
                            <a:schemeClr val="tx1"/>
                          </a:solidFill>
                          <a:effectLst/>
                          <a:latin typeface="+mn-lt"/>
                          <a:ea typeface="Times New Roman"/>
                        </a:rPr>
                        <a:t>COHERENCE, ORGANIZATION, AND STYLE: the extent to which the essay logically organizes complex ideas, concepts, and information using formal style and precise language</a:t>
                      </a:r>
                      <a:endParaRPr lang="en-US" sz="9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900" dirty="0">
                          <a:solidFill>
                            <a:schemeClr val="tx1"/>
                          </a:solidFill>
                          <a:effectLst/>
                          <a:latin typeface="+mn-lt"/>
                          <a:ea typeface="Times New Roman"/>
                        </a:rPr>
                        <a:t>W.2</a:t>
                      </a:r>
                    </a:p>
                    <a:p>
                      <a:pPr marL="0" marR="0" algn="ctr">
                        <a:spcBef>
                          <a:spcPts val="0"/>
                        </a:spcBef>
                        <a:spcAft>
                          <a:spcPts val="0"/>
                        </a:spcAft>
                      </a:pPr>
                      <a:r>
                        <a:rPr lang="en-US" sz="900" dirty="0">
                          <a:solidFill>
                            <a:schemeClr val="tx1"/>
                          </a:solidFill>
                          <a:effectLst/>
                          <a:latin typeface="+mn-lt"/>
                          <a:ea typeface="Times New Roman"/>
                        </a:rPr>
                        <a:t>L.3</a:t>
                      </a:r>
                    </a:p>
                    <a:p>
                      <a:pPr marL="0" marR="0" algn="ctr">
                        <a:spcBef>
                          <a:spcPts val="0"/>
                        </a:spcBef>
                        <a:spcAft>
                          <a:spcPts val="0"/>
                        </a:spcAft>
                      </a:pPr>
                      <a:r>
                        <a:rPr lang="en-US" sz="900" dirty="0">
                          <a:solidFill>
                            <a:schemeClr val="tx1"/>
                          </a:solidFill>
                          <a:effectLst/>
                          <a:latin typeface="+mn-lt"/>
                          <a:ea typeface="Times New Roman"/>
                        </a:rPr>
                        <a:t>L.6</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900" dirty="0">
                          <a:solidFill>
                            <a:schemeClr val="tx1"/>
                          </a:solidFill>
                          <a:effectLst/>
                          <a:latin typeface="+mn-lt"/>
                          <a:ea typeface="Times New Roman"/>
                        </a:rPr>
                        <a:t>—exhibit clear organization, with the skillful use of appropriate and varied transitions to create a unified whole and enhance meaning</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—establish and maintain a formal style, using grade-appropriate, stylistically sophisticated language and domain-specific vocabulary with a notable sense of voice</a:t>
                      </a:r>
                    </a:p>
                    <a:p>
                      <a:pPr marL="0" marR="0">
                        <a:spcBef>
                          <a:spcPts val="0"/>
                        </a:spcBef>
                        <a:spcAft>
                          <a:spcPts val="0"/>
                        </a:spcAft>
                      </a:pPr>
                      <a:endParaRPr lang="en-US" sz="900" dirty="0">
                        <a:solidFill>
                          <a:schemeClr val="tx1"/>
                        </a:solidFill>
                        <a:effectLst/>
                        <a:latin typeface="+mn-lt"/>
                        <a:ea typeface="Times New Roman"/>
                      </a:endParaRPr>
                    </a:p>
                    <a:p>
                      <a:pPr marL="0" marR="0">
                        <a:spcBef>
                          <a:spcPts val="0"/>
                        </a:spcBef>
                        <a:spcAft>
                          <a:spcPts val="0"/>
                        </a:spcAft>
                      </a:pPr>
                      <a:r>
                        <a:rPr lang="en-US" sz="900" dirty="0">
                          <a:solidFill>
                            <a:schemeClr val="tx1"/>
                          </a:solidFill>
                          <a:effectLst/>
                          <a:latin typeface="+mn-lt"/>
                          <a:ea typeface="Times New Roman"/>
                        </a:rPr>
                        <a:t>—provide a concluding statement or section that is compelling and follows clearly from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900" dirty="0">
                          <a:solidFill>
                            <a:schemeClr val="tx1"/>
                          </a:solidFill>
                          <a:effectLst/>
                          <a:latin typeface="+mn-lt"/>
                          <a:ea typeface="Times New Roman"/>
                        </a:rPr>
                        <a:t>—exhibit clear organization, with the use of appropriate transitions to create a unified whole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—establish and maintain a formal style using precise language and domain-specific vocabulary</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—provide a concluding statement or section that follows from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900" dirty="0">
                          <a:solidFill>
                            <a:schemeClr val="tx1"/>
                          </a:solidFill>
                          <a:effectLst/>
                          <a:latin typeface="+mn-lt"/>
                          <a:ea typeface="Times New Roman"/>
                        </a:rPr>
                        <a:t>—exhibit some attempt at organization, with inconsistent use of transitions</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—establish but fail to maintain a formal style, with inconsistent use of language and domain-specific vocabulary</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—provide a concluding </a:t>
                      </a:r>
                      <a:r>
                        <a:rPr lang="en-US" sz="900" dirty="0" smtClean="0">
                          <a:solidFill>
                            <a:schemeClr val="tx1"/>
                          </a:solidFill>
                          <a:effectLst/>
                          <a:latin typeface="+mn-lt"/>
                          <a:ea typeface="Times New Roman"/>
                        </a:rPr>
                        <a:t>statement or </a:t>
                      </a:r>
                      <a:r>
                        <a:rPr lang="en-US" sz="900" dirty="0">
                          <a:solidFill>
                            <a:schemeClr val="tx1"/>
                          </a:solidFill>
                          <a:effectLst/>
                          <a:latin typeface="+mn-lt"/>
                          <a:ea typeface="Times New Roman"/>
                        </a:rPr>
                        <a:t>section that follows generally from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900" dirty="0">
                          <a:solidFill>
                            <a:schemeClr val="tx1"/>
                          </a:solidFill>
                          <a:effectLst/>
                          <a:latin typeface="+mn-lt"/>
                          <a:ea typeface="Times New Roman"/>
                        </a:rPr>
                        <a:t>—exhibit little attempt at organization, or attempts to organize are irrelevant to the task</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—lack a formal style, using language that is imprecise or inappropriate for the text(s) and task</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—provide a concluding statement or section that is illogical or unrelated to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900" dirty="0">
                          <a:solidFill>
                            <a:schemeClr val="tx1"/>
                          </a:solidFill>
                          <a:effectLst/>
                          <a:latin typeface="+mn-lt"/>
                          <a:ea typeface="Times New Roman"/>
                        </a:rPr>
                        <a:t>—exhibit no evidence of organization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—use language that is predominantly incoherent or copied directly from the text(s)</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 </a:t>
                      </a:r>
                    </a:p>
                    <a:p>
                      <a:pPr marL="0" marR="0">
                        <a:spcBef>
                          <a:spcPts val="0"/>
                        </a:spcBef>
                        <a:spcAft>
                          <a:spcPts val="0"/>
                        </a:spcAft>
                      </a:pPr>
                      <a:r>
                        <a:rPr lang="en-US" sz="900" dirty="0">
                          <a:solidFill>
                            <a:schemeClr val="tx1"/>
                          </a:solidFill>
                          <a:effectLst/>
                          <a:latin typeface="+mn-lt"/>
                          <a:ea typeface="Times New Roman"/>
                        </a:rPr>
                        <a:t>—do not provide a concluding statement or section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5200" name="Rectangle 5"/>
          <p:cNvSpPr>
            <a:spLocks noChangeArrowheads="1"/>
          </p:cNvSpPr>
          <p:nvPr/>
        </p:nvSpPr>
        <p:spPr bwMode="auto">
          <a:xfrm>
            <a:off x="63500" y="5794375"/>
            <a:ext cx="8999538" cy="708025"/>
          </a:xfrm>
          <a:prstGeom prst="rect">
            <a:avLst/>
          </a:prstGeom>
          <a:noFill/>
          <a:ln w="9525">
            <a:noFill/>
            <a:miter lim="800000"/>
            <a:headEnd/>
            <a:tailEnd/>
          </a:ln>
        </p:spPr>
        <p:txBody>
          <a:bodyPr>
            <a:spAutoFit/>
          </a:bodyPr>
          <a:lstStyle/>
          <a:p>
            <a:pPr marL="171450" indent="-171450">
              <a:buFont typeface="Arial" charset="0"/>
              <a:buChar char="•"/>
            </a:pPr>
            <a:r>
              <a:rPr lang="en-US" sz="1000"/>
              <a:t>If the prompt requires two texts and the student only references one text, the response can be scored no higher than a 2.</a:t>
            </a:r>
          </a:p>
          <a:p>
            <a:pPr marL="171450" indent="-171450">
              <a:buFont typeface="Arial" charset="0"/>
              <a:buChar char="•"/>
            </a:pPr>
            <a:r>
              <a:rPr lang="en-US" sz="1000"/>
              <a:t>If the student writes only a personal response and makes no reference to the text(s), the response can be scored no higher than a 1.</a:t>
            </a:r>
          </a:p>
          <a:p>
            <a:pPr marL="171450" indent="-171450">
              <a:buFont typeface="Arial" charset="0"/>
              <a:buChar char="•"/>
            </a:pPr>
            <a:r>
              <a:rPr lang="en-US" sz="1000"/>
              <a:t>Responses totally unrelated to the topic, illegible, incoherent, or blank should be given a 0.</a:t>
            </a:r>
          </a:p>
          <a:p>
            <a:pPr marL="171450" indent="-171450">
              <a:buFont typeface="Arial" charset="0"/>
              <a:buChar char="•"/>
            </a:pPr>
            <a:r>
              <a:rPr lang="en-US" sz="10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7"/>
          <p:cNvSpPr>
            <a:spLocks noGrp="1"/>
          </p:cNvSpPr>
          <p:nvPr>
            <p:ph type="title"/>
          </p:nvPr>
        </p:nvSpPr>
        <p:spPr>
          <a:xfrm>
            <a:off x="0" y="207963"/>
            <a:ext cx="9144000" cy="449262"/>
          </a:xfrm>
        </p:spPr>
        <p:txBody>
          <a:bodyPr/>
          <a:lstStyle/>
          <a:p>
            <a:r>
              <a:rPr smtClean="0">
                <a:latin typeface="Verdana" pitchFamily="34" charset="0"/>
              </a:rPr>
              <a:t>Grades 6-8 Expository Writing Evaluation Rubric</a:t>
            </a:r>
            <a:r>
              <a:rPr sz="2000" smtClean="0">
                <a:latin typeface="Verdana" pitchFamily="34" charset="0"/>
              </a:rPr>
              <a:t> (Continued)</a:t>
            </a:r>
            <a:endParaRPr smtClean="0">
              <a:latin typeface="Verdana" pitchFamily="34" charset="0"/>
            </a:endParaRPr>
          </a:p>
        </p:txBody>
      </p:sp>
      <p:sp>
        <p:nvSpPr>
          <p:cNvPr id="136195" name="Slide Number Placeholder 4"/>
          <p:cNvSpPr>
            <a:spLocks noGrp="1"/>
          </p:cNvSpPr>
          <p:nvPr>
            <p:ph type="sldNum" sz="quarter" idx="10"/>
          </p:nvPr>
        </p:nvSpPr>
        <p:spPr>
          <a:noFill/>
        </p:spPr>
        <p:txBody>
          <a:bodyPr/>
          <a:lstStyle/>
          <a:p>
            <a:pPr eaLnBrk="0" hangingPunct="0"/>
            <a:fld id="{FBFC0225-E8DD-48DE-A225-5E862212E348}" type="slidenum">
              <a:rPr lang="en-US" smtClean="0">
                <a:latin typeface="Verdana" pitchFamily="34" charset="0"/>
              </a:rPr>
              <a:pPr eaLnBrk="0" hangingPunct="0"/>
              <a:t>145</a:t>
            </a:fld>
            <a:endParaRPr lang="en-US" smtClean="0">
              <a:latin typeface="Verdana" pitchFamily="34" charset="0"/>
            </a:endParaRPr>
          </a:p>
        </p:txBody>
      </p:sp>
      <p:graphicFrame>
        <p:nvGraphicFramePr>
          <p:cNvPr id="2" name="Table 1"/>
          <p:cNvGraphicFramePr>
            <a:graphicFrameLocks noGrp="1"/>
          </p:cNvGraphicFramePr>
          <p:nvPr/>
        </p:nvGraphicFramePr>
        <p:xfrm>
          <a:off x="36513" y="819150"/>
          <a:ext cx="8999536" cy="3910013"/>
        </p:xfrm>
        <a:graphic>
          <a:graphicData uri="http://schemas.openxmlformats.org/drawingml/2006/table">
            <a:tbl>
              <a:tblPr firstRow="1" firstCol="1" bandRow="1" bandCol="1">
                <a:tableStyleId>{5C22544A-7EE6-4342-B048-85BDC9FD1C3A}</a:tableStyleId>
              </a:tblPr>
              <a:tblGrid>
                <a:gridCol w="1395649"/>
                <a:gridCol w="613605"/>
                <a:gridCol w="1381457"/>
                <a:gridCol w="1473839"/>
                <a:gridCol w="1434419"/>
                <a:gridCol w="1429712"/>
                <a:gridCol w="1270855"/>
              </a:tblGrid>
              <a:tr h="347875">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932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2811">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200"/>
                        </a:spcAft>
                      </a:pPr>
                      <a:r>
                        <a:rPr lang="en-US" sz="1100" b="1" dirty="0">
                          <a:solidFill>
                            <a:schemeClr val="tx1"/>
                          </a:solidFill>
                          <a:effectLst/>
                          <a:latin typeface="+mn-lt"/>
                          <a:ea typeface="Times New Roman"/>
                        </a:rPr>
                        <a:t>CONTROL OF CONVENTIONS: the extent to which the essay demonstrates command of the conventions of standard English grammar, usage, capitalization, punctuation, and spelling</a:t>
                      </a:r>
                      <a:endParaRPr lang="en-US" sz="11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mn-lt"/>
                          <a:ea typeface="Times New Roman"/>
                        </a:rPr>
                        <a:t>W.2</a:t>
                      </a:r>
                    </a:p>
                    <a:p>
                      <a:pPr marL="0" marR="0" algn="ctr">
                        <a:spcBef>
                          <a:spcPts val="0"/>
                        </a:spcBef>
                        <a:spcAft>
                          <a:spcPts val="0"/>
                        </a:spcAft>
                      </a:pPr>
                      <a:r>
                        <a:rPr lang="en-US" sz="1100" dirty="0">
                          <a:solidFill>
                            <a:schemeClr val="tx1"/>
                          </a:solidFill>
                          <a:effectLst/>
                          <a:latin typeface="+mn-lt"/>
                          <a:ea typeface="Times New Roman"/>
                        </a:rPr>
                        <a:t>L.1</a:t>
                      </a:r>
                    </a:p>
                    <a:p>
                      <a:pPr marL="0" marR="0" algn="ctr">
                        <a:spcBef>
                          <a:spcPts val="0"/>
                        </a:spcBef>
                        <a:spcAft>
                          <a:spcPts val="0"/>
                        </a:spcAft>
                      </a:pPr>
                      <a:r>
                        <a:rPr lang="en-US" sz="1100" dirty="0">
                          <a:solidFill>
                            <a:schemeClr val="tx1"/>
                          </a:solidFill>
                          <a:effectLst/>
                          <a:latin typeface="+mn-lt"/>
                          <a:ea typeface="Times New Roman"/>
                        </a:rPr>
                        <a:t>L.2</a:t>
                      </a:r>
                    </a:p>
                    <a:p>
                      <a:pPr marL="0" marR="0" algn="ctr">
                        <a:spcBef>
                          <a:spcPts val="0"/>
                        </a:spcBef>
                        <a:spcAft>
                          <a:spcPts val="0"/>
                        </a:spcAft>
                      </a:pPr>
                      <a:r>
                        <a:rPr lang="en-US" sz="1100" dirty="0">
                          <a:solidFill>
                            <a:schemeClr val="tx1"/>
                          </a:solidFill>
                          <a:effectLst/>
                          <a:latin typeface="+mn-lt"/>
                          <a:ea typeface="Times New Roman"/>
                        </a:rPr>
                        <a:t> </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grade-appropriate command of conventions, with few errors</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grade-appropriate command of conventions, with occasional errors that do not hinder comprehension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emerging command of conventions, with some errors that may hinder comprehension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a lack of command of conventions, with frequent errors that hinder comprehension</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100" dirty="0" smtClean="0">
                        <a:solidFill>
                          <a:schemeClr val="tx1"/>
                        </a:solidFill>
                        <a:effectLst/>
                        <a:latin typeface="+mn-lt"/>
                        <a:ea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are minimal, making </a:t>
                      </a:r>
                      <a:r>
                        <a:rPr lang="en-US" sz="1100" dirty="0" smtClean="0">
                          <a:latin typeface="Verdana" pitchFamily="34" charset="0"/>
                          <a:cs typeface="Arial" charset="0"/>
                        </a:rPr>
                        <a:t>assessment</a:t>
                      </a:r>
                      <a:r>
                        <a:rPr lang="en-US" sz="1100" dirty="0" smtClean="0">
                          <a:solidFill>
                            <a:schemeClr val="tx1"/>
                          </a:solidFill>
                          <a:effectLst/>
                          <a:latin typeface="+mn-lt"/>
                          <a:ea typeface="Times New Roman"/>
                        </a:rPr>
                        <a:t> </a:t>
                      </a:r>
                      <a:r>
                        <a:rPr lang="en-US" sz="1100" dirty="0">
                          <a:solidFill>
                            <a:schemeClr val="tx1"/>
                          </a:solidFill>
                          <a:effectLst/>
                          <a:latin typeface="+mn-lt"/>
                          <a:ea typeface="Times New Roman"/>
                        </a:rPr>
                        <a:t>of conventions unreliable</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6224" name="Rectangle 5"/>
          <p:cNvSpPr>
            <a:spLocks noChangeArrowheads="1"/>
          </p:cNvSpPr>
          <p:nvPr/>
        </p:nvSpPr>
        <p:spPr bwMode="auto">
          <a:xfrm>
            <a:off x="63500" y="5794375"/>
            <a:ext cx="8999538" cy="708025"/>
          </a:xfrm>
          <a:prstGeom prst="rect">
            <a:avLst/>
          </a:prstGeom>
          <a:noFill/>
          <a:ln w="9525">
            <a:noFill/>
            <a:miter lim="800000"/>
            <a:headEnd/>
            <a:tailEnd/>
          </a:ln>
        </p:spPr>
        <p:txBody>
          <a:bodyPr>
            <a:spAutoFit/>
          </a:bodyPr>
          <a:lstStyle/>
          <a:p>
            <a:pPr marL="171450" indent="-171450">
              <a:buFont typeface="Arial" charset="0"/>
              <a:buChar char="•"/>
            </a:pPr>
            <a:r>
              <a:rPr lang="en-US" sz="1000"/>
              <a:t>If the prompt requires two texts and the student only references one text, the response can be scored no higher than a 2.</a:t>
            </a:r>
          </a:p>
          <a:p>
            <a:pPr marL="171450" indent="-171450">
              <a:buFont typeface="Arial" charset="0"/>
              <a:buChar char="•"/>
            </a:pPr>
            <a:r>
              <a:rPr lang="en-US" sz="1000"/>
              <a:t>If the student writes only a personal response and makes no reference to the text(s), the response can be scored no higher than a 1.</a:t>
            </a:r>
          </a:p>
          <a:p>
            <a:pPr marL="171450" indent="-171450">
              <a:buFont typeface="Arial" charset="0"/>
              <a:buChar char="•"/>
            </a:pPr>
            <a:r>
              <a:rPr lang="en-US" sz="1000"/>
              <a:t>Responses totally unrelated to the topic, illegible, incoherent, or blank should be given a 0.</a:t>
            </a:r>
          </a:p>
          <a:p>
            <a:pPr marL="171450" indent="-171450">
              <a:buFont typeface="Arial" charset="0"/>
              <a:buChar char="•"/>
            </a:pPr>
            <a:r>
              <a:rPr lang="en-US" sz="10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p:cNvSpPr>
            <a:spLocks noGrp="1"/>
          </p:cNvSpPr>
          <p:nvPr>
            <p:ph type="sldNum" sz="quarter" idx="10"/>
          </p:nvPr>
        </p:nvSpPr>
        <p:spPr>
          <a:noFill/>
        </p:spPr>
        <p:txBody>
          <a:bodyPr/>
          <a:lstStyle/>
          <a:p>
            <a:pPr eaLnBrk="0" hangingPunct="0"/>
            <a:fld id="{FC67FA98-6660-4958-AD23-FB0071591F41}" type="slidenum">
              <a:rPr lang="en-US" smtClean="0">
                <a:latin typeface="Verdana" pitchFamily="34" charset="0"/>
              </a:rPr>
              <a:pPr eaLnBrk="0" hangingPunct="0"/>
              <a:t>146</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139267"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pt-BR" sz="2800" dirty="0">
                <a:solidFill>
                  <a:srgbClr val="628DBB"/>
                </a:solidFill>
              </a:rPr>
              <a:t>Grade 8 Extended-response </a:t>
            </a:r>
            <a:r>
              <a:rPr lang="pt-BR" sz="2800" dirty="0" smtClean="0">
                <a:solidFill>
                  <a:srgbClr val="628DBB"/>
                </a:solidFill>
              </a:rPr>
              <a:t>(4-point) </a:t>
            </a:r>
            <a:r>
              <a:rPr lang="en-US" sz="2800" dirty="0" smtClean="0">
                <a:solidFill>
                  <a:srgbClr val="628DBB"/>
                </a:solidFill>
              </a:rPr>
              <a:t>Guide </a:t>
            </a:r>
            <a:r>
              <a:rPr lang="en-US" sz="2800" dirty="0">
                <a:solidFill>
                  <a:srgbClr val="628DBB"/>
                </a:solidFill>
              </a:rPr>
              <a:t>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p:spPr>
        <p:txBody>
          <a:bodyPr/>
          <a:lstStyle/>
          <a:p>
            <a:pPr>
              <a:defRPr/>
            </a:pPr>
            <a:fld id="{85AC1CD9-F3E8-49B3-855D-43858F9D0A18}" type="slidenum">
              <a:rPr lang="en-US" smtClean="0"/>
              <a:pPr>
                <a:defRPr/>
              </a:pPr>
              <a:t>147</a:t>
            </a:fld>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0291" name="Slide Number Placeholder 4"/>
          <p:cNvSpPr>
            <a:spLocks noGrp="1"/>
          </p:cNvSpPr>
          <p:nvPr>
            <p:ph type="sldNum" sz="quarter" idx="10"/>
          </p:nvPr>
        </p:nvSpPr>
        <p:spPr>
          <a:noFill/>
        </p:spPr>
        <p:txBody>
          <a:bodyPr/>
          <a:lstStyle/>
          <a:p>
            <a:fld id="{38B91934-DED5-4A2C-9F6C-F1F1C6142529}" type="slidenum">
              <a:rPr lang="en-US" smtClean="0">
                <a:latin typeface="Verdana" pitchFamily="34" charset="0"/>
              </a:rPr>
              <a:pPr/>
              <a:t>148</a:t>
            </a:fld>
            <a:endParaRPr lang="en-US" smtClean="0">
              <a:latin typeface="Verdana" pitchFamily="34" charset="0"/>
            </a:endParaRPr>
          </a:p>
        </p:txBody>
      </p:sp>
      <p:sp>
        <p:nvSpPr>
          <p:cNvPr id="7" name="Content Placeholder 2"/>
          <p:cNvSpPr txBox="1">
            <a:spLocks/>
          </p:cNvSpPr>
          <p:nvPr/>
        </p:nvSpPr>
        <p:spPr>
          <a:xfrm>
            <a:off x="452438" y="850900"/>
            <a:ext cx="762476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b="1" i="1" dirty="0" smtClean="0"/>
              <a:t>Paired Passages</a:t>
            </a:r>
            <a:r>
              <a:rPr lang="en-US" sz="1600" dirty="0" smtClean="0"/>
              <a:t> </a:t>
            </a:r>
            <a:endParaRPr lang="en-US" sz="1600" dirty="0"/>
          </a:p>
          <a:p>
            <a:pPr algn="ctr">
              <a:defRPr/>
            </a:pPr>
            <a:r>
              <a:rPr lang="en-US" sz="1600" b="1" dirty="0"/>
              <a:t>The Story of My Life</a:t>
            </a:r>
            <a:endParaRPr lang="en-US" sz="1600" dirty="0"/>
          </a:p>
          <a:p>
            <a:pPr algn="ctr">
              <a:defRPr/>
            </a:pPr>
            <a:r>
              <a:rPr lang="en-US" sz="1600" i="1" dirty="0"/>
              <a:t>by Helen </a:t>
            </a:r>
            <a:r>
              <a:rPr lang="en-US" sz="1600" i="1" dirty="0" smtClean="0"/>
              <a:t>Keller</a:t>
            </a:r>
          </a:p>
          <a:p>
            <a:pPr marL="0" indent="457200" algn="just">
              <a:defRPr/>
            </a:pPr>
            <a:r>
              <a:rPr lang="en-US" sz="1600" dirty="0"/>
              <a:t>The morning after my teacher came she led me into her room and gave me a doll. The little blind children at the Perkins Institution had sent it and Laura Bridgman had dressed it; but I did not know this until afterward. When I had played with it a little while, Miss Sullivan slowly spelled into my hand the word “d-o-l-l.” </a:t>
            </a:r>
            <a:r>
              <a:rPr lang="en-US" sz="1600" dirty="0" smtClean="0"/>
              <a:t>I</a:t>
            </a:r>
            <a:r>
              <a:rPr lang="en-US" sz="1600" dirty="0"/>
              <a:t> </a:t>
            </a:r>
            <a:r>
              <a:rPr lang="en-US" sz="1600" dirty="0" smtClean="0"/>
              <a:t>was </a:t>
            </a:r>
            <a:r>
              <a:rPr lang="en-US" sz="1600" dirty="0"/>
              <a:t>at once interested in this finger play and tried to imitate it. When I finally succeeded in making the letters correctly I was flushed with childish pleasure </a:t>
            </a:r>
            <a:r>
              <a:rPr lang="en-US" sz="1600" dirty="0" smtClean="0"/>
              <a:t>and pride</a:t>
            </a:r>
            <a:r>
              <a:rPr lang="en-US" sz="1600" dirty="0"/>
              <a:t>. Running downstairs to my mother I held up my hand and made the letters for doll. I did not know that I was spelling a word or even that words existed; I </a:t>
            </a:r>
            <a:r>
              <a:rPr lang="en-US" sz="1600" dirty="0" smtClean="0"/>
              <a:t>was simply </a:t>
            </a:r>
            <a:r>
              <a:rPr lang="en-US" sz="1600" dirty="0"/>
              <a:t>making my fingers go in monkey-like imitation. In the days that followed </a:t>
            </a:r>
            <a:r>
              <a:rPr lang="en-US" sz="1600" dirty="0" smtClean="0"/>
              <a:t>I learned </a:t>
            </a:r>
            <a:r>
              <a:rPr lang="en-US" sz="1600" dirty="0"/>
              <a:t>to spell in this uncomprehending way a great many words, among them </a:t>
            </a:r>
            <a:r>
              <a:rPr lang="en-US" sz="1600" i="1" dirty="0"/>
              <a:t>pin, hat, cup </a:t>
            </a:r>
            <a:r>
              <a:rPr lang="en-US" sz="1600" dirty="0"/>
              <a:t>and a few verbs like </a:t>
            </a:r>
            <a:r>
              <a:rPr lang="en-US" sz="1600" i="1" dirty="0"/>
              <a:t>sit, stand </a:t>
            </a:r>
            <a:r>
              <a:rPr lang="en-US" sz="1600" dirty="0"/>
              <a:t>and </a:t>
            </a:r>
            <a:r>
              <a:rPr lang="en-US" sz="1600" i="1" dirty="0"/>
              <a:t>walk. </a:t>
            </a:r>
            <a:r>
              <a:rPr lang="en-US" sz="1600" dirty="0"/>
              <a:t>But my teacher had been with me several weeks before I understood that everything has a name</a:t>
            </a:r>
            <a:r>
              <a:rPr lang="en-US" sz="1600" dirty="0" smtClean="0"/>
              <a:t>.</a:t>
            </a:r>
            <a:endParaRPr lang="en-US" sz="1600" dirty="0"/>
          </a:p>
          <a:p>
            <a:pPr marL="0" indent="0">
              <a:defRPr/>
            </a:pPr>
            <a:endParaRPr lang="en-US" sz="1600" dirty="0"/>
          </a:p>
        </p:txBody>
      </p:sp>
      <p:sp>
        <p:nvSpPr>
          <p:cNvPr id="140293" name="TextBox 1"/>
          <p:cNvSpPr txBox="1">
            <a:spLocks noChangeArrowheads="1"/>
          </p:cNvSpPr>
          <p:nvPr/>
        </p:nvSpPr>
        <p:spPr bwMode="auto">
          <a:xfrm>
            <a:off x="153988" y="2911475"/>
            <a:ext cx="298450" cy="307975"/>
          </a:xfrm>
          <a:prstGeom prst="rect">
            <a:avLst/>
          </a:prstGeom>
          <a:noFill/>
          <a:ln w="9525">
            <a:noFill/>
            <a:miter lim="800000"/>
            <a:headEnd/>
            <a:tailEnd/>
          </a:ln>
        </p:spPr>
        <p:txBody>
          <a:bodyPr wrap="none">
            <a:spAutoFit/>
          </a:bodyPr>
          <a:lstStyle/>
          <a:p>
            <a:r>
              <a:rPr lang="en-US"/>
              <a:t>5</a:t>
            </a:r>
          </a:p>
        </p:txBody>
      </p:sp>
      <p:sp>
        <p:nvSpPr>
          <p:cNvPr id="140294" name="TextBox 1"/>
          <p:cNvSpPr txBox="1">
            <a:spLocks noChangeArrowheads="1"/>
          </p:cNvSpPr>
          <p:nvPr/>
        </p:nvSpPr>
        <p:spPr bwMode="auto">
          <a:xfrm>
            <a:off x="39688" y="4149725"/>
            <a:ext cx="412750" cy="307975"/>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1315" name="Slide Number Placeholder 4"/>
          <p:cNvSpPr>
            <a:spLocks noGrp="1"/>
          </p:cNvSpPr>
          <p:nvPr>
            <p:ph type="sldNum" sz="quarter" idx="10"/>
          </p:nvPr>
        </p:nvSpPr>
        <p:spPr>
          <a:noFill/>
        </p:spPr>
        <p:txBody>
          <a:bodyPr/>
          <a:lstStyle/>
          <a:p>
            <a:fld id="{F7991A05-0700-4D0E-8351-E256F07EADDC}" type="slidenum">
              <a:rPr lang="en-US" smtClean="0">
                <a:latin typeface="Verdana" pitchFamily="34" charset="0"/>
              </a:rPr>
              <a:pPr/>
              <a:t>149</a:t>
            </a:fld>
            <a:endParaRPr lang="en-US" smtClean="0">
              <a:latin typeface="Verdana" pitchFamily="34" charset="0"/>
            </a:endParaRPr>
          </a:p>
        </p:txBody>
      </p:sp>
      <p:sp>
        <p:nvSpPr>
          <p:cNvPr id="7" name="Content Placeholder 2"/>
          <p:cNvSpPr txBox="1">
            <a:spLocks/>
          </p:cNvSpPr>
          <p:nvPr/>
        </p:nvSpPr>
        <p:spPr>
          <a:xfrm>
            <a:off x="452438" y="850900"/>
            <a:ext cx="764381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smtClean="0"/>
              <a:t>Continued from previous page…</a:t>
            </a:r>
            <a:endParaRPr lang="en-US" sz="1600" dirty="0"/>
          </a:p>
          <a:p>
            <a:pPr marL="0" indent="457200" algn="just">
              <a:defRPr/>
            </a:pPr>
            <a:r>
              <a:rPr lang="en-US" sz="1600" dirty="0" smtClean="0"/>
              <a:t>One </a:t>
            </a:r>
            <a:r>
              <a:rPr lang="en-US" sz="1600" dirty="0"/>
              <a:t>day, while I was playing with my new doll, Miss Sullivan put my big rag </a:t>
            </a:r>
            <a:r>
              <a:rPr lang="en-US" sz="1600" dirty="0" smtClean="0"/>
              <a:t>doll </a:t>
            </a:r>
            <a:r>
              <a:rPr lang="en-US" sz="1600" dirty="0"/>
              <a:t>into my </a:t>
            </a:r>
            <a:r>
              <a:rPr lang="en-US" sz="1600" dirty="0" smtClean="0"/>
              <a:t>lap also</a:t>
            </a:r>
            <a:r>
              <a:rPr lang="en-US" sz="1600" dirty="0"/>
              <a:t>, spelled “d-o-l-l” and tried to make me understand that “</a:t>
            </a:r>
            <a:r>
              <a:rPr lang="en-US" sz="1600" dirty="0" smtClean="0"/>
              <a:t>d-o-l-l” applied </a:t>
            </a:r>
            <a:r>
              <a:rPr lang="en-US" sz="1600" dirty="0"/>
              <a:t>to both. Earlier in the day we had had a tussle over the words “m-u-g” </a:t>
            </a:r>
            <a:r>
              <a:rPr lang="en-US" sz="1600" dirty="0" smtClean="0"/>
              <a:t>and “w-a-t-e-r</a:t>
            </a:r>
            <a:r>
              <a:rPr lang="en-US" sz="1600" dirty="0"/>
              <a:t>.” Miss Sullivan had tried to impress it upon me that “m-u-g” is </a:t>
            </a:r>
            <a:r>
              <a:rPr lang="en-US" sz="1600" i="1" dirty="0"/>
              <a:t>mug </a:t>
            </a:r>
            <a:r>
              <a:rPr lang="en-US" sz="1600" dirty="0"/>
              <a:t>and that “w-a-t-e-r” is </a:t>
            </a:r>
            <a:r>
              <a:rPr lang="en-US" sz="1600" i="1" dirty="0"/>
              <a:t>water</a:t>
            </a:r>
            <a:r>
              <a:rPr lang="en-US" sz="1600" dirty="0"/>
              <a:t>, but I persisted in confounding the two. In despair she </a:t>
            </a:r>
            <a:r>
              <a:rPr lang="en-US" sz="1600" dirty="0" smtClean="0"/>
              <a:t>had dropped </a:t>
            </a:r>
            <a:r>
              <a:rPr lang="en-US" sz="1600" dirty="0"/>
              <a:t>the subject for the time, only to renew it at the first opportunity. I </a:t>
            </a:r>
            <a:r>
              <a:rPr lang="en-US" sz="1600" dirty="0" smtClean="0"/>
              <a:t>became impatient </a:t>
            </a:r>
            <a:r>
              <a:rPr lang="en-US" sz="1600" dirty="0"/>
              <a:t>at her repeated attempts and, seizing the new doll, I dashed it upon </a:t>
            </a:r>
            <a:r>
              <a:rPr lang="en-US" sz="1600" dirty="0" smtClean="0"/>
              <a:t>the floor</a:t>
            </a:r>
            <a:r>
              <a:rPr lang="en-US" sz="1600" dirty="0"/>
              <a:t>. I was keenly delighted when I felt the fragments of the broken doll at my </a:t>
            </a:r>
            <a:r>
              <a:rPr lang="en-US" sz="1600" dirty="0" smtClean="0"/>
              <a:t>feet. Neither </a:t>
            </a:r>
            <a:r>
              <a:rPr lang="en-US" sz="1600" dirty="0"/>
              <a:t>sorrow nor regret followed my passionate outburst. I had not loved the doll. In the still, dark world in which I lived there was no strong sentiment of </a:t>
            </a:r>
            <a:r>
              <a:rPr lang="en-US" sz="1600" dirty="0" smtClean="0"/>
              <a:t>tenderness. I </a:t>
            </a:r>
            <a:r>
              <a:rPr lang="en-US" sz="1600" dirty="0"/>
              <a:t>felt my teacher sweep the fragments to one side of the hearth, and I had a </a:t>
            </a:r>
            <a:r>
              <a:rPr lang="en-US" sz="1600" dirty="0" smtClean="0"/>
              <a:t>sense of satisfaction </a:t>
            </a:r>
            <a:r>
              <a:rPr lang="en-US" sz="1600" dirty="0"/>
              <a:t>that the cause of my discomfort was removed. She brought me my </a:t>
            </a:r>
            <a:r>
              <a:rPr lang="en-US" sz="1600" dirty="0" smtClean="0"/>
              <a:t>hat, and </a:t>
            </a:r>
            <a:r>
              <a:rPr lang="en-US" sz="1600" dirty="0"/>
              <a:t>I knew I was going out into the warm sunshine. This thought, if a wordless sensation may be called a thought, made me hop and skip with pleasure.</a:t>
            </a:r>
          </a:p>
          <a:p>
            <a:pPr algn="just">
              <a:defRPr/>
            </a:pPr>
            <a:r>
              <a:rPr lang="en-US" sz="1600" dirty="0"/>
              <a:t> </a:t>
            </a:r>
          </a:p>
          <a:p>
            <a:pPr>
              <a:defRPr/>
            </a:pPr>
            <a:endParaRPr lang="en-US" sz="1600" dirty="0"/>
          </a:p>
          <a:p>
            <a:pPr marL="0" indent="0">
              <a:defRPr/>
            </a:pPr>
            <a:endParaRPr lang="en-US" sz="1600" dirty="0"/>
          </a:p>
        </p:txBody>
      </p:sp>
      <p:sp>
        <p:nvSpPr>
          <p:cNvPr id="141317" name="TextBox 1"/>
          <p:cNvSpPr txBox="1">
            <a:spLocks noChangeArrowheads="1"/>
          </p:cNvSpPr>
          <p:nvPr/>
        </p:nvSpPr>
        <p:spPr bwMode="auto">
          <a:xfrm>
            <a:off x="39688" y="1768475"/>
            <a:ext cx="412750" cy="307975"/>
          </a:xfrm>
          <a:prstGeom prst="rect">
            <a:avLst/>
          </a:prstGeom>
          <a:noFill/>
          <a:ln w="9525">
            <a:noFill/>
            <a:miter lim="800000"/>
            <a:headEnd/>
            <a:tailEnd/>
          </a:ln>
        </p:spPr>
        <p:txBody>
          <a:bodyPr wrap="none">
            <a:spAutoFit/>
          </a:bodyPr>
          <a:lstStyle/>
          <a:p>
            <a:r>
              <a:rPr lang="en-US"/>
              <a:t>15</a:t>
            </a:r>
          </a:p>
        </p:txBody>
      </p:sp>
      <p:sp>
        <p:nvSpPr>
          <p:cNvPr id="141318" name="TextBox 1"/>
          <p:cNvSpPr txBox="1">
            <a:spLocks noChangeArrowheads="1"/>
          </p:cNvSpPr>
          <p:nvPr/>
        </p:nvSpPr>
        <p:spPr bwMode="auto">
          <a:xfrm>
            <a:off x="39688" y="2930525"/>
            <a:ext cx="412750" cy="307975"/>
          </a:xfrm>
          <a:prstGeom prst="rect">
            <a:avLst/>
          </a:prstGeom>
          <a:noFill/>
          <a:ln w="9525">
            <a:noFill/>
            <a:miter lim="800000"/>
            <a:headEnd/>
            <a:tailEnd/>
          </a:ln>
        </p:spPr>
        <p:txBody>
          <a:bodyPr wrap="none">
            <a:spAutoFit/>
          </a:bodyPr>
          <a:lstStyle/>
          <a:p>
            <a:r>
              <a:rPr lang="en-US"/>
              <a:t>20</a:t>
            </a:r>
          </a:p>
        </p:txBody>
      </p:sp>
      <p:sp>
        <p:nvSpPr>
          <p:cNvPr id="141319" name="TextBox 1"/>
          <p:cNvSpPr txBox="1">
            <a:spLocks noChangeArrowheads="1"/>
          </p:cNvSpPr>
          <p:nvPr/>
        </p:nvSpPr>
        <p:spPr bwMode="auto">
          <a:xfrm>
            <a:off x="39688" y="4035425"/>
            <a:ext cx="412750" cy="307975"/>
          </a:xfrm>
          <a:prstGeom prst="rect">
            <a:avLst/>
          </a:prstGeom>
          <a:noFill/>
          <a:ln w="9525">
            <a:noFill/>
            <a:miter lim="800000"/>
            <a:headEnd/>
            <a:tailEnd/>
          </a:ln>
        </p:spPr>
        <p:txBody>
          <a:bodyPr wrap="none">
            <a:spAutoFit/>
          </a:bodyPr>
          <a:lstStyle/>
          <a:p>
            <a:r>
              <a:rPr lang="en-US"/>
              <a:t>25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smtClean="0">
                <a:latin typeface="Gill Sans MT Pro Book" pitchFamily="-1" charset="0"/>
              </a:rPr>
              <a:t>Scoring versus Grading</a:t>
            </a:r>
          </a:p>
        </p:txBody>
      </p:sp>
      <p:sp>
        <p:nvSpPr>
          <p:cNvPr id="13315" name="Content Placeholder 2"/>
          <p:cNvSpPr>
            <a:spLocks noGrp="1"/>
          </p:cNvSpPr>
          <p:nvPr>
            <p:ph idx="1"/>
          </p:nvPr>
        </p:nvSpPr>
        <p:spPr/>
        <p:txBody>
          <a:bodyPr/>
          <a:lstStyle/>
          <a:p>
            <a:pPr>
              <a:buFont typeface="Arial" pitchFamily="34" charset="0"/>
              <a:buChar char="•"/>
            </a:pPr>
            <a:r>
              <a:rPr lang="en-US" dirty="0" smtClean="0">
                <a:latin typeface="Gill Sans MT Pro Book" pitchFamily="-1" charset="0"/>
                <a:cs typeface="Gill Sans MT Pro Book" pitchFamily="-1" charset="0"/>
              </a:rPr>
              <a:t>Scoring a state test is quite different from grading classroom papers.</a:t>
            </a:r>
          </a:p>
          <a:p>
            <a:pPr>
              <a:buFont typeface="Arial" pitchFamily="34" charset="0"/>
              <a:buChar char="•"/>
            </a:pPr>
            <a:r>
              <a:rPr lang="en-US" dirty="0" smtClean="0">
                <a:latin typeface="Gill Sans MT Pro Book" pitchFamily="-1" charset="0"/>
                <a:cs typeface="Gill Sans MT Pro Book" pitchFamily="-1" charset="0"/>
              </a:rPr>
              <a:t>There is no single “correct” answer to the test questions.</a:t>
            </a:r>
          </a:p>
          <a:p>
            <a:pPr>
              <a:buFont typeface="Arial" pitchFamily="34" charset="0"/>
              <a:buChar char="•"/>
            </a:pPr>
            <a:r>
              <a:rPr lang="en-US" dirty="0" smtClean="0">
                <a:latin typeface="Gill Sans MT Pro Book" pitchFamily="-1" charset="0"/>
                <a:cs typeface="Gill Sans MT Pro Book" pitchFamily="-1" charset="0"/>
              </a:rPr>
              <a:t>Students come to the test without knowledge of the passages or prompts.</a:t>
            </a:r>
          </a:p>
          <a:p>
            <a:pPr>
              <a:buFont typeface="Arial" pitchFamily="34" charset="0"/>
              <a:buChar char="•"/>
            </a:pPr>
            <a:r>
              <a:rPr lang="en-US" dirty="0" smtClean="0">
                <a:latin typeface="Gill Sans MT Pro Book" pitchFamily="-1" charset="0"/>
                <a:cs typeface="Gill Sans MT Pro Book" pitchFamily="-1" charset="0"/>
              </a:rPr>
              <a:t>On-demand writing does not provide time to plan, edit, and revise work as does writing compositions for a class.</a:t>
            </a:r>
          </a:p>
        </p:txBody>
      </p:sp>
      <p:sp>
        <p:nvSpPr>
          <p:cNvPr id="13316" name="Slide Number Placeholder 4"/>
          <p:cNvSpPr>
            <a:spLocks noGrp="1"/>
          </p:cNvSpPr>
          <p:nvPr>
            <p:ph type="sldNum" sz="quarter" idx="10"/>
          </p:nvPr>
        </p:nvSpPr>
        <p:spPr>
          <a:noFill/>
        </p:spPr>
        <p:txBody>
          <a:bodyPr/>
          <a:lstStyle/>
          <a:p>
            <a:fld id="{88821FBB-67E3-4DD0-8742-44AA9C706C87}" type="slidenum">
              <a:rPr lang="en-US" smtClean="0">
                <a:latin typeface="Verdana" pitchFamily="34" charset="0"/>
              </a:rPr>
              <a:pPr/>
              <a:t>15</a:t>
            </a:fld>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2339" name="Slide Number Placeholder 4"/>
          <p:cNvSpPr>
            <a:spLocks noGrp="1"/>
          </p:cNvSpPr>
          <p:nvPr>
            <p:ph type="sldNum" sz="quarter" idx="10"/>
          </p:nvPr>
        </p:nvSpPr>
        <p:spPr>
          <a:noFill/>
        </p:spPr>
        <p:txBody>
          <a:bodyPr/>
          <a:lstStyle/>
          <a:p>
            <a:fld id="{AA7D3BB8-CAB3-4C2E-AF46-73223C9D37D7}" type="slidenum">
              <a:rPr lang="en-US" smtClean="0">
                <a:latin typeface="Verdana" pitchFamily="34" charset="0"/>
              </a:rPr>
              <a:pPr/>
              <a:t>150</a:t>
            </a:fld>
            <a:endParaRPr lang="en-US" smtClean="0">
              <a:latin typeface="Verdana" pitchFamily="34" charset="0"/>
            </a:endParaRPr>
          </a:p>
        </p:txBody>
      </p:sp>
      <p:sp>
        <p:nvSpPr>
          <p:cNvPr id="7" name="Content Placeholder 2"/>
          <p:cNvSpPr txBox="1">
            <a:spLocks/>
          </p:cNvSpPr>
          <p:nvPr/>
        </p:nvSpPr>
        <p:spPr>
          <a:xfrm>
            <a:off x="452438" y="850900"/>
            <a:ext cx="775811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smtClean="0"/>
              <a:t>Continued from previous page…</a:t>
            </a:r>
            <a:endParaRPr lang="en-US" sz="1600" dirty="0"/>
          </a:p>
          <a:p>
            <a:pPr marL="0" indent="457200" algn="just">
              <a:defRPr/>
            </a:pPr>
            <a:r>
              <a:rPr lang="en-US" sz="1600" dirty="0"/>
              <a:t>We walked down the path to the well-house, attracted by the fragrance of the honeysuckle with which it was covered. Some one was drawing water and my teacher placed my hand under the spout. As the cool stream gushed over one </a:t>
            </a:r>
            <a:r>
              <a:rPr lang="en-US" sz="1600" dirty="0" smtClean="0"/>
              <a:t>hand she </a:t>
            </a:r>
            <a:r>
              <a:rPr lang="en-US" sz="1600" dirty="0"/>
              <a:t>spelled into the other the word water, first slowly, then rapidly. I stood still, my whole attention fixed upon the motions of her fingers. Suddenly I felt a misty consciousness as of something forgotten—a thrill of returning thought; and somehow the mystery of language was revealed to me. I knew then that “</a:t>
            </a:r>
            <a:r>
              <a:rPr lang="en-US" sz="1600" dirty="0" smtClean="0"/>
              <a:t>w-a-t-e-r” meant </a:t>
            </a:r>
            <a:r>
              <a:rPr lang="en-US" sz="1600" dirty="0"/>
              <a:t>the wonderful cool something that was flowing over my hand. That </a:t>
            </a:r>
            <a:r>
              <a:rPr lang="en-US" sz="1600" dirty="0" smtClean="0"/>
              <a:t>living word </a:t>
            </a:r>
            <a:r>
              <a:rPr lang="en-US" sz="1600" dirty="0"/>
              <a:t>awakened my soul, gave it light, hope, joy, set it free! There were barriers still, it is true, but barriers that could in time be swept away</a:t>
            </a:r>
            <a:r>
              <a:rPr lang="en-US" sz="1600" dirty="0" smtClean="0"/>
              <a:t>.</a:t>
            </a:r>
          </a:p>
          <a:p>
            <a:pPr marL="0" indent="0" algn="just">
              <a:defRPr/>
            </a:pPr>
            <a:endParaRPr lang="en-US" sz="1600" dirty="0" smtClean="0"/>
          </a:p>
          <a:p>
            <a:pPr marL="0" indent="457200" algn="just">
              <a:defRPr/>
            </a:pPr>
            <a:r>
              <a:rPr lang="en-US" sz="1600" dirty="0"/>
              <a:t>I left the well-house eager to learn. Everything had a name, and each name gave birth to a new thought. As we returned to the house every object which I touched seemed to quiver</a:t>
            </a:r>
            <a:r>
              <a:rPr lang="en-US" sz="1600" b="1" dirty="0"/>
              <a:t> </a:t>
            </a:r>
            <a:r>
              <a:rPr lang="en-US" sz="1600" dirty="0"/>
              <a:t>with life. That was because I saw everything with the strange, new sight that had come to me. On entering the door I remembered the doll I had broken. I felt my way to the hearth and picked up the pieces. I tried vainly to </a:t>
            </a:r>
            <a:r>
              <a:rPr lang="en-US" sz="1600" dirty="0" smtClean="0"/>
              <a:t>put them together</a:t>
            </a:r>
            <a:r>
              <a:rPr lang="en-US" sz="1600" dirty="0"/>
              <a:t>. </a:t>
            </a:r>
            <a:r>
              <a:rPr lang="en-US" sz="1600" dirty="0" smtClean="0"/>
              <a:t>Then my eyes filled with tears</a:t>
            </a:r>
            <a:r>
              <a:rPr lang="en-US" sz="1600" dirty="0"/>
              <a:t>; </a:t>
            </a:r>
            <a:r>
              <a:rPr lang="en-US" sz="1600" dirty="0" smtClean="0"/>
              <a:t>for I realized what I had done</a:t>
            </a:r>
            <a:r>
              <a:rPr lang="en-US" sz="1600" dirty="0"/>
              <a:t>, and for the first time I felt repentance and sorrow.</a:t>
            </a:r>
          </a:p>
          <a:p>
            <a:pPr algn="just">
              <a:defRPr/>
            </a:pPr>
            <a:r>
              <a:rPr lang="en-US" sz="1600" dirty="0"/>
              <a:t> </a:t>
            </a:r>
          </a:p>
          <a:p>
            <a:pPr marL="0" indent="0">
              <a:defRPr/>
            </a:pPr>
            <a:endParaRPr lang="en-US" sz="1600" dirty="0"/>
          </a:p>
          <a:p>
            <a:pPr>
              <a:defRPr/>
            </a:pPr>
            <a:r>
              <a:rPr lang="en-US" sz="1600" dirty="0"/>
              <a:t> </a:t>
            </a:r>
          </a:p>
          <a:p>
            <a:pPr>
              <a:defRPr/>
            </a:pPr>
            <a:endParaRPr lang="en-US" sz="1600" dirty="0"/>
          </a:p>
          <a:p>
            <a:pPr marL="0" indent="0">
              <a:defRPr/>
            </a:pPr>
            <a:endParaRPr lang="en-US" sz="1600" dirty="0"/>
          </a:p>
        </p:txBody>
      </p:sp>
      <p:sp>
        <p:nvSpPr>
          <p:cNvPr id="142341" name="TextBox 1"/>
          <p:cNvSpPr txBox="1">
            <a:spLocks noChangeArrowheads="1"/>
          </p:cNvSpPr>
          <p:nvPr/>
        </p:nvSpPr>
        <p:spPr bwMode="auto">
          <a:xfrm>
            <a:off x="39688" y="1768475"/>
            <a:ext cx="412750" cy="307975"/>
          </a:xfrm>
          <a:prstGeom prst="rect">
            <a:avLst/>
          </a:prstGeom>
          <a:noFill/>
          <a:ln w="9525">
            <a:noFill/>
            <a:miter lim="800000"/>
            <a:headEnd/>
            <a:tailEnd/>
          </a:ln>
        </p:spPr>
        <p:txBody>
          <a:bodyPr wrap="none">
            <a:spAutoFit/>
          </a:bodyPr>
          <a:lstStyle/>
          <a:p>
            <a:r>
              <a:rPr lang="en-US"/>
              <a:t>30</a:t>
            </a:r>
          </a:p>
        </p:txBody>
      </p:sp>
      <p:sp>
        <p:nvSpPr>
          <p:cNvPr id="142342" name="TextBox 1"/>
          <p:cNvSpPr txBox="1">
            <a:spLocks noChangeArrowheads="1"/>
          </p:cNvSpPr>
          <p:nvPr/>
        </p:nvSpPr>
        <p:spPr bwMode="auto">
          <a:xfrm>
            <a:off x="39688" y="2930525"/>
            <a:ext cx="412750" cy="307975"/>
          </a:xfrm>
          <a:prstGeom prst="rect">
            <a:avLst/>
          </a:prstGeom>
          <a:noFill/>
          <a:ln w="9525">
            <a:noFill/>
            <a:miter lim="800000"/>
            <a:headEnd/>
            <a:tailEnd/>
          </a:ln>
        </p:spPr>
        <p:txBody>
          <a:bodyPr wrap="none">
            <a:spAutoFit/>
          </a:bodyPr>
          <a:lstStyle/>
          <a:p>
            <a:r>
              <a:rPr lang="en-US"/>
              <a:t>35</a:t>
            </a:r>
          </a:p>
        </p:txBody>
      </p:sp>
      <p:sp>
        <p:nvSpPr>
          <p:cNvPr id="142343" name="TextBox 1"/>
          <p:cNvSpPr txBox="1">
            <a:spLocks noChangeArrowheads="1"/>
          </p:cNvSpPr>
          <p:nvPr/>
        </p:nvSpPr>
        <p:spPr bwMode="auto">
          <a:xfrm>
            <a:off x="38100" y="4759325"/>
            <a:ext cx="412750" cy="307975"/>
          </a:xfrm>
          <a:prstGeom prst="rect">
            <a:avLst/>
          </a:prstGeom>
          <a:noFill/>
          <a:ln w="9525">
            <a:noFill/>
            <a:miter lim="800000"/>
            <a:headEnd/>
            <a:tailEnd/>
          </a:ln>
        </p:spPr>
        <p:txBody>
          <a:bodyPr wrap="none">
            <a:spAutoFit/>
          </a:bodyPr>
          <a:lstStyle/>
          <a:p>
            <a:r>
              <a:rPr lang="en-US"/>
              <a:t>40</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3363" name="Slide Number Placeholder 4"/>
          <p:cNvSpPr>
            <a:spLocks noGrp="1"/>
          </p:cNvSpPr>
          <p:nvPr>
            <p:ph type="sldNum" sz="quarter" idx="10"/>
          </p:nvPr>
        </p:nvSpPr>
        <p:spPr>
          <a:noFill/>
        </p:spPr>
        <p:txBody>
          <a:bodyPr/>
          <a:lstStyle/>
          <a:p>
            <a:fld id="{46CDDC45-93E6-4BFE-835B-A22756065E9F}" type="slidenum">
              <a:rPr lang="en-US" smtClean="0">
                <a:latin typeface="Verdana" pitchFamily="34" charset="0"/>
              </a:rPr>
              <a:pPr/>
              <a:t>151</a:t>
            </a:fld>
            <a:endParaRPr lang="en-US" smtClean="0">
              <a:latin typeface="Verdana" pitchFamily="34" charset="0"/>
            </a:endParaRPr>
          </a:p>
        </p:txBody>
      </p:sp>
      <p:sp>
        <p:nvSpPr>
          <p:cNvPr id="7" name="Content Placeholder 2"/>
          <p:cNvSpPr txBox="1">
            <a:spLocks/>
          </p:cNvSpPr>
          <p:nvPr/>
        </p:nvSpPr>
        <p:spPr>
          <a:xfrm>
            <a:off x="452438" y="850900"/>
            <a:ext cx="781526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b="1" i="1" dirty="0" smtClean="0"/>
              <a:t>Paired Passages</a:t>
            </a:r>
            <a:r>
              <a:rPr lang="en-US" sz="1600" dirty="0" smtClean="0"/>
              <a:t> </a:t>
            </a:r>
            <a:endParaRPr lang="en-US" sz="1600" dirty="0"/>
          </a:p>
          <a:p>
            <a:pPr algn="ctr">
              <a:defRPr/>
            </a:pPr>
            <a:r>
              <a:rPr lang="en-US" sz="1600" b="1" dirty="0"/>
              <a:t>Narrative of the Life of Frederick Douglass, an American Slave</a:t>
            </a:r>
            <a:endParaRPr lang="en-US" sz="1600" dirty="0"/>
          </a:p>
          <a:p>
            <a:pPr algn="ctr">
              <a:defRPr/>
            </a:pPr>
            <a:r>
              <a:rPr lang="en-US" sz="1600" i="1" dirty="0"/>
              <a:t>by Frederick Douglass</a:t>
            </a:r>
            <a:endParaRPr lang="en-US" sz="1600" dirty="0"/>
          </a:p>
          <a:p>
            <a:pPr marL="0" indent="457200" algn="just">
              <a:defRPr/>
            </a:pPr>
            <a:r>
              <a:rPr lang="en-US" sz="1600" dirty="0"/>
              <a:t>I lived in Master Hugh’s family about seven years. During this time, I succeeded in learning to read and write. In accomplishing this, I was compelled to resort to various </a:t>
            </a:r>
            <a:r>
              <a:rPr lang="en-US" sz="1600" b="1" dirty="0"/>
              <a:t>stratagems</a:t>
            </a:r>
            <a:r>
              <a:rPr lang="en-US" sz="1600" dirty="0"/>
              <a:t>. I had no regular teacher. My mistress, who had kindly commenced to instruct me, had, in compliance with the advice and direction of </a:t>
            </a:r>
            <a:r>
              <a:rPr lang="en-US" sz="1600" dirty="0" smtClean="0"/>
              <a:t>her husband, not only ceased to instruct, but had set her face against my being </a:t>
            </a:r>
            <a:r>
              <a:rPr lang="en-US" sz="1600" dirty="0"/>
              <a:t>instructed by anyone else. It is due, however, to my mistress to say of her, that she </a:t>
            </a:r>
            <a:r>
              <a:rPr lang="en-US" sz="1600" dirty="0" smtClean="0"/>
              <a:t>did not adopt this course of treatment immediately. She at first lacked the </a:t>
            </a:r>
            <a:r>
              <a:rPr lang="en-US" sz="1600" b="1" dirty="0" smtClean="0"/>
              <a:t>depravity </a:t>
            </a:r>
            <a:r>
              <a:rPr lang="en-US" sz="1600" dirty="0" smtClean="0"/>
              <a:t>indispensable to shutting me up in mental darkness. It was at least necessary </a:t>
            </a:r>
            <a:r>
              <a:rPr lang="en-US" sz="1600" dirty="0"/>
              <a:t>for her to have some training in the exercise of irresponsible power, </a:t>
            </a:r>
            <a:r>
              <a:rPr lang="en-US" sz="1600" dirty="0" smtClean="0"/>
              <a:t>to make </a:t>
            </a:r>
            <a:r>
              <a:rPr lang="en-US" sz="1600" dirty="0"/>
              <a:t>her equal to the task of treating me as though I were a brute.</a:t>
            </a:r>
          </a:p>
          <a:p>
            <a:pPr marL="0" indent="0">
              <a:defRPr/>
            </a:pPr>
            <a:endParaRPr lang="en-US" sz="1600" dirty="0"/>
          </a:p>
        </p:txBody>
      </p:sp>
      <p:sp>
        <p:nvSpPr>
          <p:cNvPr id="143365" name="TextBox 1"/>
          <p:cNvSpPr txBox="1">
            <a:spLocks noChangeArrowheads="1"/>
          </p:cNvSpPr>
          <p:nvPr/>
        </p:nvSpPr>
        <p:spPr bwMode="auto">
          <a:xfrm>
            <a:off x="153988" y="2911475"/>
            <a:ext cx="298450" cy="307975"/>
          </a:xfrm>
          <a:prstGeom prst="rect">
            <a:avLst/>
          </a:prstGeom>
          <a:noFill/>
          <a:ln w="9525">
            <a:noFill/>
            <a:miter lim="800000"/>
            <a:headEnd/>
            <a:tailEnd/>
          </a:ln>
        </p:spPr>
        <p:txBody>
          <a:bodyPr wrap="none">
            <a:spAutoFit/>
          </a:bodyPr>
          <a:lstStyle/>
          <a:p>
            <a:r>
              <a:rPr lang="en-US"/>
              <a:t>5</a:t>
            </a:r>
          </a:p>
        </p:txBody>
      </p:sp>
      <p:sp>
        <p:nvSpPr>
          <p:cNvPr id="143366" name="TextBox 1"/>
          <p:cNvSpPr txBox="1">
            <a:spLocks noChangeArrowheads="1"/>
          </p:cNvSpPr>
          <p:nvPr/>
        </p:nvSpPr>
        <p:spPr bwMode="auto">
          <a:xfrm>
            <a:off x="39688" y="4149725"/>
            <a:ext cx="412750" cy="307975"/>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4387" name="Slide Number Placeholder 4"/>
          <p:cNvSpPr>
            <a:spLocks noGrp="1"/>
          </p:cNvSpPr>
          <p:nvPr>
            <p:ph type="sldNum" sz="quarter" idx="10"/>
          </p:nvPr>
        </p:nvSpPr>
        <p:spPr>
          <a:noFill/>
        </p:spPr>
        <p:txBody>
          <a:bodyPr/>
          <a:lstStyle/>
          <a:p>
            <a:fld id="{4D5626D3-8EA1-4FEF-AFC8-FC84CCA12E12}" type="slidenum">
              <a:rPr lang="en-US" smtClean="0">
                <a:latin typeface="Verdana" pitchFamily="34" charset="0"/>
              </a:rPr>
              <a:pPr/>
              <a:t>152</a:t>
            </a:fld>
            <a:endParaRPr lang="en-US" smtClean="0">
              <a:latin typeface="Verdana" pitchFamily="34" charset="0"/>
            </a:endParaRPr>
          </a:p>
        </p:txBody>
      </p:sp>
      <p:sp>
        <p:nvSpPr>
          <p:cNvPr id="7" name="Content Placeholder 2"/>
          <p:cNvSpPr txBox="1">
            <a:spLocks/>
          </p:cNvSpPr>
          <p:nvPr/>
        </p:nvSpPr>
        <p:spPr>
          <a:xfrm>
            <a:off x="452438" y="850900"/>
            <a:ext cx="783431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smtClean="0"/>
              <a:t>Continued from previous page…</a:t>
            </a:r>
          </a:p>
          <a:p>
            <a:pPr marL="0" indent="457200" algn="just">
              <a:defRPr/>
            </a:pPr>
            <a:r>
              <a:rPr lang="en-US" sz="1600" dirty="0"/>
              <a:t>My mistress was, as I have said, a kind and tender-hearted woman; and in the simplicity of her soul she commenced, when I first went to live with her, to treat me as she supposed one human being ought to treat another. In entering upon the duties of a slaveholder, she did not seem to perceive that I sustained to her </a:t>
            </a:r>
            <a:r>
              <a:rPr lang="en-US" sz="1600" dirty="0" smtClean="0"/>
              <a:t>the relation </a:t>
            </a:r>
            <a:r>
              <a:rPr lang="en-US" sz="1600" dirty="0"/>
              <a:t>of a mere </a:t>
            </a:r>
            <a:r>
              <a:rPr lang="en-US" sz="1600" b="1" dirty="0"/>
              <a:t>chattel</a:t>
            </a:r>
            <a:r>
              <a:rPr lang="en-US" sz="1600" dirty="0"/>
              <a:t>, and that for her to treat me as a human being was not only wrong, but dangerously so. Slavery proved as injurious to her as it did to </a:t>
            </a:r>
            <a:r>
              <a:rPr lang="en-US" sz="1600" dirty="0" smtClean="0"/>
              <a:t>me. When </a:t>
            </a:r>
            <a:r>
              <a:rPr lang="en-US" sz="1600" dirty="0"/>
              <a:t>I went there, she was a pious, warm, and tender-hearted woman. There was no sorrow or suffering for which she had not a tear. She had bread for the hungry, clothes for the naked, and comfort for every mourner that came within her reach</a:t>
            </a:r>
            <a:r>
              <a:rPr lang="en-US" sz="1600" dirty="0" smtClean="0"/>
              <a:t>. Slavery </a:t>
            </a:r>
            <a:r>
              <a:rPr lang="en-US" sz="1600" dirty="0"/>
              <a:t>soon proved its ability to divest her of these heavenly qualities. Under </a:t>
            </a:r>
            <a:r>
              <a:rPr lang="en-US" sz="1600" dirty="0" smtClean="0"/>
              <a:t>its influence</a:t>
            </a:r>
            <a:r>
              <a:rPr lang="en-US" sz="1600" dirty="0"/>
              <a:t>, the tender heart became stone, and the lamblike disposition gave way to </a:t>
            </a:r>
            <a:r>
              <a:rPr lang="en-US" sz="1600" dirty="0" smtClean="0"/>
              <a:t>one of tiger-like fierceness</a:t>
            </a:r>
            <a:r>
              <a:rPr lang="en-US" sz="1600" dirty="0"/>
              <a:t>. </a:t>
            </a:r>
            <a:r>
              <a:rPr lang="en-US" sz="1600" dirty="0" smtClean="0"/>
              <a:t>The first step in her downward course was in her </a:t>
            </a:r>
            <a:r>
              <a:rPr lang="en-US" sz="1600" dirty="0"/>
              <a:t>ceasing to instruct me. She now commenced to practice her husband’s </a:t>
            </a:r>
            <a:r>
              <a:rPr lang="en-US" sz="1600" b="1" dirty="0"/>
              <a:t>precepts</a:t>
            </a:r>
            <a:r>
              <a:rPr lang="en-US" sz="1600" dirty="0"/>
              <a:t>. She finally became even more violent in her opposition than her husband himself. </a:t>
            </a:r>
            <a:r>
              <a:rPr lang="en-US" sz="1600" dirty="0" smtClean="0"/>
              <a:t>She was </a:t>
            </a:r>
            <a:r>
              <a:rPr lang="en-US" sz="1600" dirty="0"/>
              <a:t>not satisfied with simply doing as well as he had commanded; she </a:t>
            </a:r>
            <a:r>
              <a:rPr lang="en-US" sz="1600" dirty="0" smtClean="0"/>
              <a:t>seemed anxious </a:t>
            </a:r>
            <a:r>
              <a:rPr lang="en-US" sz="1600" dirty="0"/>
              <a:t>to do better. Nothing seemed to make her more angry than to see me with a newspaper. She seemed to think that here lay the danger. I have had her rush at me with a face made all up of fury, and snatch from me a newspaper, in a manner that fully revealed her apprehension. She was an apt woman; and a little experience </a:t>
            </a:r>
            <a:r>
              <a:rPr lang="en-US" sz="1600" dirty="0" smtClean="0"/>
              <a:t>soon demonstrated</a:t>
            </a:r>
            <a:r>
              <a:rPr lang="en-US" sz="1600" dirty="0"/>
              <a:t>, </a:t>
            </a:r>
            <a:r>
              <a:rPr lang="en-US" sz="1600" dirty="0" smtClean="0"/>
              <a:t>to her </a:t>
            </a:r>
            <a:r>
              <a:rPr lang="en-US" sz="1600" dirty="0"/>
              <a:t>satisfaction, that education and slavery were incompatible with each other.</a:t>
            </a:r>
          </a:p>
          <a:p>
            <a:pPr>
              <a:defRPr/>
            </a:pPr>
            <a:endParaRPr lang="en-US" sz="1600" i="1" dirty="0" smtClean="0"/>
          </a:p>
          <a:p>
            <a:pPr>
              <a:defRPr/>
            </a:pPr>
            <a:endParaRPr lang="en-US" sz="1600" dirty="0"/>
          </a:p>
          <a:p>
            <a:pPr marL="0" indent="0">
              <a:defRPr/>
            </a:pPr>
            <a:endParaRPr lang="en-US" sz="1600" dirty="0"/>
          </a:p>
        </p:txBody>
      </p:sp>
      <p:sp>
        <p:nvSpPr>
          <p:cNvPr id="144389" name="TextBox 1"/>
          <p:cNvSpPr txBox="1">
            <a:spLocks noChangeArrowheads="1"/>
          </p:cNvSpPr>
          <p:nvPr/>
        </p:nvSpPr>
        <p:spPr bwMode="auto">
          <a:xfrm>
            <a:off x="39688" y="2187575"/>
            <a:ext cx="412750" cy="307975"/>
          </a:xfrm>
          <a:prstGeom prst="rect">
            <a:avLst/>
          </a:prstGeom>
          <a:noFill/>
          <a:ln w="9525">
            <a:noFill/>
            <a:miter lim="800000"/>
            <a:headEnd/>
            <a:tailEnd/>
          </a:ln>
        </p:spPr>
        <p:txBody>
          <a:bodyPr wrap="none">
            <a:spAutoFit/>
          </a:bodyPr>
          <a:lstStyle/>
          <a:p>
            <a:r>
              <a:rPr lang="en-US"/>
              <a:t>15</a:t>
            </a:r>
          </a:p>
        </p:txBody>
      </p:sp>
      <p:sp>
        <p:nvSpPr>
          <p:cNvPr id="144390" name="TextBox 1"/>
          <p:cNvSpPr txBox="1">
            <a:spLocks noChangeArrowheads="1"/>
          </p:cNvSpPr>
          <p:nvPr/>
        </p:nvSpPr>
        <p:spPr bwMode="auto">
          <a:xfrm>
            <a:off x="39688" y="3462338"/>
            <a:ext cx="412750" cy="306387"/>
          </a:xfrm>
          <a:prstGeom prst="rect">
            <a:avLst/>
          </a:prstGeom>
          <a:noFill/>
          <a:ln w="9525">
            <a:noFill/>
            <a:miter lim="800000"/>
            <a:headEnd/>
            <a:tailEnd/>
          </a:ln>
        </p:spPr>
        <p:txBody>
          <a:bodyPr wrap="none">
            <a:spAutoFit/>
          </a:bodyPr>
          <a:lstStyle/>
          <a:p>
            <a:r>
              <a:rPr lang="en-US"/>
              <a:t>20</a:t>
            </a:r>
          </a:p>
        </p:txBody>
      </p:sp>
      <p:sp>
        <p:nvSpPr>
          <p:cNvPr id="144391" name="TextBox 1"/>
          <p:cNvSpPr txBox="1">
            <a:spLocks noChangeArrowheads="1"/>
          </p:cNvSpPr>
          <p:nvPr/>
        </p:nvSpPr>
        <p:spPr bwMode="auto">
          <a:xfrm>
            <a:off x="39688" y="4695825"/>
            <a:ext cx="412750" cy="307975"/>
          </a:xfrm>
          <a:prstGeom prst="rect">
            <a:avLst/>
          </a:prstGeom>
          <a:noFill/>
          <a:ln w="9525">
            <a:noFill/>
            <a:miter lim="800000"/>
            <a:headEnd/>
            <a:tailEnd/>
          </a:ln>
        </p:spPr>
        <p:txBody>
          <a:bodyPr wrap="none">
            <a:spAutoFit/>
          </a:bodyPr>
          <a:lstStyle/>
          <a:p>
            <a:r>
              <a:rPr lang="en-US"/>
              <a:t>25</a:t>
            </a:r>
          </a:p>
        </p:txBody>
      </p:sp>
      <p:sp>
        <p:nvSpPr>
          <p:cNvPr id="144392" name="TextBox 1"/>
          <p:cNvSpPr txBox="1">
            <a:spLocks noChangeArrowheads="1"/>
          </p:cNvSpPr>
          <p:nvPr/>
        </p:nvSpPr>
        <p:spPr bwMode="auto">
          <a:xfrm>
            <a:off x="53975" y="5918200"/>
            <a:ext cx="412750" cy="307975"/>
          </a:xfrm>
          <a:prstGeom prst="rect">
            <a:avLst/>
          </a:prstGeom>
          <a:noFill/>
          <a:ln w="9525">
            <a:noFill/>
            <a:miter lim="800000"/>
            <a:headEnd/>
            <a:tailEnd/>
          </a:ln>
        </p:spPr>
        <p:txBody>
          <a:bodyPr wrap="none">
            <a:spAutoFit/>
          </a:bodyPr>
          <a:lstStyle/>
          <a:p>
            <a:r>
              <a:rPr lang="en-US"/>
              <a:t>30</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5411" name="Slide Number Placeholder 4"/>
          <p:cNvSpPr>
            <a:spLocks noGrp="1"/>
          </p:cNvSpPr>
          <p:nvPr>
            <p:ph type="sldNum" sz="quarter" idx="10"/>
          </p:nvPr>
        </p:nvSpPr>
        <p:spPr>
          <a:noFill/>
        </p:spPr>
        <p:txBody>
          <a:bodyPr/>
          <a:lstStyle/>
          <a:p>
            <a:fld id="{3D43618E-08CE-43BA-B98D-BC850A5CAB66}" type="slidenum">
              <a:rPr lang="en-US" smtClean="0">
                <a:latin typeface="Verdana" pitchFamily="34" charset="0"/>
              </a:rPr>
              <a:pPr/>
              <a:t>153</a:t>
            </a:fld>
            <a:endParaRPr lang="en-US" smtClean="0">
              <a:latin typeface="Verdana" pitchFamily="34" charset="0"/>
            </a:endParaRPr>
          </a:p>
        </p:txBody>
      </p:sp>
      <p:sp>
        <p:nvSpPr>
          <p:cNvPr id="7" name="Content Placeholder 2"/>
          <p:cNvSpPr txBox="1">
            <a:spLocks/>
          </p:cNvSpPr>
          <p:nvPr/>
        </p:nvSpPr>
        <p:spPr>
          <a:xfrm>
            <a:off x="452438" y="850900"/>
            <a:ext cx="783431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smtClean="0"/>
              <a:t>Continued from previous page…</a:t>
            </a:r>
          </a:p>
          <a:p>
            <a:pPr marL="0" indent="457200" algn="just">
              <a:defRPr/>
            </a:pPr>
            <a:r>
              <a:rPr lang="en-US" sz="1600" dirty="0"/>
              <a:t>From this time I was most narrowly watched. If I was in a separate room any considerable length of time, I was sure to be suspected of having a book, and was at once called to give an account of myself. All this, however, was too late. The first </a:t>
            </a:r>
            <a:r>
              <a:rPr lang="en-US" sz="1600" dirty="0" smtClean="0"/>
              <a:t>step had </a:t>
            </a:r>
            <a:r>
              <a:rPr lang="en-US" sz="1600" dirty="0"/>
              <a:t>been taken. Mistress, in teaching me the alphabet, had given me the </a:t>
            </a:r>
            <a:r>
              <a:rPr lang="en-US" sz="1600" i="1" dirty="0"/>
              <a:t>inch</a:t>
            </a:r>
            <a:r>
              <a:rPr lang="en-US" sz="1600" dirty="0"/>
              <a:t>, and no precaution could prevent me from taking the </a:t>
            </a:r>
            <a:r>
              <a:rPr lang="en-US" sz="1600" b="1" i="1" dirty="0"/>
              <a:t>ell</a:t>
            </a:r>
            <a:r>
              <a:rPr lang="en-US" sz="1600" b="1" i="1" dirty="0" smtClean="0"/>
              <a:t>.</a:t>
            </a:r>
            <a:endParaRPr lang="en-US" sz="1600" dirty="0"/>
          </a:p>
          <a:p>
            <a:pPr marL="0" indent="457200" algn="just">
              <a:defRPr/>
            </a:pPr>
            <a:r>
              <a:rPr lang="en-US" sz="1600" dirty="0"/>
              <a:t>The plan which I adopted, and the one by which I was most successful, was that of making friends of all the little white boys whom I met in the street. As many of these as I could, I converted into teachers. With their kindly aid, obtained </a:t>
            </a:r>
            <a:r>
              <a:rPr lang="en-US" sz="1600" dirty="0" smtClean="0"/>
              <a:t>at </a:t>
            </a:r>
            <a:br>
              <a:rPr lang="en-US" sz="1600" dirty="0" smtClean="0"/>
            </a:br>
            <a:r>
              <a:rPr lang="en-US" sz="1600" dirty="0" smtClean="0"/>
              <a:t>different </a:t>
            </a:r>
            <a:r>
              <a:rPr lang="en-US" sz="1600" dirty="0"/>
              <a:t>times and in different places, I finally succeeded in learning to read. When I was sent of errands, I always took my book with me, and by doing one part of my errand quickly, I found time to get a lesson before my return. I used also to </a:t>
            </a:r>
            <a:r>
              <a:rPr lang="en-US" sz="1600" dirty="0" smtClean="0"/>
              <a:t>carry bread </a:t>
            </a:r>
            <a:r>
              <a:rPr lang="en-US" sz="1600" dirty="0"/>
              <a:t>with me, enough of which was always in the house, and to which I was always welcome; for I was much better off in this regard than many of the poor </a:t>
            </a:r>
            <a:r>
              <a:rPr lang="en-US" sz="1600" dirty="0" smtClean="0"/>
              <a:t>white</a:t>
            </a:r>
            <a:endParaRPr lang="en-US" sz="1600" i="1" dirty="0" smtClean="0"/>
          </a:p>
          <a:p>
            <a:pPr>
              <a:defRPr/>
            </a:pPr>
            <a:endParaRPr lang="en-US" sz="1600" dirty="0"/>
          </a:p>
          <a:p>
            <a:pPr marL="0" indent="0">
              <a:defRPr/>
            </a:pPr>
            <a:endParaRPr lang="en-US" sz="1600" dirty="0"/>
          </a:p>
        </p:txBody>
      </p:sp>
      <p:sp>
        <p:nvSpPr>
          <p:cNvPr id="145413" name="TextBox 1"/>
          <p:cNvSpPr txBox="1">
            <a:spLocks noChangeArrowheads="1"/>
          </p:cNvSpPr>
          <p:nvPr/>
        </p:nvSpPr>
        <p:spPr bwMode="auto">
          <a:xfrm>
            <a:off x="39688" y="1879600"/>
            <a:ext cx="412750" cy="307975"/>
          </a:xfrm>
          <a:prstGeom prst="rect">
            <a:avLst/>
          </a:prstGeom>
          <a:noFill/>
          <a:ln w="9525">
            <a:noFill/>
            <a:miter lim="800000"/>
            <a:headEnd/>
            <a:tailEnd/>
          </a:ln>
        </p:spPr>
        <p:txBody>
          <a:bodyPr wrap="none">
            <a:spAutoFit/>
          </a:bodyPr>
          <a:lstStyle/>
          <a:p>
            <a:r>
              <a:rPr lang="en-US"/>
              <a:t>35</a:t>
            </a:r>
          </a:p>
        </p:txBody>
      </p:sp>
      <p:sp>
        <p:nvSpPr>
          <p:cNvPr id="145414" name="TextBox 1"/>
          <p:cNvSpPr txBox="1">
            <a:spLocks noChangeArrowheads="1"/>
          </p:cNvSpPr>
          <p:nvPr/>
        </p:nvSpPr>
        <p:spPr bwMode="auto">
          <a:xfrm>
            <a:off x="39688" y="3462338"/>
            <a:ext cx="412750" cy="306387"/>
          </a:xfrm>
          <a:prstGeom prst="rect">
            <a:avLst/>
          </a:prstGeom>
          <a:noFill/>
          <a:ln w="9525">
            <a:noFill/>
            <a:miter lim="800000"/>
            <a:headEnd/>
            <a:tailEnd/>
          </a:ln>
        </p:spPr>
        <p:txBody>
          <a:bodyPr wrap="none">
            <a:spAutoFit/>
          </a:bodyPr>
          <a:lstStyle/>
          <a:p>
            <a:r>
              <a:rPr lang="en-US"/>
              <a:t>40</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65125" y="207963"/>
            <a:ext cx="8229600" cy="449262"/>
          </a:xfrm>
        </p:spPr>
        <p:txBody>
          <a:bodyPr/>
          <a:lstStyle/>
          <a:p>
            <a:r>
              <a:rPr smtClean="0">
                <a:latin typeface="Gill Sans MT Pro Book" pitchFamily="-1" charset="0"/>
              </a:rPr>
              <a:t>Grade 8 Extended-response Passage</a:t>
            </a:r>
          </a:p>
        </p:txBody>
      </p:sp>
      <p:sp>
        <p:nvSpPr>
          <p:cNvPr id="146435" name="Slide Number Placeholder 4"/>
          <p:cNvSpPr>
            <a:spLocks noGrp="1"/>
          </p:cNvSpPr>
          <p:nvPr>
            <p:ph type="sldNum" sz="quarter" idx="10"/>
          </p:nvPr>
        </p:nvSpPr>
        <p:spPr>
          <a:noFill/>
        </p:spPr>
        <p:txBody>
          <a:bodyPr/>
          <a:lstStyle/>
          <a:p>
            <a:fld id="{30959454-38E2-41E5-9F81-31BE75B9E805}" type="slidenum">
              <a:rPr lang="en-US" smtClean="0">
                <a:latin typeface="Verdana" pitchFamily="34" charset="0"/>
              </a:rPr>
              <a:pPr/>
              <a:t>154</a:t>
            </a:fld>
            <a:endParaRPr lang="en-US" smtClean="0">
              <a:latin typeface="Verdana" pitchFamily="34" charset="0"/>
            </a:endParaRPr>
          </a:p>
        </p:txBody>
      </p:sp>
      <p:sp>
        <p:nvSpPr>
          <p:cNvPr id="7" name="Content Placeholder 2"/>
          <p:cNvSpPr txBox="1">
            <a:spLocks/>
          </p:cNvSpPr>
          <p:nvPr/>
        </p:nvSpPr>
        <p:spPr>
          <a:xfrm>
            <a:off x="452438" y="850900"/>
            <a:ext cx="7834312"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smtClean="0"/>
              <a:t>Continued from previous page…</a:t>
            </a:r>
          </a:p>
          <a:p>
            <a:pPr marL="0" indent="0" algn="just">
              <a:defRPr/>
            </a:pPr>
            <a:r>
              <a:rPr lang="en-US" sz="1600" dirty="0" smtClean="0"/>
              <a:t>children </a:t>
            </a:r>
            <a:r>
              <a:rPr lang="en-US" sz="1600" dirty="0"/>
              <a:t>in our neighborhood. This bread I used to bestow upon the hungry little urchins, who, in return, would give me that more valuable bread of knowledge. I am strongly tempted to give the names of two or three of those little boys, as a testimonial of the gratitude and affection I bear them; but prudence forbids;—not </a:t>
            </a:r>
            <a:r>
              <a:rPr lang="en-US" sz="1600" dirty="0" smtClean="0"/>
              <a:t>that it would injure me, but it might embarrass them; for it is almost an unpardonable </a:t>
            </a:r>
            <a:r>
              <a:rPr lang="en-US" sz="1600" dirty="0"/>
              <a:t>offence to teach slaves to read in this Christian country. It is enough to say of the dear little fellows, that they lived on Philpot Street, very near </a:t>
            </a:r>
            <a:r>
              <a:rPr lang="en-US" sz="1600" dirty="0" smtClean="0"/>
              <a:t>Durgin and </a:t>
            </a:r>
            <a:r>
              <a:rPr lang="en-US" sz="1600" dirty="0"/>
              <a:t>Bailey’s ship-yard. I used to talk this matter of slavery over with them. I would sometimes say to them, I wished I could be as free as they would be when they got to be men. “You will be free as soon as you are twenty-one, but I am a slave for life!</a:t>
            </a:r>
          </a:p>
          <a:p>
            <a:pPr marL="0" indent="0" algn="just">
              <a:defRPr/>
            </a:pPr>
            <a:r>
              <a:rPr lang="en-US" sz="1600" dirty="0" smtClean="0"/>
              <a:t>Have </a:t>
            </a:r>
            <a:r>
              <a:rPr lang="en-US" sz="1600" dirty="0"/>
              <a:t>not I as good a right to be free as you have?” These words used to </a:t>
            </a:r>
            <a:r>
              <a:rPr lang="en-US" sz="1600" dirty="0" smtClean="0"/>
              <a:t>trouble them</a:t>
            </a:r>
            <a:r>
              <a:rPr lang="en-US" sz="1600" dirty="0"/>
              <a:t>; they would express for me the liveliest sympathy, and console me with the hope that something would occur by which I might be free.</a:t>
            </a:r>
          </a:p>
          <a:p>
            <a:pPr marL="0" indent="0">
              <a:defRPr/>
            </a:pPr>
            <a:endParaRPr lang="en-US" sz="1600" i="1" dirty="0" smtClean="0"/>
          </a:p>
          <a:p>
            <a:pPr>
              <a:defRPr/>
            </a:pPr>
            <a:endParaRPr lang="en-US" sz="1600" dirty="0"/>
          </a:p>
          <a:p>
            <a:pPr marL="0" indent="0">
              <a:defRPr/>
            </a:pPr>
            <a:endParaRPr lang="en-US" sz="1600" dirty="0"/>
          </a:p>
        </p:txBody>
      </p:sp>
      <p:sp>
        <p:nvSpPr>
          <p:cNvPr id="146437" name="TextBox 1"/>
          <p:cNvSpPr txBox="1">
            <a:spLocks noChangeArrowheads="1"/>
          </p:cNvSpPr>
          <p:nvPr/>
        </p:nvSpPr>
        <p:spPr bwMode="auto">
          <a:xfrm>
            <a:off x="39688" y="1270000"/>
            <a:ext cx="412750" cy="307975"/>
          </a:xfrm>
          <a:prstGeom prst="rect">
            <a:avLst/>
          </a:prstGeom>
          <a:noFill/>
          <a:ln w="9525">
            <a:noFill/>
            <a:miter lim="800000"/>
            <a:headEnd/>
            <a:tailEnd/>
          </a:ln>
        </p:spPr>
        <p:txBody>
          <a:bodyPr wrap="none">
            <a:spAutoFit/>
          </a:bodyPr>
          <a:lstStyle/>
          <a:p>
            <a:r>
              <a:rPr lang="en-US"/>
              <a:t>45</a:t>
            </a:r>
          </a:p>
        </p:txBody>
      </p:sp>
      <p:sp>
        <p:nvSpPr>
          <p:cNvPr id="146438" name="TextBox 1"/>
          <p:cNvSpPr txBox="1">
            <a:spLocks noChangeArrowheads="1"/>
          </p:cNvSpPr>
          <p:nvPr/>
        </p:nvSpPr>
        <p:spPr bwMode="auto">
          <a:xfrm>
            <a:off x="39688" y="2471738"/>
            <a:ext cx="412750" cy="306387"/>
          </a:xfrm>
          <a:prstGeom prst="rect">
            <a:avLst/>
          </a:prstGeom>
          <a:noFill/>
          <a:ln w="9525">
            <a:noFill/>
            <a:miter lim="800000"/>
            <a:headEnd/>
            <a:tailEnd/>
          </a:ln>
        </p:spPr>
        <p:txBody>
          <a:bodyPr wrap="none">
            <a:spAutoFit/>
          </a:bodyPr>
          <a:lstStyle/>
          <a:p>
            <a:r>
              <a:rPr lang="en-US"/>
              <a:t>50</a:t>
            </a:r>
          </a:p>
        </p:txBody>
      </p:sp>
      <p:sp>
        <p:nvSpPr>
          <p:cNvPr id="146439" name="TextBox 1"/>
          <p:cNvSpPr txBox="1">
            <a:spLocks noChangeArrowheads="1"/>
          </p:cNvSpPr>
          <p:nvPr/>
        </p:nvSpPr>
        <p:spPr bwMode="auto">
          <a:xfrm>
            <a:off x="36513" y="3819525"/>
            <a:ext cx="412750" cy="307975"/>
          </a:xfrm>
          <a:prstGeom prst="rect">
            <a:avLst/>
          </a:prstGeom>
          <a:noFill/>
          <a:ln w="9525">
            <a:noFill/>
            <a:miter lim="800000"/>
            <a:headEnd/>
            <a:tailEnd/>
          </a:ln>
        </p:spPr>
        <p:txBody>
          <a:bodyPr wrap="none">
            <a:spAutoFit/>
          </a:bodyPr>
          <a:lstStyle/>
          <a:p>
            <a:r>
              <a:rPr lang="en-US"/>
              <a:t>55</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06438" y="1241425"/>
            <a:ext cx="7888287" cy="4525963"/>
          </a:xfrm>
        </p:spPr>
        <p:txBody>
          <a:bodyPr/>
          <a:lstStyle/>
          <a:p>
            <a:pPr marL="0" indent="0" algn="just">
              <a:defRPr/>
            </a:pPr>
            <a:r>
              <a:rPr lang="en-US" sz="1600" dirty="0" smtClean="0"/>
              <a:t>“</a:t>
            </a:r>
            <a:r>
              <a:rPr lang="en-US" sz="1600" dirty="0"/>
              <a:t>The Story of My Life” and “Narrative of the Life of Frederick Douglass, an American Slave” share many ideas about the human condition/character</a:t>
            </a:r>
            <a:r>
              <a:rPr lang="en-US" sz="1600" dirty="0" smtClean="0"/>
              <a:t>. What </a:t>
            </a:r>
            <a:r>
              <a:rPr lang="en-US" sz="1600" dirty="0"/>
              <a:t>is a major central idea that is shared by both passages</a:t>
            </a:r>
            <a:r>
              <a:rPr lang="en-US" sz="1600" dirty="0" smtClean="0"/>
              <a:t>? Explain </a:t>
            </a:r>
            <a:r>
              <a:rPr lang="en-US" sz="1600" dirty="0"/>
              <a:t>the importance of the shared central idea for each narrator. Discuss similarities and differences in the role of shared central idea for each narrator. Use details from </a:t>
            </a:r>
            <a:r>
              <a:rPr lang="en-US" sz="1600" b="1" dirty="0"/>
              <a:t>both</a:t>
            </a:r>
            <a:r>
              <a:rPr lang="en-US" sz="1600" dirty="0"/>
              <a:t> passages to support your response</a:t>
            </a:r>
            <a:r>
              <a:rPr lang="en-US" sz="1600" dirty="0" smtClean="0"/>
              <a:t>. </a:t>
            </a:r>
            <a:endParaRPr lang="en-US" sz="1600" dirty="0"/>
          </a:p>
          <a:p>
            <a:pPr>
              <a:defRPr/>
            </a:pPr>
            <a:r>
              <a:rPr lang="en-US" sz="1600" dirty="0"/>
              <a:t>In your response, be sure to</a:t>
            </a:r>
          </a:p>
          <a:p>
            <a:pPr marL="285750" indent="-285750">
              <a:buFont typeface="Wingdings" pitchFamily="2" charset="2"/>
              <a:buChar char="q"/>
              <a:defRPr/>
            </a:pPr>
            <a:r>
              <a:rPr lang="en-US" sz="1600" dirty="0" smtClean="0"/>
              <a:t>identify </a:t>
            </a:r>
            <a:r>
              <a:rPr lang="en-US" sz="1600" dirty="0"/>
              <a:t>a central idea shared by both passages, “The Story of My Life” and “Narrative of the Life of Frederick Douglass, an American Slave”</a:t>
            </a:r>
          </a:p>
          <a:p>
            <a:pPr marL="285750" indent="-285750">
              <a:buFont typeface="Wingdings" pitchFamily="2" charset="2"/>
              <a:buChar char="q"/>
              <a:defRPr/>
            </a:pPr>
            <a:r>
              <a:rPr lang="en-US" sz="1600" dirty="0" smtClean="0"/>
              <a:t>explain </a:t>
            </a:r>
            <a:r>
              <a:rPr lang="en-US" sz="1600" dirty="0"/>
              <a:t>the importance of the central idea to each </a:t>
            </a:r>
            <a:r>
              <a:rPr lang="en-US" sz="1600" dirty="0" smtClean="0"/>
              <a:t>narrator</a:t>
            </a:r>
            <a:endParaRPr lang="en-US" sz="1600" dirty="0"/>
          </a:p>
          <a:p>
            <a:pPr marL="285750" indent="-285750">
              <a:buFont typeface="Wingdings" pitchFamily="2" charset="2"/>
              <a:buChar char="q"/>
              <a:defRPr/>
            </a:pPr>
            <a:r>
              <a:rPr lang="en-US" sz="1600" dirty="0" smtClean="0"/>
              <a:t>explain </a:t>
            </a:r>
            <a:r>
              <a:rPr lang="en-US" sz="1600" dirty="0"/>
              <a:t>the similarities and differences in the importance of the central idea for each narrator. </a:t>
            </a:r>
          </a:p>
          <a:p>
            <a:pPr marL="285750" indent="-285750">
              <a:buFont typeface="Wingdings" pitchFamily="2" charset="2"/>
              <a:buChar char="q"/>
              <a:defRPr/>
            </a:pPr>
            <a:r>
              <a:rPr lang="en-US" sz="1600" dirty="0" smtClean="0"/>
              <a:t> </a:t>
            </a:r>
            <a:r>
              <a:rPr lang="en-US" sz="1600" dirty="0"/>
              <a:t>use details from </a:t>
            </a:r>
            <a:r>
              <a:rPr lang="en-US" sz="1600" b="1" dirty="0"/>
              <a:t>both</a:t>
            </a:r>
            <a:r>
              <a:rPr lang="en-US" sz="1600" dirty="0"/>
              <a:t> passages to support your response</a:t>
            </a:r>
          </a:p>
          <a:p>
            <a:pPr>
              <a:defRPr/>
            </a:pPr>
            <a:r>
              <a:rPr lang="en-US" sz="1600" dirty="0"/>
              <a:t> </a:t>
            </a:r>
            <a:r>
              <a:rPr lang="en-US" sz="1600" dirty="0" smtClean="0"/>
              <a:t>Write </a:t>
            </a:r>
            <a:r>
              <a:rPr lang="en-US" sz="1600" dirty="0"/>
              <a:t>your answer in complete sentences.</a:t>
            </a:r>
          </a:p>
          <a:p>
            <a:pPr>
              <a:defRPr/>
            </a:pPr>
            <a:endParaRPr lang="en-US" sz="1600" dirty="0" smtClean="0">
              <a:latin typeface="Gill Sans MT Pro Book" pitchFamily="-1" charset="0"/>
              <a:cs typeface="Gill Sans MT Pro Book" pitchFamily="-1" charset="0"/>
            </a:endParaRPr>
          </a:p>
        </p:txBody>
      </p:sp>
      <p:sp>
        <p:nvSpPr>
          <p:cNvPr id="147460" name="Slide Number Placeholder 4"/>
          <p:cNvSpPr>
            <a:spLocks noGrp="1"/>
          </p:cNvSpPr>
          <p:nvPr>
            <p:ph type="sldNum" sz="quarter" idx="10"/>
          </p:nvPr>
        </p:nvSpPr>
        <p:spPr>
          <a:noFill/>
        </p:spPr>
        <p:txBody>
          <a:bodyPr/>
          <a:lstStyle/>
          <a:p>
            <a:fld id="{64EB1EBB-6073-445E-9E94-F99C4BE25ECC}" type="slidenum">
              <a:rPr lang="en-US" smtClean="0">
                <a:latin typeface="Verdana" pitchFamily="34" charset="0"/>
              </a:rPr>
              <a:pPr/>
              <a:t>155</a:t>
            </a:fld>
            <a:endParaRPr lang="en-US" smtClean="0">
              <a:latin typeface="Verdana" pitchFamily="34" charset="0"/>
            </a:endParaRPr>
          </a:p>
        </p:txBody>
      </p:sp>
      <p:sp>
        <p:nvSpPr>
          <p:cNvPr id="147461" name="Text Box 7"/>
          <p:cNvSpPr txBox="1">
            <a:spLocks noChangeArrowheads="1"/>
          </p:cNvSpPr>
          <p:nvPr/>
        </p:nvSpPr>
        <p:spPr bwMode="auto">
          <a:xfrm>
            <a:off x="163513" y="1262063"/>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a:t>2</a:t>
            </a:r>
            <a:endParaRPr lang="en-US"/>
          </a:p>
        </p:txBody>
      </p:sp>
      <p:cxnSp>
        <p:nvCxnSpPr>
          <p:cNvPr id="147462" name="Straight Connector 16"/>
          <p:cNvCxnSpPr>
            <a:cxnSpLocks noChangeShapeType="1"/>
          </p:cNvCxnSpPr>
          <p:nvPr/>
        </p:nvCxnSpPr>
        <p:spPr bwMode="auto">
          <a:xfrm>
            <a:off x="754063" y="6343650"/>
            <a:ext cx="7877175" cy="0"/>
          </a:xfrm>
          <a:prstGeom prst="line">
            <a:avLst/>
          </a:prstGeom>
          <a:noFill/>
          <a:ln w="9525" algn="ctr">
            <a:solidFill>
              <a:schemeClr val="tx1"/>
            </a:solidFill>
            <a:round/>
            <a:headEnd/>
            <a:tailEnd/>
          </a:ln>
        </p:spPr>
      </p:cxnSp>
      <p:cxnSp>
        <p:nvCxnSpPr>
          <p:cNvPr id="147463" name="Straight Connector 16"/>
          <p:cNvCxnSpPr>
            <a:cxnSpLocks noChangeShapeType="1"/>
          </p:cNvCxnSpPr>
          <p:nvPr/>
        </p:nvCxnSpPr>
        <p:spPr bwMode="auto">
          <a:xfrm>
            <a:off x="754063" y="6038850"/>
            <a:ext cx="7877175" cy="0"/>
          </a:xfrm>
          <a:prstGeom prst="line">
            <a:avLst/>
          </a:prstGeom>
          <a:noFill/>
          <a:ln w="9525" algn="ctr">
            <a:solidFill>
              <a:schemeClr val="tx1"/>
            </a:solidFill>
            <a:round/>
            <a:headEnd/>
            <a:tailEnd/>
          </a:ln>
        </p:spPr>
      </p:cxnSp>
      <p:cxnSp>
        <p:nvCxnSpPr>
          <p:cNvPr id="147464" name="Straight Connector 16"/>
          <p:cNvCxnSpPr>
            <a:cxnSpLocks noChangeShapeType="1"/>
          </p:cNvCxnSpPr>
          <p:nvPr/>
        </p:nvCxnSpPr>
        <p:spPr bwMode="auto">
          <a:xfrm>
            <a:off x="754063" y="5753100"/>
            <a:ext cx="7877175" cy="0"/>
          </a:xfrm>
          <a:prstGeom prst="line">
            <a:avLst/>
          </a:prstGeom>
          <a:noFill/>
          <a:ln w="9525" algn="ctr">
            <a:solidFill>
              <a:schemeClr val="tx1"/>
            </a:solidFill>
            <a:round/>
            <a:headEnd/>
            <a:tailEnd/>
          </a:ln>
        </p:spPr>
      </p:cxnSp>
      <p:sp>
        <p:nvSpPr>
          <p:cNvPr id="2" name="Title 1"/>
          <p:cNvSpPr>
            <a:spLocks noGrp="1"/>
          </p:cNvSpPr>
          <p:nvPr>
            <p:ph type="title"/>
          </p:nvPr>
        </p:nvSpPr>
        <p:spPr/>
        <p:txBody>
          <a:bodyPr/>
          <a:lstStyle/>
          <a:p>
            <a:r>
              <a:rPr lang="pt-BR" dirty="0">
                <a:latin typeface="Gill Sans MT Pro Book" pitchFamily="-1" charset="0"/>
              </a:rPr>
              <a:t>Grade 8 Extended-response Question</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1a</a:t>
            </a:r>
          </a:p>
        </p:txBody>
      </p:sp>
      <p:sp>
        <p:nvSpPr>
          <p:cNvPr id="149507" name="Slide Number Placeholder 4"/>
          <p:cNvSpPr>
            <a:spLocks noGrp="1"/>
          </p:cNvSpPr>
          <p:nvPr>
            <p:ph type="sldNum" sz="quarter" idx="10"/>
          </p:nvPr>
        </p:nvSpPr>
        <p:spPr>
          <a:noFill/>
        </p:spPr>
        <p:txBody>
          <a:bodyPr/>
          <a:lstStyle/>
          <a:p>
            <a:fld id="{10A9A509-8E28-4246-B4F5-99AB1240B372}" type="slidenum">
              <a:rPr lang="en-US" smtClean="0">
                <a:latin typeface="Verdana" pitchFamily="34" charset="0"/>
              </a:rPr>
              <a:pPr/>
              <a:t>156</a:t>
            </a:fld>
            <a:endParaRPr lang="en-US" smtClean="0">
              <a:latin typeface="Verdana" pitchFamily="34" charset="0"/>
            </a:endParaRPr>
          </a:p>
        </p:txBody>
      </p:sp>
      <p:pic>
        <p:nvPicPr>
          <p:cNvPr id="149508" name="Picture 2"/>
          <p:cNvPicPr>
            <a:picLocks noChangeAspect="1" noChangeArrowheads="1"/>
          </p:cNvPicPr>
          <p:nvPr/>
        </p:nvPicPr>
        <p:blipFill>
          <a:blip r:embed="rId3"/>
          <a:srcRect/>
          <a:stretch>
            <a:fillRect/>
          </a:stretch>
        </p:blipFill>
        <p:spPr bwMode="auto">
          <a:xfrm>
            <a:off x="619125" y="752475"/>
            <a:ext cx="6600825" cy="512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1b</a:t>
            </a:r>
          </a:p>
        </p:txBody>
      </p:sp>
      <p:sp>
        <p:nvSpPr>
          <p:cNvPr id="150531" name="Slide Number Placeholder 4"/>
          <p:cNvSpPr>
            <a:spLocks noGrp="1"/>
          </p:cNvSpPr>
          <p:nvPr>
            <p:ph type="sldNum" sz="quarter" idx="10"/>
          </p:nvPr>
        </p:nvSpPr>
        <p:spPr>
          <a:noFill/>
        </p:spPr>
        <p:txBody>
          <a:bodyPr/>
          <a:lstStyle/>
          <a:p>
            <a:fld id="{4370F8F9-7ABF-4B7B-B727-AE4AB5DC5F78}" type="slidenum">
              <a:rPr lang="en-US" smtClean="0">
                <a:latin typeface="Verdana" pitchFamily="34" charset="0"/>
              </a:rPr>
              <a:pPr/>
              <a:t>157</a:t>
            </a:fld>
            <a:endParaRPr lang="en-US" smtClean="0">
              <a:latin typeface="Verdana" pitchFamily="34" charset="0"/>
            </a:endParaRPr>
          </a:p>
        </p:txBody>
      </p:sp>
      <p:pic>
        <p:nvPicPr>
          <p:cNvPr id="150532" name="Picture 3"/>
          <p:cNvPicPr>
            <a:picLocks noChangeAspect="1" noChangeArrowheads="1"/>
          </p:cNvPicPr>
          <p:nvPr/>
        </p:nvPicPr>
        <p:blipFill>
          <a:blip r:embed="rId3"/>
          <a:srcRect/>
          <a:stretch>
            <a:fillRect/>
          </a:stretch>
        </p:blipFill>
        <p:spPr bwMode="auto">
          <a:xfrm>
            <a:off x="2244725" y="703263"/>
            <a:ext cx="4341813" cy="569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1 </a:t>
            </a:r>
            <a:r>
              <a:rPr smtClean="0">
                <a:latin typeface="Gill Sans MT Pro Book" pitchFamily="-1" charset="0"/>
              </a:rPr>
              <a:t>Annotation</a:t>
            </a:r>
          </a:p>
        </p:txBody>
      </p:sp>
      <p:sp>
        <p:nvSpPr>
          <p:cNvPr id="151555" name="Slide Number Placeholder 4"/>
          <p:cNvSpPr>
            <a:spLocks noGrp="1"/>
          </p:cNvSpPr>
          <p:nvPr>
            <p:ph type="sldNum" sz="quarter" idx="10"/>
          </p:nvPr>
        </p:nvSpPr>
        <p:spPr>
          <a:noFill/>
        </p:spPr>
        <p:txBody>
          <a:bodyPr/>
          <a:lstStyle/>
          <a:p>
            <a:fld id="{E5C0C3C5-D7CC-4BA9-B25E-40BF41B01447}" type="slidenum">
              <a:rPr lang="en-US" smtClean="0">
                <a:latin typeface="Verdana" pitchFamily="34" charset="0"/>
              </a:rPr>
              <a:pPr/>
              <a:t>158</a:t>
            </a:fld>
            <a:endParaRPr lang="en-US" smtClean="0">
              <a:latin typeface="Verdana" pitchFamily="34" charset="0"/>
            </a:endParaRPr>
          </a:p>
        </p:txBody>
      </p:sp>
      <p:sp>
        <p:nvSpPr>
          <p:cNvPr id="147460" name="Content Placeholder 1"/>
          <p:cNvSpPr txBox="1">
            <a:spLocks/>
          </p:cNvSpPr>
          <p:nvPr/>
        </p:nvSpPr>
        <p:spPr bwMode="auto">
          <a:xfrm>
            <a:off x="173038" y="1273175"/>
            <a:ext cx="8712200" cy="4799013"/>
          </a:xfrm>
          <a:prstGeom prst="rect">
            <a:avLst/>
          </a:prstGeom>
          <a:noFill/>
          <a:ln w="9525">
            <a:noFill/>
            <a:miter lim="800000"/>
            <a:headEnd/>
            <a:tailEnd/>
          </a:ln>
        </p:spPr>
        <p:txBody>
          <a:bodyPr/>
          <a:lstStyle/>
          <a:p>
            <a:pPr>
              <a:spcBef>
                <a:spcPts val="0"/>
              </a:spcBef>
              <a:spcAft>
                <a:spcPts val="0"/>
              </a:spcAft>
              <a:defRPr/>
            </a:pPr>
            <a:r>
              <a:rPr lang="en-US" sz="2000" b="1" dirty="0">
                <a:latin typeface="+mj-lt"/>
                <a:ea typeface="Times New Roman"/>
              </a:rPr>
              <a:t>Score Point 4</a:t>
            </a:r>
            <a:endParaRPr lang="en-US" sz="2000" dirty="0">
              <a:latin typeface="+mj-lt"/>
              <a:ea typeface="Times New Roman"/>
            </a:endParaRPr>
          </a:p>
          <a:p>
            <a:pPr>
              <a:defRPr/>
            </a:pPr>
            <a:r>
              <a:rPr lang="en-US" sz="1600" dirty="0" smtClean="0">
                <a:latin typeface="Verdana"/>
                <a:ea typeface="Times New Roman"/>
                <a:cs typeface="Times New Roman"/>
              </a:rPr>
              <a:t>This </a:t>
            </a:r>
            <a:r>
              <a:rPr lang="en-US" sz="1600" dirty="0">
                <a:latin typeface="Verdana"/>
                <a:ea typeface="Times New Roman"/>
                <a:cs typeface="Times New Roman"/>
              </a:rPr>
              <a:t>response clearly introduces a topic in a manner that follows logically from the task and purpose </a:t>
            </a:r>
            <a:r>
              <a:rPr lang="en-US" sz="1600" i="1" dirty="0">
                <a:latin typeface="Verdana"/>
                <a:ea typeface="Times New Roman"/>
                <a:cs typeface="Times New Roman"/>
              </a:rPr>
              <a:t>(There is a main idea that both passages share</a:t>
            </a:r>
            <a:r>
              <a:rPr lang="en-US" sz="1600" i="1" dirty="0" smtClean="0">
                <a:latin typeface="Verdana"/>
                <a:ea typeface="Times New Roman"/>
                <a:cs typeface="Times New Roman"/>
              </a:rPr>
              <a:t>. Both </a:t>
            </a:r>
            <a:r>
              <a:rPr lang="en-US" sz="1600" i="1" dirty="0">
                <a:latin typeface="Verdana"/>
                <a:ea typeface="Times New Roman"/>
                <a:cs typeface="Times New Roman"/>
              </a:rPr>
              <a:t>passages have similarities and differences).</a:t>
            </a:r>
            <a:r>
              <a:rPr lang="en-US" sz="1600" dirty="0">
                <a:latin typeface="Verdana"/>
                <a:ea typeface="Times New Roman"/>
                <a:cs typeface="Times New Roman"/>
              </a:rPr>
              <a:t> The response demonstrates insightful analysis of the texts </a:t>
            </a:r>
            <a:r>
              <a:rPr lang="en-US" sz="1600" i="1" dirty="0">
                <a:latin typeface="Verdana"/>
                <a:ea typeface="Times New Roman"/>
                <a:cs typeface="Times New Roman"/>
              </a:rPr>
              <a:t>(“</a:t>
            </a:r>
            <a:r>
              <a:rPr lang="en-US" sz="1600" i="1" u="sng" dirty="0">
                <a:latin typeface="Verdana"/>
                <a:ea typeface="Times New Roman"/>
                <a:cs typeface="Times New Roman"/>
              </a:rPr>
              <a:t>The Story of My Life</a:t>
            </a:r>
            <a:r>
              <a:rPr lang="en-US" sz="1600" i="1" dirty="0">
                <a:latin typeface="Verdana"/>
                <a:ea typeface="Times New Roman"/>
                <a:cs typeface="Times New Roman"/>
              </a:rPr>
              <a:t>” and “</a:t>
            </a:r>
            <a:r>
              <a:rPr lang="en-US" sz="1600" i="1" u="sng" dirty="0">
                <a:latin typeface="Verdana"/>
                <a:ea typeface="Times New Roman"/>
                <a:cs typeface="Times New Roman"/>
              </a:rPr>
              <a:t>Narrative of the Life of Frederick Douglass, an American Slave</a:t>
            </a:r>
            <a:r>
              <a:rPr lang="en-US" sz="1600" i="1" dirty="0">
                <a:latin typeface="Verdana"/>
                <a:ea typeface="Times New Roman"/>
                <a:cs typeface="Times New Roman"/>
              </a:rPr>
              <a:t>”’s main idea was that anyone can learn to read, write, or learn words in the hardest times of their lives)</a:t>
            </a:r>
            <a:r>
              <a:rPr lang="en-US" sz="1600" dirty="0">
                <a:latin typeface="Verdana"/>
                <a:ea typeface="Times New Roman"/>
                <a:cs typeface="Times New Roman"/>
              </a:rPr>
              <a:t>. The topic is developed with the sustained use of relevant, well-chosen evidence from the texts that is varied </a:t>
            </a:r>
            <a:r>
              <a:rPr lang="en-US" sz="1600" i="1" dirty="0">
                <a:latin typeface="Verdana"/>
                <a:ea typeface="Times New Roman"/>
                <a:cs typeface="Times New Roman"/>
              </a:rPr>
              <a:t>(For Helen Keller, the hardest times of her life, was being both blind and deaf</a:t>
            </a:r>
            <a:r>
              <a:rPr lang="en-US" sz="1600" i="1" dirty="0" smtClean="0">
                <a:latin typeface="Verdana"/>
                <a:ea typeface="Times New Roman"/>
                <a:cs typeface="Times New Roman"/>
              </a:rPr>
              <a:t>. That </a:t>
            </a:r>
            <a:r>
              <a:rPr lang="en-US" sz="1600" i="1" dirty="0">
                <a:latin typeface="Verdana"/>
                <a:ea typeface="Times New Roman"/>
                <a:cs typeface="Times New Roman"/>
              </a:rPr>
              <a:t>made it more difficult for her to learn how to read and write, especially if you can’t hear how they way the words or see what the work may look like </a:t>
            </a:r>
            <a:r>
              <a:rPr lang="en-US" sz="1600" dirty="0">
                <a:latin typeface="Verdana"/>
                <a:ea typeface="Times New Roman"/>
                <a:cs typeface="Times New Roman"/>
              </a:rPr>
              <a:t>and </a:t>
            </a:r>
            <a:r>
              <a:rPr lang="en-US" sz="1600" i="1" dirty="0">
                <a:latin typeface="Verdana"/>
                <a:ea typeface="Times New Roman"/>
                <a:cs typeface="Times New Roman"/>
              </a:rPr>
              <a:t>He was a slave...He had to sneak around to learn and if he got caught he was abused even more)</a:t>
            </a:r>
            <a:r>
              <a:rPr lang="en-US" sz="1600" dirty="0">
                <a:latin typeface="Verdana"/>
                <a:ea typeface="Times New Roman"/>
                <a:cs typeface="Times New Roman"/>
              </a:rPr>
              <a:t>. Clear organization is exhibited by the skillful use of appropriate and varied transitions </a:t>
            </a:r>
            <a:r>
              <a:rPr lang="en-US" sz="1600" i="1" dirty="0">
                <a:latin typeface="Verdana"/>
                <a:ea typeface="Times New Roman"/>
                <a:cs typeface="Times New Roman"/>
              </a:rPr>
              <a:t>(In both passages, That made it...especially if, It was also hard, One is being...while the other is being)</a:t>
            </a:r>
            <a:r>
              <a:rPr lang="en-US" sz="1600" dirty="0">
                <a:latin typeface="Verdana"/>
                <a:ea typeface="Times New Roman"/>
                <a:cs typeface="Times New Roman"/>
              </a:rPr>
              <a:t>. The response maintains a formal style, using grade-appropriate and domain-specific vocabulary </a:t>
            </a:r>
            <a:r>
              <a:rPr lang="en-US" sz="1600" i="1" dirty="0">
                <a:latin typeface="Verdana"/>
                <a:ea typeface="Times New Roman"/>
                <a:cs typeface="Times New Roman"/>
              </a:rPr>
              <a:t>(the hardest times of their lives, abused, encouraged to learn, hard to accomplish)</a:t>
            </a:r>
            <a:r>
              <a:rPr lang="en-US" sz="1600" dirty="0">
                <a:latin typeface="Verdana"/>
                <a:ea typeface="Times New Roman"/>
                <a:cs typeface="Times New Roman"/>
              </a:rPr>
              <a:t>. The concluding statement follows clearly from the topic and information presented </a:t>
            </a:r>
            <a:r>
              <a:rPr lang="en-US" sz="1600" i="1" dirty="0">
                <a:latin typeface="Verdana"/>
                <a:ea typeface="Times New Roman"/>
                <a:cs typeface="Times New Roman"/>
              </a:rPr>
              <a:t>(Both narrators faced hard times and wanted to learn</a:t>
            </a:r>
            <a:r>
              <a:rPr lang="en-US" sz="1600" i="1" dirty="0" smtClean="0">
                <a:latin typeface="Verdana"/>
                <a:ea typeface="Times New Roman"/>
                <a:cs typeface="Times New Roman"/>
              </a:rPr>
              <a:t>)</a:t>
            </a:r>
            <a:r>
              <a:rPr lang="en-US" sz="1600" dirty="0" smtClean="0">
                <a:latin typeface="Verdana"/>
                <a:ea typeface="Times New Roman"/>
                <a:cs typeface="Times New Roman"/>
              </a:rPr>
              <a:t>. The </a:t>
            </a:r>
            <a:r>
              <a:rPr lang="en-US" sz="1600" dirty="0">
                <a:latin typeface="Verdana"/>
                <a:ea typeface="Times New Roman"/>
                <a:cs typeface="Times New Roman"/>
              </a:rPr>
              <a:t>response demonstrates grade-appropriate command of conventions, with few errors.</a:t>
            </a:r>
            <a:endParaRPr lang="en-US" sz="1600" dirty="0">
              <a:latin typeface="Gill Sans MT Pro Book" pitchFamily="-1"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2a</a:t>
            </a:r>
          </a:p>
        </p:txBody>
      </p:sp>
      <p:sp>
        <p:nvSpPr>
          <p:cNvPr id="152579" name="Slide Number Placeholder 4"/>
          <p:cNvSpPr>
            <a:spLocks noGrp="1"/>
          </p:cNvSpPr>
          <p:nvPr>
            <p:ph type="sldNum" sz="quarter" idx="10"/>
          </p:nvPr>
        </p:nvSpPr>
        <p:spPr>
          <a:noFill/>
        </p:spPr>
        <p:txBody>
          <a:bodyPr/>
          <a:lstStyle/>
          <a:p>
            <a:fld id="{0B0CB531-0870-4E9B-8AEC-E2BA2B6670C4}" type="slidenum">
              <a:rPr lang="en-US" smtClean="0">
                <a:latin typeface="Verdana" pitchFamily="34" charset="0"/>
              </a:rPr>
              <a:pPr/>
              <a:t>159</a:t>
            </a:fld>
            <a:endParaRPr lang="en-US" smtClean="0">
              <a:latin typeface="Verdana" pitchFamily="34" charset="0"/>
            </a:endParaRPr>
          </a:p>
        </p:txBody>
      </p:sp>
      <p:pic>
        <p:nvPicPr>
          <p:cNvPr id="152580" name="Picture 2"/>
          <p:cNvPicPr>
            <a:picLocks noChangeAspect="1" noChangeArrowheads="1"/>
          </p:cNvPicPr>
          <p:nvPr/>
        </p:nvPicPr>
        <p:blipFill>
          <a:blip r:embed="rId3"/>
          <a:srcRect/>
          <a:stretch>
            <a:fillRect/>
          </a:stretch>
        </p:blipFill>
        <p:spPr bwMode="auto">
          <a:xfrm>
            <a:off x="1144588" y="785813"/>
            <a:ext cx="6289675" cy="486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Guard Against Scoring Biases</a:t>
            </a:r>
            <a:endParaRPr lang="en-US" dirty="0"/>
          </a:p>
        </p:txBody>
      </p:sp>
      <p:sp>
        <p:nvSpPr>
          <p:cNvPr id="18" name="Content Placeholder 17"/>
          <p:cNvSpPr>
            <a:spLocks noGrp="1"/>
          </p:cNvSpPr>
          <p:nvPr>
            <p:ph idx="1"/>
          </p:nvPr>
        </p:nvSpPr>
        <p:spPr>
          <a:xfrm>
            <a:off x="365125" y="1546225"/>
            <a:ext cx="4283075" cy="2042795"/>
          </a:xfrm>
        </p:spPr>
        <p:txBody>
          <a:bodyPr/>
          <a:lstStyle/>
          <a:p>
            <a:pPr marL="0" indent="0"/>
            <a:r>
              <a:rPr lang="en-US" sz="1800" b="1" dirty="0" smtClean="0"/>
              <a:t>Appearance of response</a:t>
            </a:r>
          </a:p>
          <a:p>
            <a:pPr>
              <a:buFont typeface="Arial" pitchFamily="34" charset="0"/>
              <a:buChar char="•"/>
            </a:pPr>
            <a:r>
              <a:rPr lang="en-US" sz="1800" dirty="0" smtClean="0"/>
              <a:t>The </a:t>
            </a:r>
            <a:r>
              <a:rPr lang="en-US" sz="1800" dirty="0"/>
              <a:t>quality of the handwriting, the use of cursive or printing, margins, editing marks, cross-outs, and overall neatness are not part of the scoring criteria</a:t>
            </a:r>
            <a:r>
              <a:rPr lang="en-US" sz="1800" dirty="0" smtClean="0"/>
              <a:t>.</a:t>
            </a:r>
          </a:p>
        </p:txBody>
      </p:sp>
      <p:sp>
        <p:nvSpPr>
          <p:cNvPr id="4" name="Slide Number Placeholder 3"/>
          <p:cNvSpPr>
            <a:spLocks noGrp="1"/>
          </p:cNvSpPr>
          <p:nvPr>
            <p:ph type="sldNum" sz="quarter" idx="10"/>
          </p:nvPr>
        </p:nvSpPr>
        <p:spPr/>
        <p:txBody>
          <a:bodyPr/>
          <a:lstStyle/>
          <a:p>
            <a:fld id="{85AC1CD9-F3E8-49B3-855D-43858F9D0A18}" type="slidenum">
              <a:rPr lang="en-US" smtClean="0"/>
              <a:pPr/>
              <a:t>16</a:t>
            </a:fld>
            <a:endParaRPr lang="en-US" dirty="0"/>
          </a:p>
        </p:txBody>
      </p:sp>
      <p:pic>
        <p:nvPicPr>
          <p:cNvPr id="5" name="Picture 8" descr="Handwriting_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1516380"/>
            <a:ext cx="3810000" cy="183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17"/>
          <p:cNvSpPr txBox="1">
            <a:spLocks/>
          </p:cNvSpPr>
          <p:nvPr/>
        </p:nvSpPr>
        <p:spPr bwMode="auto">
          <a:xfrm>
            <a:off x="365125" y="3916045"/>
            <a:ext cx="8527415" cy="204279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mn-lt"/>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mn-lt"/>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mn-lt"/>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mn-lt"/>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r>
              <a:rPr lang="en-US" sz="1800" b="1" dirty="0"/>
              <a:t>Offensive or Disturbing Content</a:t>
            </a:r>
          </a:p>
          <a:p>
            <a:pPr>
              <a:buFont typeface="Arial" pitchFamily="34" charset="0"/>
              <a:buChar char="•"/>
            </a:pPr>
            <a:r>
              <a:rPr lang="en-US" sz="1800" dirty="0"/>
              <a:t>If a student uses </a:t>
            </a:r>
            <a:r>
              <a:rPr lang="en-US" sz="1800" dirty="0" smtClean="0"/>
              <a:t>inappropriate language, </a:t>
            </a:r>
            <a:r>
              <a:rPr lang="en-US" sz="1800" dirty="0"/>
              <a:t>adopts </a:t>
            </a:r>
            <a:r>
              <a:rPr lang="en-US" sz="1800" dirty="0" smtClean="0"/>
              <a:t>an offensive point </a:t>
            </a:r>
            <a:r>
              <a:rPr lang="en-US" sz="1800" dirty="0"/>
              <a:t>of view, or perhaps takes a naïve or narrow approach to a topic, readers should not let the student’s point of view affect the score. Likewise, readers should not let a student’s lifestyle or maturity level influence them either positively or negatively regarding their writing.</a:t>
            </a:r>
          </a:p>
        </p:txBody>
      </p:sp>
    </p:spTree>
    <p:extLst>
      <p:ext uri="{BB962C8B-B14F-4D97-AF65-F5344CB8AC3E}">
        <p14:creationId xmlns="" xmlns:p14="http://schemas.microsoft.com/office/powerpoint/2010/main" val="40090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2b</a:t>
            </a:r>
          </a:p>
        </p:txBody>
      </p:sp>
      <p:sp>
        <p:nvSpPr>
          <p:cNvPr id="153603" name="Slide Number Placeholder 4"/>
          <p:cNvSpPr>
            <a:spLocks noGrp="1"/>
          </p:cNvSpPr>
          <p:nvPr>
            <p:ph type="sldNum" sz="quarter" idx="10"/>
          </p:nvPr>
        </p:nvSpPr>
        <p:spPr>
          <a:noFill/>
        </p:spPr>
        <p:txBody>
          <a:bodyPr/>
          <a:lstStyle/>
          <a:p>
            <a:fld id="{9EE0CA09-A33A-4BF8-A3BD-A3849A803160}" type="slidenum">
              <a:rPr lang="en-US" smtClean="0">
                <a:latin typeface="Verdana" pitchFamily="34" charset="0"/>
              </a:rPr>
              <a:pPr/>
              <a:t>160</a:t>
            </a:fld>
            <a:endParaRPr lang="en-US" smtClean="0">
              <a:latin typeface="Verdana" pitchFamily="34" charset="0"/>
            </a:endParaRPr>
          </a:p>
        </p:txBody>
      </p:sp>
      <p:pic>
        <p:nvPicPr>
          <p:cNvPr id="153604" name="Picture 2"/>
          <p:cNvPicPr>
            <a:picLocks noChangeAspect="1" noChangeArrowheads="1"/>
          </p:cNvPicPr>
          <p:nvPr/>
        </p:nvPicPr>
        <p:blipFill>
          <a:blip r:embed="rId3"/>
          <a:srcRect/>
          <a:stretch>
            <a:fillRect/>
          </a:stretch>
        </p:blipFill>
        <p:spPr bwMode="auto">
          <a:xfrm>
            <a:off x="1854200" y="741363"/>
            <a:ext cx="4787900" cy="557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8 Extended-response Guide Paper 2 </a:t>
            </a:r>
            <a:r>
              <a:rPr dirty="0" smtClean="0">
                <a:latin typeface="Gill Sans MT Pro Book" pitchFamily="-1" charset="0"/>
              </a:rPr>
              <a:t>Annotation</a:t>
            </a:r>
          </a:p>
        </p:txBody>
      </p:sp>
      <p:sp>
        <p:nvSpPr>
          <p:cNvPr id="154627" name="Slide Number Placeholder 4"/>
          <p:cNvSpPr>
            <a:spLocks noGrp="1"/>
          </p:cNvSpPr>
          <p:nvPr>
            <p:ph type="sldNum" sz="quarter" idx="10"/>
          </p:nvPr>
        </p:nvSpPr>
        <p:spPr>
          <a:noFill/>
        </p:spPr>
        <p:txBody>
          <a:bodyPr/>
          <a:lstStyle/>
          <a:p>
            <a:fld id="{CF5474EE-8E53-4392-BF3E-A3414019E66B}" type="slidenum">
              <a:rPr lang="en-US" smtClean="0">
                <a:latin typeface="Verdana" pitchFamily="34" charset="0"/>
              </a:rPr>
              <a:pPr/>
              <a:t>161</a:t>
            </a:fld>
            <a:endParaRPr lang="en-US" smtClean="0">
              <a:latin typeface="Verdana" pitchFamily="34" charset="0"/>
            </a:endParaRPr>
          </a:p>
        </p:txBody>
      </p:sp>
      <p:sp>
        <p:nvSpPr>
          <p:cNvPr id="150532" name="Content Placeholder 1"/>
          <p:cNvSpPr txBox="1">
            <a:spLocks/>
          </p:cNvSpPr>
          <p:nvPr/>
        </p:nvSpPr>
        <p:spPr bwMode="auto">
          <a:xfrm>
            <a:off x="222250" y="1358900"/>
            <a:ext cx="8699500" cy="4713288"/>
          </a:xfrm>
          <a:prstGeom prst="rect">
            <a:avLst/>
          </a:prstGeom>
          <a:noFill/>
          <a:ln w="9525">
            <a:noFill/>
            <a:miter lim="800000"/>
            <a:headEnd/>
            <a:tailEnd/>
          </a:ln>
        </p:spPr>
        <p:txBody>
          <a:bodyPr/>
          <a:lstStyle/>
          <a:p>
            <a:pPr>
              <a:defRPr/>
            </a:pPr>
            <a:r>
              <a:rPr lang="en-US" sz="2000" b="1" dirty="0"/>
              <a:t>Score Point 4</a:t>
            </a:r>
            <a:endParaRPr lang="en-US" sz="2000" dirty="0"/>
          </a:p>
          <a:p>
            <a:pPr>
              <a:defRPr/>
            </a:pPr>
            <a:endParaRPr lang="en-US" sz="1050" dirty="0"/>
          </a:p>
          <a:p>
            <a:pPr>
              <a:defRPr/>
            </a:pPr>
            <a:r>
              <a:rPr lang="en-US" sz="1700" dirty="0"/>
              <a:t>This response clearly introduces a topic in a manner that follows logically from the task and purpose </a:t>
            </a:r>
            <a:r>
              <a:rPr lang="en-US" sz="1700" i="1" dirty="0"/>
              <a:t>(The common idea the stories share is that education is important).</a:t>
            </a:r>
            <a:r>
              <a:rPr lang="en-US" sz="1700" dirty="0"/>
              <a:t> The topic is developed with the sustained use of relevant, well-chosen evidence from the texts that is varied </a:t>
            </a:r>
            <a:r>
              <a:rPr lang="en-US" sz="1700" i="1" dirty="0"/>
              <a:t>(Helen Keller learns words from her teacher by the words being traced in her arms and hands; Douglass learns to read at first by his mistress, then by the hungry children on Philpot street; Fredrick Douglass was taught by many different people while Helen Keller was taught by one teacher)</a:t>
            </a:r>
            <a:r>
              <a:rPr lang="en-US" sz="1700" dirty="0"/>
              <a:t>. Clear organization is exhibited by the skillful use of appropriate transitions </a:t>
            </a:r>
            <a:r>
              <a:rPr lang="en-US" sz="1700" i="1" dirty="0"/>
              <a:t>(In the story, In the book, The similarities, The differences were, and, while, The reason)</a:t>
            </a:r>
            <a:r>
              <a:rPr lang="en-US" sz="1700" dirty="0"/>
              <a:t> to create a unified whole. The response maintains a formal style, using grade-appropriate and domain-specific vocabulary </a:t>
            </a:r>
            <a:r>
              <a:rPr lang="en-US" sz="1700" i="1" dirty="0"/>
              <a:t>(had a brief time, gave her a whole different perspective, two great examples of this)</a:t>
            </a:r>
            <a:r>
              <a:rPr lang="en-US" sz="1700" dirty="0"/>
              <a:t>. The concluding statement follows clearly from the topic and information presented </a:t>
            </a:r>
            <a:r>
              <a:rPr lang="en-US" sz="1700" i="1" dirty="0"/>
              <a:t>(Education is important to everyone</a:t>
            </a:r>
            <a:r>
              <a:rPr lang="en-US" sz="1700" i="1" dirty="0" smtClean="0"/>
              <a:t>)</a:t>
            </a:r>
            <a:r>
              <a:rPr lang="en-US" sz="1700" dirty="0" smtClean="0"/>
              <a:t>. The </a:t>
            </a:r>
            <a:r>
              <a:rPr lang="en-US" sz="1700" dirty="0"/>
              <a:t>response demonstrates grade-appropriate command of conventions, with few errors.</a:t>
            </a:r>
            <a:endParaRPr lang="en-US" sz="1700" dirty="0">
              <a:latin typeface="Gill Sans MT Pro Book" pitchFamily="-1"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3a</a:t>
            </a:r>
          </a:p>
        </p:txBody>
      </p:sp>
      <p:sp>
        <p:nvSpPr>
          <p:cNvPr id="155651" name="Slide Number Placeholder 4"/>
          <p:cNvSpPr>
            <a:spLocks noGrp="1"/>
          </p:cNvSpPr>
          <p:nvPr>
            <p:ph type="sldNum" sz="quarter" idx="10"/>
          </p:nvPr>
        </p:nvSpPr>
        <p:spPr>
          <a:noFill/>
        </p:spPr>
        <p:txBody>
          <a:bodyPr/>
          <a:lstStyle/>
          <a:p>
            <a:fld id="{BC51C592-56FC-4026-8BD0-ACD797A59439}" type="slidenum">
              <a:rPr lang="en-US" smtClean="0">
                <a:latin typeface="Verdana" pitchFamily="34" charset="0"/>
              </a:rPr>
              <a:pPr/>
              <a:t>162</a:t>
            </a:fld>
            <a:endParaRPr lang="en-US" smtClean="0">
              <a:latin typeface="Verdana" pitchFamily="34" charset="0"/>
            </a:endParaRPr>
          </a:p>
        </p:txBody>
      </p:sp>
      <p:pic>
        <p:nvPicPr>
          <p:cNvPr id="155652" name="Picture 3"/>
          <p:cNvPicPr>
            <a:picLocks noChangeAspect="1" noChangeArrowheads="1"/>
          </p:cNvPicPr>
          <p:nvPr/>
        </p:nvPicPr>
        <p:blipFill>
          <a:blip r:embed="rId3"/>
          <a:srcRect/>
          <a:stretch>
            <a:fillRect/>
          </a:stretch>
        </p:blipFill>
        <p:spPr bwMode="auto">
          <a:xfrm>
            <a:off x="1160463" y="862013"/>
            <a:ext cx="6394450" cy="519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3b</a:t>
            </a:r>
          </a:p>
        </p:txBody>
      </p:sp>
      <p:sp>
        <p:nvSpPr>
          <p:cNvPr id="156675" name="Slide Number Placeholder 4"/>
          <p:cNvSpPr>
            <a:spLocks noGrp="1"/>
          </p:cNvSpPr>
          <p:nvPr>
            <p:ph type="sldNum" sz="quarter" idx="10"/>
          </p:nvPr>
        </p:nvSpPr>
        <p:spPr>
          <a:noFill/>
        </p:spPr>
        <p:txBody>
          <a:bodyPr/>
          <a:lstStyle/>
          <a:p>
            <a:fld id="{7F82024A-F443-4CE4-BE22-9D3796A8E661}" type="slidenum">
              <a:rPr lang="en-US" smtClean="0">
                <a:latin typeface="Verdana" pitchFamily="34" charset="0"/>
              </a:rPr>
              <a:pPr/>
              <a:t>163</a:t>
            </a:fld>
            <a:endParaRPr lang="en-US" smtClean="0">
              <a:latin typeface="Verdana" pitchFamily="34" charset="0"/>
            </a:endParaRPr>
          </a:p>
        </p:txBody>
      </p:sp>
      <p:pic>
        <p:nvPicPr>
          <p:cNvPr id="156676" name="Picture 2"/>
          <p:cNvPicPr>
            <a:picLocks noChangeAspect="1" noChangeArrowheads="1"/>
          </p:cNvPicPr>
          <p:nvPr/>
        </p:nvPicPr>
        <p:blipFill>
          <a:blip r:embed="rId3"/>
          <a:srcRect/>
          <a:stretch>
            <a:fillRect/>
          </a:stretch>
        </p:blipFill>
        <p:spPr bwMode="auto">
          <a:xfrm>
            <a:off x="1031875" y="747713"/>
            <a:ext cx="6853238"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3 </a:t>
            </a:r>
            <a:r>
              <a:rPr smtClean="0">
                <a:latin typeface="Gill Sans MT Pro Book" pitchFamily="-1" charset="0"/>
              </a:rPr>
              <a:t>Annotation</a:t>
            </a:r>
          </a:p>
        </p:txBody>
      </p:sp>
      <p:sp>
        <p:nvSpPr>
          <p:cNvPr id="157699" name="Slide Number Placeholder 4"/>
          <p:cNvSpPr>
            <a:spLocks noGrp="1"/>
          </p:cNvSpPr>
          <p:nvPr>
            <p:ph type="sldNum" sz="quarter" idx="10"/>
          </p:nvPr>
        </p:nvSpPr>
        <p:spPr>
          <a:noFill/>
        </p:spPr>
        <p:txBody>
          <a:bodyPr/>
          <a:lstStyle/>
          <a:p>
            <a:fld id="{9ABABA44-6EEF-4CD0-B100-A3B25CE4CD1E}" type="slidenum">
              <a:rPr lang="en-US" smtClean="0">
                <a:latin typeface="Verdana" pitchFamily="34" charset="0"/>
              </a:rPr>
              <a:pPr/>
              <a:t>164</a:t>
            </a:fld>
            <a:endParaRPr lang="en-US" smtClean="0">
              <a:latin typeface="Verdana" pitchFamily="34" charset="0"/>
            </a:endParaRPr>
          </a:p>
        </p:txBody>
      </p:sp>
      <p:sp>
        <p:nvSpPr>
          <p:cNvPr id="153604" name="Content Placeholder 1"/>
          <p:cNvSpPr txBox="1">
            <a:spLocks/>
          </p:cNvSpPr>
          <p:nvPr/>
        </p:nvSpPr>
        <p:spPr bwMode="auto">
          <a:xfrm>
            <a:off x="147638" y="1285875"/>
            <a:ext cx="8823325" cy="4786313"/>
          </a:xfrm>
          <a:prstGeom prst="rect">
            <a:avLst/>
          </a:prstGeom>
          <a:noFill/>
          <a:ln w="9525">
            <a:noFill/>
            <a:miter lim="800000"/>
            <a:headEnd/>
            <a:tailEnd/>
          </a:ln>
        </p:spPr>
        <p:txBody>
          <a:bodyPr/>
          <a:lstStyle/>
          <a:p>
            <a:pPr>
              <a:defRPr/>
            </a:pPr>
            <a:r>
              <a:rPr lang="en-US" sz="2000" b="1" dirty="0"/>
              <a:t>Score Point </a:t>
            </a:r>
            <a:r>
              <a:rPr lang="en-US" sz="2000" b="1" dirty="0" smtClean="0"/>
              <a:t>3</a:t>
            </a:r>
            <a:endParaRPr lang="en-US" sz="1050" dirty="0"/>
          </a:p>
          <a:p>
            <a:pPr>
              <a:defRPr/>
            </a:pPr>
            <a:r>
              <a:rPr lang="en-US" sz="1600" dirty="0"/>
              <a:t>This response clearly introduces a topic in a manner that follows from the task and purpose </a:t>
            </a:r>
            <a:r>
              <a:rPr lang="en-US" sz="1600" i="1" dirty="0"/>
              <a:t>(In “The Story of My Life” Helen Keller is a </a:t>
            </a:r>
            <a:r>
              <a:rPr lang="en-US" sz="1600" dirty="0"/>
              <a:t>and </a:t>
            </a:r>
            <a:r>
              <a:rPr lang="en-US" sz="1600" i="1" dirty="0"/>
              <a:t>In the story “Narrative of the Life of Frederick Douglass, and American Slave” he is a slave)</a:t>
            </a:r>
            <a:r>
              <a:rPr lang="en-US" sz="1600" dirty="0"/>
              <a:t>. This response demonstrates grade-appropriate analysis of the texts </a:t>
            </a:r>
            <a:r>
              <a:rPr lang="en-US" sz="1600" i="1" dirty="0"/>
              <a:t>(These two stories are similar because they are invaulved with to very different people faced with the similar problem)</a:t>
            </a:r>
            <a:r>
              <a:rPr lang="en-US" sz="1600" dirty="0"/>
              <a:t>. The topic is developed with relevant details from the texts </a:t>
            </a:r>
            <a:r>
              <a:rPr lang="en-US" sz="1600" i="1" dirty="0"/>
              <a:t>(a blind and deaf little girl is being taught certain words and does not yet understand them...and is just moving her hands in a monkey like fashion </a:t>
            </a:r>
            <a:r>
              <a:rPr lang="en-US" sz="1600" dirty="0"/>
              <a:t>and </a:t>
            </a:r>
            <a:r>
              <a:rPr lang="en-US" sz="1600" i="1" dirty="0"/>
              <a:t>she started something she could never go back on...to teach the slave how to read and right but first started withe alphabet)</a:t>
            </a:r>
            <a:r>
              <a:rPr lang="en-US" sz="1600" dirty="0"/>
              <a:t>. The use of relevant evidence is sustained, with some lack of variety </a:t>
            </a:r>
            <a:r>
              <a:rPr lang="en-US" sz="1600" i="1" dirty="0"/>
              <a:t>(Helen Keller a small little girl that is blind and deaf</a:t>
            </a:r>
            <a:r>
              <a:rPr lang="en-US" sz="1600" i="1" dirty="0" smtClean="0"/>
              <a:t>. Fredrick </a:t>
            </a:r>
            <a:r>
              <a:rPr lang="en-US" sz="1600" i="1" dirty="0"/>
              <a:t>Douglas a grown African-American man</a:t>
            </a:r>
            <a:r>
              <a:rPr lang="en-US" sz="1600" i="1" dirty="0" smtClean="0"/>
              <a:t>. The </a:t>
            </a:r>
            <a:r>
              <a:rPr lang="en-US" sz="1600" i="1" dirty="0"/>
              <a:t>both face a problem the can not read nor write)</a:t>
            </a:r>
            <a:r>
              <a:rPr lang="en-US" sz="1600" dirty="0"/>
              <a:t>. The response exhibits clear organization, with the use of appropriate transitions </a:t>
            </a:r>
            <a:r>
              <a:rPr lang="en-US" sz="1600" i="1" dirty="0"/>
              <a:t>(The first, Then one day, In the story, But one day, They both also)</a:t>
            </a:r>
            <a:r>
              <a:rPr lang="en-US" sz="1600" dirty="0"/>
              <a:t>. A formal style is established by using precise language and domain-specific vocabulary </a:t>
            </a:r>
            <a:r>
              <a:rPr lang="en-US" sz="1600" i="1" dirty="0"/>
              <a:t>(not yet understand, face a problem)</a:t>
            </a:r>
            <a:r>
              <a:rPr lang="en-US" sz="1600" dirty="0"/>
              <a:t>. The response demonstrates grade-appropriate command of conventions, with occasional errors </a:t>
            </a:r>
            <a:r>
              <a:rPr lang="en-US" sz="1600" i="1" dirty="0"/>
              <a:t>(right </a:t>
            </a:r>
            <a:r>
              <a:rPr lang="en-US" sz="1600" dirty="0"/>
              <a:t>for write</a:t>
            </a:r>
            <a:r>
              <a:rPr lang="en-US" sz="1600" i="1" dirty="0"/>
              <a:t>, withe, invaulved, The </a:t>
            </a:r>
            <a:r>
              <a:rPr lang="en-US" sz="1600" dirty="0"/>
              <a:t>for They</a:t>
            </a:r>
            <a:r>
              <a:rPr lang="en-US" sz="1600" i="1" dirty="0"/>
              <a:t>)</a:t>
            </a:r>
            <a:r>
              <a:rPr lang="en-US" sz="1600" dirty="0"/>
              <a:t> that do not hinder comprehension.</a:t>
            </a:r>
            <a:endParaRPr lang="en-US" sz="1600" dirty="0">
              <a:latin typeface="Gill Sans MT Pro Book" pitchFamily="-1"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4a</a:t>
            </a:r>
          </a:p>
        </p:txBody>
      </p:sp>
      <p:sp>
        <p:nvSpPr>
          <p:cNvPr id="158723" name="Slide Number Placeholder 4"/>
          <p:cNvSpPr>
            <a:spLocks noGrp="1"/>
          </p:cNvSpPr>
          <p:nvPr>
            <p:ph type="sldNum" sz="quarter" idx="10"/>
          </p:nvPr>
        </p:nvSpPr>
        <p:spPr>
          <a:noFill/>
        </p:spPr>
        <p:txBody>
          <a:bodyPr/>
          <a:lstStyle/>
          <a:p>
            <a:fld id="{4A62251D-1EA8-49C0-BDBA-EE68B0C20B08}" type="slidenum">
              <a:rPr lang="en-US" smtClean="0">
                <a:latin typeface="Verdana" pitchFamily="34" charset="0"/>
              </a:rPr>
              <a:pPr/>
              <a:t>165</a:t>
            </a:fld>
            <a:endParaRPr lang="en-US" smtClean="0">
              <a:latin typeface="Verdana" pitchFamily="34" charset="0"/>
            </a:endParaRPr>
          </a:p>
        </p:txBody>
      </p:sp>
      <p:pic>
        <p:nvPicPr>
          <p:cNvPr id="158724" name="Picture 2"/>
          <p:cNvPicPr>
            <a:picLocks noChangeAspect="1" noChangeArrowheads="1"/>
          </p:cNvPicPr>
          <p:nvPr/>
        </p:nvPicPr>
        <p:blipFill>
          <a:blip r:embed="rId3"/>
          <a:srcRect/>
          <a:stretch>
            <a:fillRect/>
          </a:stretch>
        </p:blipFill>
        <p:spPr bwMode="auto">
          <a:xfrm>
            <a:off x="911225" y="849313"/>
            <a:ext cx="6884988" cy="527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4b</a:t>
            </a:r>
          </a:p>
        </p:txBody>
      </p:sp>
      <p:sp>
        <p:nvSpPr>
          <p:cNvPr id="159747" name="Slide Number Placeholder 4"/>
          <p:cNvSpPr>
            <a:spLocks noGrp="1"/>
          </p:cNvSpPr>
          <p:nvPr>
            <p:ph type="sldNum" sz="quarter" idx="10"/>
          </p:nvPr>
        </p:nvSpPr>
        <p:spPr>
          <a:noFill/>
        </p:spPr>
        <p:txBody>
          <a:bodyPr/>
          <a:lstStyle/>
          <a:p>
            <a:fld id="{62873960-F270-4365-B720-0DA2453A0654}" type="slidenum">
              <a:rPr lang="en-US" smtClean="0">
                <a:latin typeface="Verdana" pitchFamily="34" charset="0"/>
              </a:rPr>
              <a:pPr/>
              <a:t>166</a:t>
            </a:fld>
            <a:endParaRPr lang="en-US" smtClean="0">
              <a:latin typeface="Verdana" pitchFamily="34" charset="0"/>
            </a:endParaRPr>
          </a:p>
        </p:txBody>
      </p:sp>
      <p:pic>
        <p:nvPicPr>
          <p:cNvPr id="159748" name="Picture 2"/>
          <p:cNvPicPr>
            <a:picLocks noChangeAspect="1" noChangeArrowheads="1"/>
          </p:cNvPicPr>
          <p:nvPr/>
        </p:nvPicPr>
        <p:blipFill>
          <a:blip r:embed="rId3"/>
          <a:srcRect/>
          <a:stretch>
            <a:fillRect/>
          </a:stretch>
        </p:blipFill>
        <p:spPr bwMode="auto">
          <a:xfrm>
            <a:off x="906463" y="757238"/>
            <a:ext cx="6943725" cy="397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4 </a:t>
            </a:r>
            <a:r>
              <a:rPr smtClean="0">
                <a:latin typeface="Gill Sans MT Pro Book" pitchFamily="-1" charset="0"/>
              </a:rPr>
              <a:t>Annotation</a:t>
            </a:r>
          </a:p>
        </p:txBody>
      </p:sp>
      <p:sp>
        <p:nvSpPr>
          <p:cNvPr id="160771" name="Slide Number Placeholder 4"/>
          <p:cNvSpPr>
            <a:spLocks noGrp="1"/>
          </p:cNvSpPr>
          <p:nvPr>
            <p:ph type="sldNum" sz="quarter" idx="10"/>
          </p:nvPr>
        </p:nvSpPr>
        <p:spPr>
          <a:noFill/>
        </p:spPr>
        <p:txBody>
          <a:bodyPr/>
          <a:lstStyle/>
          <a:p>
            <a:fld id="{9A10A14B-BD89-4591-BD8C-8E86CF04D259}" type="slidenum">
              <a:rPr lang="en-US" smtClean="0">
                <a:latin typeface="Verdana" pitchFamily="34" charset="0"/>
              </a:rPr>
              <a:pPr/>
              <a:t>167</a:t>
            </a:fld>
            <a:endParaRPr lang="en-US" smtClean="0">
              <a:latin typeface="Verdana" pitchFamily="34" charset="0"/>
            </a:endParaRPr>
          </a:p>
        </p:txBody>
      </p:sp>
      <p:sp>
        <p:nvSpPr>
          <p:cNvPr id="156676" name="Content Placeholder 1"/>
          <p:cNvSpPr txBox="1">
            <a:spLocks/>
          </p:cNvSpPr>
          <p:nvPr/>
        </p:nvSpPr>
        <p:spPr bwMode="auto">
          <a:xfrm>
            <a:off x="185738" y="1309688"/>
            <a:ext cx="8797925" cy="4762500"/>
          </a:xfrm>
          <a:prstGeom prst="rect">
            <a:avLst/>
          </a:prstGeom>
          <a:noFill/>
          <a:ln w="9525">
            <a:noFill/>
            <a:miter lim="800000"/>
            <a:headEnd/>
            <a:tailEnd/>
          </a:ln>
        </p:spPr>
        <p:txBody>
          <a:bodyPr/>
          <a:lstStyle/>
          <a:p>
            <a:pPr>
              <a:defRPr/>
            </a:pPr>
            <a:r>
              <a:rPr lang="en-US" sz="2000" b="1" dirty="0"/>
              <a:t>Score Point 3</a:t>
            </a:r>
            <a:endParaRPr lang="en-US" sz="2000" dirty="0"/>
          </a:p>
          <a:p>
            <a:pPr>
              <a:defRPr/>
            </a:pPr>
            <a:endParaRPr lang="en-US" sz="1050" dirty="0"/>
          </a:p>
          <a:p>
            <a:pPr>
              <a:defRPr/>
            </a:pPr>
            <a:r>
              <a:rPr lang="en-US" sz="1600" dirty="0"/>
              <a:t>This response clearly introduces a topic in a manner that follows from the task and purpose </a:t>
            </a:r>
            <a:r>
              <a:rPr lang="en-US" sz="1600" i="1" dirty="0"/>
              <a:t>(Helen Keller, a Fredrick Douglass both overcome obstacles...they main point of these stories is that you can do anything if you try)</a:t>
            </a:r>
            <a:r>
              <a:rPr lang="en-US" sz="1600" dirty="0"/>
              <a:t>. This response demonstrates grade-appropriate analysis of the texts </a:t>
            </a:r>
            <a:r>
              <a:rPr lang="en-US" sz="1600" i="1" dirty="0"/>
              <a:t>(the main idea of the passages is the same, the way they use it is different</a:t>
            </a:r>
            <a:r>
              <a:rPr lang="en-US" sz="1600" i="1" dirty="0" smtClean="0"/>
              <a:t>. Fredrick </a:t>
            </a:r>
            <a:r>
              <a:rPr lang="en-US" sz="1600" i="1" dirty="0"/>
              <a:t>is easily capable of learning, and he just wants to be able to read</a:t>
            </a:r>
            <a:r>
              <a:rPr lang="en-US" sz="1600" i="1" dirty="0" smtClean="0"/>
              <a:t>. Helen </a:t>
            </a:r>
            <a:r>
              <a:rPr lang="en-US" sz="1600" i="1" dirty="0"/>
              <a:t>wants to be able to identify an object without vision of hearing it)</a:t>
            </a:r>
            <a:r>
              <a:rPr lang="en-US" sz="1600" dirty="0"/>
              <a:t>. The topic is developed with relevant details from the texts </a:t>
            </a:r>
            <a:r>
              <a:rPr lang="en-US" sz="1600" i="1" dirty="0"/>
              <a:t>(had to have the feel of the words</a:t>
            </a:r>
            <a:r>
              <a:rPr lang="en-US" sz="1600" i="1" dirty="0" smtClean="0"/>
              <a:t>. They </a:t>
            </a:r>
            <a:r>
              <a:rPr lang="en-US" sz="1600" i="1" dirty="0"/>
              <a:t>had to be written on her hand </a:t>
            </a:r>
            <a:r>
              <a:rPr lang="en-US" sz="1600" dirty="0"/>
              <a:t>and </a:t>
            </a:r>
            <a:r>
              <a:rPr lang="en-US" sz="1600" i="1" dirty="0"/>
              <a:t>Fredrick wanted to read, but he was a slave and couldn’t</a:t>
            </a:r>
            <a:r>
              <a:rPr lang="en-US" sz="1600" i="1" dirty="0" smtClean="0"/>
              <a:t>. So </a:t>
            </a:r>
            <a:r>
              <a:rPr lang="en-US" sz="1600" i="1" dirty="0"/>
              <a:t>he would run errands then go find someone to teach him to read)</a:t>
            </a:r>
            <a:r>
              <a:rPr lang="en-US" sz="1600" dirty="0"/>
              <a:t>. The use of relevant evidence is sustained, with some lack of variety </a:t>
            </a:r>
            <a:r>
              <a:rPr lang="en-US" sz="1600" i="1" dirty="0"/>
              <a:t>(Helen wants to be able to identify an object without vision of hearing it)</a:t>
            </a:r>
            <a:r>
              <a:rPr lang="en-US" sz="1600" dirty="0"/>
              <a:t>. The response exhibits clear organization, with the use of appropriate transitions </a:t>
            </a:r>
            <a:r>
              <a:rPr lang="en-US" sz="1600" i="1" dirty="0"/>
              <a:t>(The importance, So he would, Even though, Yet)</a:t>
            </a:r>
            <a:r>
              <a:rPr lang="en-US" sz="1600" dirty="0"/>
              <a:t>. A formal style is established and maintained using domain-specific vocabulary </a:t>
            </a:r>
            <a:r>
              <a:rPr lang="en-US" sz="1600" i="1" dirty="0"/>
              <a:t>(easily capable of learning </a:t>
            </a:r>
            <a:r>
              <a:rPr lang="en-US" sz="1600" dirty="0"/>
              <a:t>and</a:t>
            </a:r>
            <a:r>
              <a:rPr lang="en-US" sz="1600" i="1" dirty="0"/>
              <a:t> identify an object without vision)</a:t>
            </a:r>
            <a:r>
              <a:rPr lang="en-US" sz="1600" dirty="0"/>
              <a:t>.</a:t>
            </a:r>
            <a:r>
              <a:rPr lang="en-US" sz="1600" i="1" dirty="0"/>
              <a:t> </a:t>
            </a:r>
            <a:r>
              <a:rPr lang="en-US" sz="1600" dirty="0"/>
              <a:t>The concluding statement follows from the topic and information presented </a:t>
            </a:r>
            <a:r>
              <a:rPr lang="en-US" sz="1600" i="1" dirty="0"/>
              <a:t>(They both want to learn something new)</a:t>
            </a:r>
            <a:r>
              <a:rPr lang="en-US" sz="1600" dirty="0"/>
              <a:t>. The response demonstrates grade-appropriate command of conventions, with occasional errors that do not hinder comprehension.</a:t>
            </a:r>
            <a:endParaRPr lang="en-US" sz="1600" dirty="0">
              <a:latin typeface="Gill Sans MT Pro Book" pitchFamily="-1"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5</a:t>
            </a:r>
          </a:p>
        </p:txBody>
      </p:sp>
      <p:sp>
        <p:nvSpPr>
          <p:cNvPr id="161795" name="Slide Number Placeholder 4"/>
          <p:cNvSpPr>
            <a:spLocks noGrp="1"/>
          </p:cNvSpPr>
          <p:nvPr>
            <p:ph type="sldNum" sz="quarter" idx="10"/>
          </p:nvPr>
        </p:nvSpPr>
        <p:spPr>
          <a:noFill/>
        </p:spPr>
        <p:txBody>
          <a:bodyPr/>
          <a:lstStyle/>
          <a:p>
            <a:fld id="{7E740BC7-9D3B-4988-8011-D13257E54428}" type="slidenum">
              <a:rPr lang="en-US" smtClean="0">
                <a:latin typeface="Verdana" pitchFamily="34" charset="0"/>
              </a:rPr>
              <a:pPr/>
              <a:t>168</a:t>
            </a:fld>
            <a:endParaRPr lang="en-US" smtClean="0">
              <a:latin typeface="Verdana" pitchFamily="34" charset="0"/>
            </a:endParaRPr>
          </a:p>
        </p:txBody>
      </p:sp>
      <p:pic>
        <p:nvPicPr>
          <p:cNvPr id="161796" name="Picture 2"/>
          <p:cNvPicPr>
            <a:picLocks noChangeAspect="1" noChangeArrowheads="1"/>
          </p:cNvPicPr>
          <p:nvPr/>
        </p:nvPicPr>
        <p:blipFill>
          <a:blip r:embed="rId3"/>
          <a:srcRect/>
          <a:stretch>
            <a:fillRect/>
          </a:stretch>
        </p:blipFill>
        <p:spPr bwMode="auto">
          <a:xfrm>
            <a:off x="1050925" y="788988"/>
            <a:ext cx="6221413" cy="478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5 </a:t>
            </a:r>
            <a:r>
              <a:rPr smtClean="0">
                <a:latin typeface="Gill Sans MT Pro Book" pitchFamily="-1" charset="0"/>
              </a:rPr>
              <a:t>Annotation</a:t>
            </a:r>
          </a:p>
        </p:txBody>
      </p:sp>
      <p:sp>
        <p:nvSpPr>
          <p:cNvPr id="162819" name="Slide Number Placeholder 4"/>
          <p:cNvSpPr>
            <a:spLocks noGrp="1"/>
          </p:cNvSpPr>
          <p:nvPr>
            <p:ph type="sldNum" sz="quarter" idx="10"/>
          </p:nvPr>
        </p:nvSpPr>
        <p:spPr>
          <a:noFill/>
        </p:spPr>
        <p:txBody>
          <a:bodyPr/>
          <a:lstStyle/>
          <a:p>
            <a:fld id="{327152B1-DD73-4DDF-97DC-A74A7CD16B10}" type="slidenum">
              <a:rPr lang="en-US" smtClean="0">
                <a:latin typeface="Verdana" pitchFamily="34" charset="0"/>
              </a:rPr>
              <a:pPr/>
              <a:t>169</a:t>
            </a:fld>
            <a:endParaRPr lang="en-US" smtClean="0">
              <a:latin typeface="Verdana" pitchFamily="34" charset="0"/>
            </a:endParaRPr>
          </a:p>
        </p:txBody>
      </p:sp>
      <p:sp>
        <p:nvSpPr>
          <p:cNvPr id="15872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2</a:t>
            </a:r>
            <a:endParaRPr lang="en-US" sz="2000" dirty="0"/>
          </a:p>
          <a:p>
            <a:pPr>
              <a:defRPr/>
            </a:pPr>
            <a:endParaRPr lang="en-US" sz="1050" dirty="0"/>
          </a:p>
          <a:p>
            <a:pPr>
              <a:defRPr/>
            </a:pPr>
            <a:r>
              <a:rPr lang="en-US" sz="1800" dirty="0"/>
              <a:t>This response introduces a topic in a manner that follows generally from the task and purpose </a:t>
            </a:r>
            <a:r>
              <a:rPr lang="en-US" sz="1800" i="1" dirty="0"/>
              <a:t>(The central idea of both... is that learning is key).</a:t>
            </a:r>
            <a:r>
              <a:rPr lang="en-US" sz="1800" dirty="0"/>
              <a:t> The response demonstrates a literal comprehension of the texts </a:t>
            </a:r>
            <a:r>
              <a:rPr lang="en-US" sz="1800" i="1" dirty="0"/>
              <a:t>(I think it is easiar for Fredrick to learn because he can see</a:t>
            </a:r>
            <a:r>
              <a:rPr lang="en-US" sz="1800" i="1" dirty="0" smtClean="0"/>
              <a:t>. </a:t>
            </a:r>
            <a:r>
              <a:rPr lang="en-US" sz="1800" i="1" dirty="0" err="1" smtClean="0"/>
              <a:t>Hellen</a:t>
            </a:r>
            <a:r>
              <a:rPr lang="en-US" sz="1800" i="1" dirty="0" smtClean="0"/>
              <a:t> </a:t>
            </a:r>
            <a:r>
              <a:rPr lang="en-US" sz="1800" i="1" dirty="0"/>
              <a:t>Keller cant see or hear!)</a:t>
            </a:r>
            <a:r>
              <a:rPr lang="en-US" sz="1800" dirty="0"/>
              <a:t>. The topic is partially developed with the use of some textual evidence </a:t>
            </a:r>
            <a:r>
              <a:rPr lang="en-US" sz="1800" i="1" dirty="0"/>
              <a:t>(she learns how to read by touching the object </a:t>
            </a:r>
            <a:r>
              <a:rPr lang="en-US" sz="1800" dirty="0"/>
              <a:t>and </a:t>
            </a:r>
            <a:r>
              <a:rPr lang="en-US" sz="1800" i="1" dirty="0"/>
              <a:t>In Fredrick Douglases story he knows how to read a book even though he is a slave)</a:t>
            </a:r>
            <a:r>
              <a:rPr lang="en-US" sz="1800" dirty="0"/>
              <a:t>. This response exhibits some attempt at organization, with inconsistent use of transitions </a:t>
            </a:r>
            <a:r>
              <a:rPr lang="en-US" sz="1800" i="1" dirty="0"/>
              <a:t>(In the story, And In, But I think, Again)</a:t>
            </a:r>
            <a:r>
              <a:rPr lang="en-US" sz="1800" dirty="0"/>
              <a:t>. The concluding statement follows generally from the information presented </a:t>
            </a:r>
            <a:r>
              <a:rPr lang="en-US" sz="1800" i="1" dirty="0"/>
              <a:t>(learning is key to our society)</a:t>
            </a:r>
            <a:r>
              <a:rPr lang="en-US" sz="1800" dirty="0"/>
              <a:t>. The response demonstrates an emerging command of conventions, with some errors </a:t>
            </a:r>
            <a:r>
              <a:rPr lang="en-US" sz="1800" i="1" dirty="0"/>
              <a:t>(knowlege, whats, And In, Douglases, easiar, cant, extremly)</a:t>
            </a:r>
            <a:r>
              <a:rPr lang="en-US" sz="1800" dirty="0"/>
              <a:t> that may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 Against Scoring </a:t>
            </a:r>
            <a:r>
              <a:rPr lang="en-US" dirty="0"/>
              <a:t>Biases (Continued)</a:t>
            </a:r>
          </a:p>
        </p:txBody>
      </p:sp>
      <p:sp>
        <p:nvSpPr>
          <p:cNvPr id="3" name="Content Placeholder 2"/>
          <p:cNvSpPr>
            <a:spLocks noGrp="1"/>
          </p:cNvSpPr>
          <p:nvPr>
            <p:ph idx="1"/>
          </p:nvPr>
        </p:nvSpPr>
        <p:spPr/>
        <p:txBody>
          <a:bodyPr/>
          <a:lstStyle/>
          <a:p>
            <a:pPr marL="0" indent="0"/>
            <a:r>
              <a:rPr lang="en-US" sz="1800" b="1" dirty="0" smtClean="0"/>
              <a:t>Reactions to Style</a:t>
            </a:r>
          </a:p>
          <a:p>
            <a:pPr>
              <a:buFont typeface="Arial" pitchFamily="34" charset="0"/>
              <a:buChar char="•"/>
            </a:pPr>
            <a:r>
              <a:rPr lang="en-US" sz="1800" dirty="0" smtClean="0"/>
              <a:t>A reader’s own grammatical biases should not play a part in assigning a score if the student has not violated standard writing conventions. In other words, beginning a sentence with “and,” the absence of a formal thesis sentence, the use of first or second person, or an informal tone are not necessarily wrong in this type of assessment.</a:t>
            </a:r>
          </a:p>
          <a:p>
            <a:pPr marL="0" indent="0"/>
            <a:r>
              <a:rPr lang="en-US" sz="1800" b="1" dirty="0" smtClean="0"/>
              <a:t>Writer Personality</a:t>
            </a:r>
          </a:p>
          <a:p>
            <a:pPr>
              <a:buFont typeface="Arial" pitchFamily="34" charset="0"/>
              <a:buChar char="•"/>
            </a:pPr>
            <a:r>
              <a:rPr lang="en-US" sz="1800" dirty="0" smtClean="0"/>
              <a:t>Writers may come across as brash, sassy, cute, self-aware, shy, surly, flat, honest, or naïve. Readers are scoring the written passage, not the writer’s personality.</a:t>
            </a:r>
          </a:p>
          <a:p>
            <a:pPr>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17</a:t>
            </a:fld>
            <a:endParaRPr lang="en-US" dirty="0"/>
          </a:p>
        </p:txBody>
      </p:sp>
    </p:spTree>
    <p:extLst>
      <p:ext uri="{BB962C8B-B14F-4D97-AF65-F5344CB8AC3E}">
        <p14:creationId xmlns="" xmlns:p14="http://schemas.microsoft.com/office/powerpoint/2010/main" val="4335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6</a:t>
            </a:r>
          </a:p>
        </p:txBody>
      </p:sp>
      <p:sp>
        <p:nvSpPr>
          <p:cNvPr id="163843" name="Slide Number Placeholder 4"/>
          <p:cNvSpPr>
            <a:spLocks noGrp="1"/>
          </p:cNvSpPr>
          <p:nvPr>
            <p:ph type="sldNum" sz="quarter" idx="10"/>
          </p:nvPr>
        </p:nvSpPr>
        <p:spPr>
          <a:noFill/>
        </p:spPr>
        <p:txBody>
          <a:bodyPr/>
          <a:lstStyle/>
          <a:p>
            <a:fld id="{78943B54-C1D5-4C76-90F2-8BB743276B10}" type="slidenum">
              <a:rPr lang="en-US" smtClean="0">
                <a:latin typeface="Verdana" pitchFamily="34" charset="0"/>
              </a:rPr>
              <a:pPr/>
              <a:t>170</a:t>
            </a:fld>
            <a:endParaRPr lang="en-US" smtClean="0">
              <a:latin typeface="Verdana" pitchFamily="34" charset="0"/>
            </a:endParaRPr>
          </a:p>
        </p:txBody>
      </p:sp>
      <p:pic>
        <p:nvPicPr>
          <p:cNvPr id="163844" name="Picture 2"/>
          <p:cNvPicPr>
            <a:picLocks noChangeAspect="1" noChangeArrowheads="1"/>
          </p:cNvPicPr>
          <p:nvPr/>
        </p:nvPicPr>
        <p:blipFill>
          <a:blip r:embed="rId3"/>
          <a:srcRect/>
          <a:stretch>
            <a:fillRect/>
          </a:stretch>
        </p:blipFill>
        <p:spPr bwMode="auto">
          <a:xfrm>
            <a:off x="1133475" y="795338"/>
            <a:ext cx="650875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6 </a:t>
            </a:r>
            <a:r>
              <a:rPr smtClean="0">
                <a:latin typeface="Gill Sans MT Pro Book" pitchFamily="-1" charset="0"/>
              </a:rPr>
              <a:t>Annotation</a:t>
            </a:r>
          </a:p>
        </p:txBody>
      </p:sp>
      <p:sp>
        <p:nvSpPr>
          <p:cNvPr id="164867" name="Slide Number Placeholder 4"/>
          <p:cNvSpPr>
            <a:spLocks noGrp="1"/>
          </p:cNvSpPr>
          <p:nvPr>
            <p:ph type="sldNum" sz="quarter" idx="10"/>
          </p:nvPr>
        </p:nvSpPr>
        <p:spPr>
          <a:noFill/>
        </p:spPr>
        <p:txBody>
          <a:bodyPr/>
          <a:lstStyle/>
          <a:p>
            <a:fld id="{9664FBBC-3500-4CA3-88AD-E8A57323EC02}" type="slidenum">
              <a:rPr lang="en-US" smtClean="0">
                <a:latin typeface="Verdana" pitchFamily="34" charset="0"/>
              </a:rPr>
              <a:pPr/>
              <a:t>171</a:t>
            </a:fld>
            <a:endParaRPr lang="en-US" smtClean="0">
              <a:latin typeface="Verdana" pitchFamily="34" charset="0"/>
            </a:endParaRPr>
          </a:p>
        </p:txBody>
      </p:sp>
      <p:sp>
        <p:nvSpPr>
          <p:cNvPr id="160772" name="Content Placeholder 1"/>
          <p:cNvSpPr txBox="1">
            <a:spLocks/>
          </p:cNvSpPr>
          <p:nvPr/>
        </p:nvSpPr>
        <p:spPr bwMode="auto">
          <a:xfrm>
            <a:off x="365125" y="1408113"/>
            <a:ext cx="8229600" cy="4664075"/>
          </a:xfrm>
          <a:prstGeom prst="rect">
            <a:avLst/>
          </a:prstGeom>
          <a:noFill/>
          <a:ln w="9525">
            <a:noFill/>
            <a:miter lim="800000"/>
            <a:headEnd/>
            <a:tailEnd/>
          </a:ln>
        </p:spPr>
        <p:txBody>
          <a:bodyPr/>
          <a:lstStyle/>
          <a:p>
            <a:pPr>
              <a:defRPr/>
            </a:pPr>
            <a:r>
              <a:rPr lang="en-US" sz="2000" b="1" dirty="0"/>
              <a:t>Score Point 2</a:t>
            </a:r>
            <a:endParaRPr lang="en-US" sz="2000" dirty="0"/>
          </a:p>
          <a:p>
            <a:pPr>
              <a:defRPr/>
            </a:pPr>
            <a:endParaRPr lang="en-US" sz="1050" dirty="0"/>
          </a:p>
          <a:p>
            <a:pPr>
              <a:defRPr/>
            </a:pPr>
            <a:r>
              <a:rPr lang="en-US" sz="1800" dirty="0"/>
              <a:t>This response introduces a topic in a manner that follows generally from the task and purpose </a:t>
            </a:r>
            <a:r>
              <a:rPr lang="en-US" sz="1800" i="1" dirty="0"/>
              <a:t>(In both passages Helen and Frederick both are learing new words and are trying their best at learning).</a:t>
            </a:r>
            <a:r>
              <a:rPr lang="en-US" sz="1800" dirty="0"/>
              <a:t> The response demonstrates a literal comprehension of the texts </a:t>
            </a:r>
            <a:r>
              <a:rPr lang="en-US" sz="1800" i="1" dirty="0"/>
              <a:t>(It is important for them to learn new words So they can understand things better other than not know anything)</a:t>
            </a:r>
            <a:r>
              <a:rPr lang="en-US" sz="1800" dirty="0"/>
              <a:t>. The topic is partially developed with the use of some textual evidence </a:t>
            </a:r>
            <a:r>
              <a:rPr lang="en-US" sz="1800" i="1" dirty="0"/>
              <a:t>(Helen is blind and deaf she can understand many thing and that all things have names </a:t>
            </a:r>
            <a:r>
              <a:rPr lang="en-US" sz="1800" dirty="0"/>
              <a:t>and </a:t>
            </a:r>
            <a:r>
              <a:rPr lang="en-US" sz="1800" i="1" dirty="0"/>
              <a:t>Frederick is a slave who wants to learn how to read so that he is like all the white people who know how)</a:t>
            </a:r>
            <a:r>
              <a:rPr lang="en-US" sz="1800" dirty="0"/>
              <a:t>. This response exhibits some attempt at organization, with inconsistent use of transitions </a:t>
            </a:r>
            <a:r>
              <a:rPr lang="en-US" sz="1800" i="1" dirty="0"/>
              <a:t>(Even though </a:t>
            </a:r>
            <a:r>
              <a:rPr lang="en-US" sz="1800" dirty="0"/>
              <a:t>and</a:t>
            </a:r>
            <a:r>
              <a:rPr lang="en-US" sz="1800" i="1" dirty="0"/>
              <a:t> But)</a:t>
            </a:r>
            <a:r>
              <a:rPr lang="en-US" sz="1800" dirty="0"/>
              <a:t>. A formal style is not maintained, with inconsistent use of domain-specific vocabulary </a:t>
            </a:r>
            <a:r>
              <a:rPr lang="en-US" sz="1800" i="1" dirty="0"/>
              <a:t>(understand things better, understand many thing, all things)</a:t>
            </a:r>
            <a:r>
              <a:rPr lang="en-US" sz="1800" dirty="0"/>
              <a:t>. The response demonstrates grade-appropriate command of conventions, with occasional errors that do not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7</a:t>
            </a:r>
          </a:p>
        </p:txBody>
      </p:sp>
      <p:sp>
        <p:nvSpPr>
          <p:cNvPr id="165891" name="Slide Number Placeholder 4"/>
          <p:cNvSpPr>
            <a:spLocks noGrp="1"/>
          </p:cNvSpPr>
          <p:nvPr>
            <p:ph type="sldNum" sz="quarter" idx="10"/>
          </p:nvPr>
        </p:nvSpPr>
        <p:spPr>
          <a:noFill/>
        </p:spPr>
        <p:txBody>
          <a:bodyPr/>
          <a:lstStyle/>
          <a:p>
            <a:fld id="{71B853FA-FFE0-4697-A0BC-0D61B3219570}" type="slidenum">
              <a:rPr lang="en-US" smtClean="0">
                <a:latin typeface="Verdana" pitchFamily="34" charset="0"/>
              </a:rPr>
              <a:pPr/>
              <a:t>172</a:t>
            </a:fld>
            <a:endParaRPr lang="en-US" smtClean="0">
              <a:latin typeface="Verdana" pitchFamily="34" charset="0"/>
            </a:endParaRPr>
          </a:p>
        </p:txBody>
      </p:sp>
      <p:pic>
        <p:nvPicPr>
          <p:cNvPr id="165892" name="Picture 2"/>
          <p:cNvPicPr>
            <a:picLocks noChangeAspect="1" noChangeArrowheads="1"/>
          </p:cNvPicPr>
          <p:nvPr/>
        </p:nvPicPr>
        <p:blipFill>
          <a:blip r:embed="rId3"/>
          <a:srcRect/>
          <a:stretch>
            <a:fillRect/>
          </a:stretch>
        </p:blipFill>
        <p:spPr bwMode="auto">
          <a:xfrm>
            <a:off x="1074738" y="993775"/>
            <a:ext cx="6959600" cy="344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8 Extended-response Guide Paper 7 </a:t>
            </a:r>
            <a:r>
              <a:rPr dirty="0" smtClean="0">
                <a:latin typeface="Gill Sans MT Pro Book" pitchFamily="-1" charset="0"/>
              </a:rPr>
              <a:t>Annotation</a:t>
            </a:r>
          </a:p>
        </p:txBody>
      </p:sp>
      <p:sp>
        <p:nvSpPr>
          <p:cNvPr id="166915" name="Slide Number Placeholder 4"/>
          <p:cNvSpPr>
            <a:spLocks noGrp="1"/>
          </p:cNvSpPr>
          <p:nvPr>
            <p:ph type="sldNum" sz="quarter" idx="10"/>
          </p:nvPr>
        </p:nvSpPr>
        <p:spPr>
          <a:noFill/>
        </p:spPr>
        <p:txBody>
          <a:bodyPr/>
          <a:lstStyle/>
          <a:p>
            <a:fld id="{CBBCF96A-8ABD-40FB-B14C-0AE56881B727}" type="slidenum">
              <a:rPr lang="en-US" smtClean="0">
                <a:latin typeface="Verdana" pitchFamily="34" charset="0"/>
              </a:rPr>
              <a:pPr/>
              <a:t>173</a:t>
            </a:fld>
            <a:endParaRPr lang="en-US" smtClean="0">
              <a:latin typeface="Verdana" pitchFamily="34" charset="0"/>
            </a:endParaRPr>
          </a:p>
        </p:txBody>
      </p:sp>
      <p:sp>
        <p:nvSpPr>
          <p:cNvPr id="162820"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endParaRPr lang="en-US" sz="1050" dirty="0"/>
          </a:p>
          <a:p>
            <a:pPr>
              <a:defRPr/>
            </a:pPr>
            <a:r>
              <a:rPr lang="en-US" sz="1800" dirty="0"/>
              <a:t>This response introduces a topic in a manner that follows generally from the task but demonstrates a little understanding of the texts</a:t>
            </a:r>
            <a:r>
              <a:rPr lang="en-US" sz="1800" i="1" dirty="0"/>
              <a:t> (Helen Keller is a blind Little girl and frederick Douglass is a Aerican slave)</a:t>
            </a:r>
            <a:r>
              <a:rPr lang="en-US" sz="1800" dirty="0"/>
              <a:t>. The response demonstrates an attempt to use evidence </a:t>
            </a:r>
            <a:r>
              <a:rPr lang="en-US" sz="1800" i="1" dirty="0"/>
              <a:t>(He learned how to read and write from his Mistress)</a:t>
            </a:r>
            <a:r>
              <a:rPr lang="en-US" sz="1800" dirty="0"/>
              <a:t>, but only develops ideas with minimal evidence </a:t>
            </a:r>
            <a:r>
              <a:rPr lang="en-US" sz="1800" i="1" dirty="0"/>
              <a:t>(Helen Keller Learns how to use sign languege with her Little doll)</a:t>
            </a:r>
            <a:r>
              <a:rPr lang="en-US" sz="1800" dirty="0"/>
              <a:t>. This response exhibits little attempt at organization and lacks a formal style</a:t>
            </a:r>
            <a:r>
              <a:rPr lang="en-US" sz="1800" dirty="0" smtClean="0"/>
              <a:t>. The </a:t>
            </a:r>
            <a:r>
              <a:rPr lang="en-US" sz="1800" dirty="0"/>
              <a:t>response demonstrates an emerging command of conventions, with some errors</a:t>
            </a:r>
            <a:r>
              <a:rPr lang="en-US" sz="1800" i="1" dirty="0"/>
              <a:t> (Little, frederick, Aerican, languege)</a:t>
            </a:r>
            <a:r>
              <a:rPr lang="en-US" sz="1800" dirty="0"/>
              <a:t> that may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8</a:t>
            </a:r>
          </a:p>
        </p:txBody>
      </p:sp>
      <p:sp>
        <p:nvSpPr>
          <p:cNvPr id="167939" name="Slide Number Placeholder 4"/>
          <p:cNvSpPr>
            <a:spLocks noGrp="1"/>
          </p:cNvSpPr>
          <p:nvPr>
            <p:ph type="sldNum" sz="quarter" idx="10"/>
          </p:nvPr>
        </p:nvSpPr>
        <p:spPr>
          <a:noFill/>
        </p:spPr>
        <p:txBody>
          <a:bodyPr/>
          <a:lstStyle/>
          <a:p>
            <a:fld id="{44A9C4CF-8F69-4D01-8F53-CBE8EA41DC10}" type="slidenum">
              <a:rPr lang="en-US" smtClean="0">
                <a:latin typeface="Verdana" pitchFamily="34" charset="0"/>
              </a:rPr>
              <a:pPr/>
              <a:t>174</a:t>
            </a:fld>
            <a:endParaRPr lang="en-US" smtClean="0">
              <a:latin typeface="Verdana" pitchFamily="34" charset="0"/>
            </a:endParaRPr>
          </a:p>
        </p:txBody>
      </p:sp>
      <p:pic>
        <p:nvPicPr>
          <p:cNvPr id="167940" name="Picture 2"/>
          <p:cNvPicPr>
            <a:picLocks noChangeAspect="1" noChangeArrowheads="1"/>
          </p:cNvPicPr>
          <p:nvPr/>
        </p:nvPicPr>
        <p:blipFill>
          <a:blip r:embed="rId3"/>
          <a:srcRect/>
          <a:stretch>
            <a:fillRect/>
          </a:stretch>
        </p:blipFill>
        <p:spPr bwMode="auto">
          <a:xfrm>
            <a:off x="833438" y="1354138"/>
            <a:ext cx="7134225" cy="214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8 </a:t>
            </a:r>
            <a:r>
              <a:rPr smtClean="0">
                <a:latin typeface="Gill Sans MT Pro Book" pitchFamily="-1" charset="0"/>
              </a:rPr>
              <a:t>Annotation</a:t>
            </a:r>
          </a:p>
        </p:txBody>
      </p:sp>
      <p:sp>
        <p:nvSpPr>
          <p:cNvPr id="168963" name="Slide Number Placeholder 4"/>
          <p:cNvSpPr>
            <a:spLocks noGrp="1"/>
          </p:cNvSpPr>
          <p:nvPr>
            <p:ph type="sldNum" sz="quarter" idx="10"/>
          </p:nvPr>
        </p:nvSpPr>
        <p:spPr>
          <a:noFill/>
        </p:spPr>
        <p:txBody>
          <a:bodyPr/>
          <a:lstStyle/>
          <a:p>
            <a:fld id="{65359D4B-4897-4AA5-AC6C-664D2BDC95CE}" type="slidenum">
              <a:rPr lang="en-US" smtClean="0">
                <a:latin typeface="Verdana" pitchFamily="34" charset="0"/>
              </a:rPr>
              <a:pPr/>
              <a:t>175</a:t>
            </a:fld>
            <a:endParaRPr lang="en-US" smtClean="0">
              <a:latin typeface="Verdana" pitchFamily="34" charset="0"/>
            </a:endParaRPr>
          </a:p>
        </p:txBody>
      </p:sp>
      <p:sp>
        <p:nvSpPr>
          <p:cNvPr id="16486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endParaRPr lang="en-US" sz="1050" dirty="0"/>
          </a:p>
          <a:p>
            <a:pPr>
              <a:defRPr/>
            </a:pPr>
            <a:r>
              <a:rPr lang="en-US" sz="1800" dirty="0"/>
              <a:t>This response introduces a topic in a manner that follows generally from the task </a:t>
            </a:r>
            <a:r>
              <a:rPr lang="en-US" sz="1800" i="1" dirty="0"/>
              <a:t>(The authors central ideas is that life isn’t what it always seems</a:t>
            </a:r>
            <a:r>
              <a:rPr lang="en-US" sz="1800" i="1" dirty="0" smtClean="0"/>
              <a:t>)</a:t>
            </a:r>
            <a:r>
              <a:rPr lang="en-US" sz="1800" dirty="0" smtClean="0"/>
              <a:t>. The </a:t>
            </a:r>
            <a:r>
              <a:rPr lang="en-US" sz="1800" dirty="0"/>
              <a:t>response demonstrates little understanding of the texts</a:t>
            </a:r>
            <a:r>
              <a:rPr lang="en-US" sz="1800" i="1" dirty="0"/>
              <a:t> (You have to find the time to learn from anyone)</a:t>
            </a:r>
            <a:r>
              <a:rPr lang="en-US" sz="1800" dirty="0"/>
              <a:t>. The response demonstrates an attempt to use minimal evidence </a:t>
            </a:r>
            <a:r>
              <a:rPr lang="en-US" sz="1800" i="1" dirty="0"/>
              <a:t>(Words always has a meaning you just have to find it</a:t>
            </a:r>
            <a:r>
              <a:rPr lang="en-US" sz="1800" i="1" dirty="0" smtClean="0"/>
              <a:t>)</a:t>
            </a:r>
            <a:r>
              <a:rPr lang="en-US" sz="1800" dirty="0" smtClean="0"/>
              <a:t>. The </a:t>
            </a:r>
            <a:r>
              <a:rPr lang="en-US" sz="1800" dirty="0"/>
              <a:t>response exhibits little attempt at organization and does not provide a concluding statement. The response demonstrates an emerging command of conventions, with some errors </a:t>
            </a:r>
            <a:r>
              <a:rPr lang="en-US" sz="1800" i="1" dirty="0"/>
              <a:t>(authors </a:t>
            </a:r>
            <a:r>
              <a:rPr lang="en-US" sz="1800" dirty="0"/>
              <a:t>and </a:t>
            </a:r>
            <a:r>
              <a:rPr lang="en-US" sz="1800" i="1" dirty="0"/>
              <a:t>Words always has)</a:t>
            </a:r>
            <a:r>
              <a:rPr lang="en-US" sz="1800" dirty="0"/>
              <a:t> that may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9</a:t>
            </a:r>
          </a:p>
        </p:txBody>
      </p:sp>
      <p:sp>
        <p:nvSpPr>
          <p:cNvPr id="169987" name="Slide Number Placeholder 4"/>
          <p:cNvSpPr>
            <a:spLocks noGrp="1"/>
          </p:cNvSpPr>
          <p:nvPr>
            <p:ph type="sldNum" sz="quarter" idx="10"/>
          </p:nvPr>
        </p:nvSpPr>
        <p:spPr>
          <a:noFill/>
        </p:spPr>
        <p:txBody>
          <a:bodyPr/>
          <a:lstStyle/>
          <a:p>
            <a:fld id="{4386E302-99FD-4D72-AAF6-4AD6514628BD}" type="slidenum">
              <a:rPr lang="en-US" smtClean="0">
                <a:latin typeface="Verdana" pitchFamily="34" charset="0"/>
              </a:rPr>
              <a:pPr/>
              <a:t>176</a:t>
            </a:fld>
            <a:endParaRPr lang="en-US" smtClean="0">
              <a:latin typeface="Verdana" pitchFamily="34" charset="0"/>
            </a:endParaRPr>
          </a:p>
        </p:txBody>
      </p:sp>
      <p:pic>
        <p:nvPicPr>
          <p:cNvPr id="169988" name="Picture 3"/>
          <p:cNvPicPr>
            <a:picLocks noChangeAspect="1" noChangeArrowheads="1"/>
          </p:cNvPicPr>
          <p:nvPr/>
        </p:nvPicPr>
        <p:blipFill>
          <a:blip r:embed="rId3"/>
          <a:srcRect/>
          <a:stretch>
            <a:fillRect/>
          </a:stretch>
        </p:blipFill>
        <p:spPr bwMode="auto">
          <a:xfrm>
            <a:off x="855663" y="1304925"/>
            <a:ext cx="7258050"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Guide Paper 9 </a:t>
            </a:r>
            <a:r>
              <a:rPr smtClean="0">
                <a:latin typeface="Gill Sans MT Pro Book" pitchFamily="-1" charset="0"/>
              </a:rPr>
              <a:t>Annotation</a:t>
            </a:r>
          </a:p>
        </p:txBody>
      </p:sp>
      <p:sp>
        <p:nvSpPr>
          <p:cNvPr id="171011" name="Slide Number Placeholder 4"/>
          <p:cNvSpPr>
            <a:spLocks noGrp="1"/>
          </p:cNvSpPr>
          <p:nvPr>
            <p:ph type="sldNum" sz="quarter" idx="10"/>
          </p:nvPr>
        </p:nvSpPr>
        <p:spPr>
          <a:noFill/>
        </p:spPr>
        <p:txBody>
          <a:bodyPr/>
          <a:lstStyle/>
          <a:p>
            <a:fld id="{05BF558C-4830-4B51-A432-9BF37EB0731B}" type="slidenum">
              <a:rPr lang="en-US" smtClean="0">
                <a:latin typeface="Verdana" pitchFamily="34" charset="0"/>
              </a:rPr>
              <a:pPr/>
              <a:t>177</a:t>
            </a:fld>
            <a:endParaRPr lang="en-US" smtClean="0">
              <a:latin typeface="Verdana" pitchFamily="34" charset="0"/>
            </a:endParaRPr>
          </a:p>
        </p:txBody>
      </p:sp>
      <p:sp>
        <p:nvSpPr>
          <p:cNvPr id="166916"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endParaRPr lang="en-US" sz="1050" dirty="0"/>
          </a:p>
          <a:p>
            <a:pPr>
              <a:defRPr/>
            </a:pPr>
            <a:r>
              <a:rPr lang="en-US" sz="1800" dirty="0"/>
              <a:t>This response demonstrates a lack of comprehension of the task </a:t>
            </a:r>
            <a:r>
              <a:rPr lang="en-US" sz="1800" i="1" dirty="0"/>
              <a:t>(in Both story’s its cool)</a:t>
            </a:r>
            <a:r>
              <a:rPr lang="en-US" sz="1800" dirty="0"/>
              <a:t> and little understanding of the texts </a:t>
            </a:r>
            <a:r>
              <a:rPr lang="en-US" sz="1800" i="1" dirty="0"/>
              <a:t>(if your bind and Deth you cant really no what stuff is and spell it and many slaves dont no how to read or right)</a:t>
            </a:r>
            <a:r>
              <a:rPr lang="en-US" sz="1800" dirty="0"/>
              <a:t>. There is no evidence of organization. This response uses imprecise language </a:t>
            </a:r>
            <a:r>
              <a:rPr lang="en-US" sz="1800" i="1" dirty="0"/>
              <a:t>(no what stuff is)</a:t>
            </a:r>
            <a:r>
              <a:rPr lang="en-US" sz="1800" dirty="0"/>
              <a:t> and does not provide a concluding statement. This response demonstrates a lack of command of conventions, with frequent errors that hinder comprehension </a:t>
            </a:r>
            <a:r>
              <a:rPr lang="en-US" sz="1800" i="1" dirty="0"/>
              <a:t>(in, Both, Story’s, its, your, bind, Deth, cant, no, dont, right)</a:t>
            </a:r>
            <a:r>
              <a:rPr lang="en-US" sz="1800" dirty="0"/>
              <a:t>.</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Guide Paper 10</a:t>
            </a:r>
          </a:p>
        </p:txBody>
      </p:sp>
      <p:sp>
        <p:nvSpPr>
          <p:cNvPr id="172035" name="Slide Number Placeholder 4"/>
          <p:cNvSpPr>
            <a:spLocks noGrp="1"/>
          </p:cNvSpPr>
          <p:nvPr>
            <p:ph type="sldNum" sz="quarter" idx="10"/>
          </p:nvPr>
        </p:nvSpPr>
        <p:spPr>
          <a:noFill/>
        </p:spPr>
        <p:txBody>
          <a:bodyPr/>
          <a:lstStyle/>
          <a:p>
            <a:fld id="{CD8B25D3-AE40-4C54-A9AE-04876132A6BA}" type="slidenum">
              <a:rPr lang="en-US" smtClean="0">
                <a:latin typeface="Verdana" pitchFamily="34" charset="0"/>
              </a:rPr>
              <a:pPr/>
              <a:t>178</a:t>
            </a:fld>
            <a:endParaRPr lang="en-US" smtClean="0">
              <a:latin typeface="Verdana" pitchFamily="34" charset="0"/>
            </a:endParaRPr>
          </a:p>
        </p:txBody>
      </p:sp>
      <p:pic>
        <p:nvPicPr>
          <p:cNvPr id="172036" name="Picture 2"/>
          <p:cNvPicPr>
            <a:picLocks noChangeAspect="1" noChangeArrowheads="1"/>
          </p:cNvPicPr>
          <p:nvPr/>
        </p:nvPicPr>
        <p:blipFill>
          <a:blip r:embed="rId3"/>
          <a:srcRect/>
          <a:stretch>
            <a:fillRect/>
          </a:stretch>
        </p:blipFill>
        <p:spPr bwMode="auto">
          <a:xfrm>
            <a:off x="482600" y="1492250"/>
            <a:ext cx="7878763" cy="240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8 Extended-response Guide Paper 10 </a:t>
            </a:r>
            <a:r>
              <a:rPr dirty="0" smtClean="0">
                <a:latin typeface="Gill Sans MT Pro Book" pitchFamily="-1" charset="0"/>
              </a:rPr>
              <a:t>Annotation</a:t>
            </a:r>
          </a:p>
        </p:txBody>
      </p:sp>
      <p:sp>
        <p:nvSpPr>
          <p:cNvPr id="173059" name="Slide Number Placeholder 4"/>
          <p:cNvSpPr>
            <a:spLocks noGrp="1"/>
          </p:cNvSpPr>
          <p:nvPr>
            <p:ph type="sldNum" sz="quarter" idx="10"/>
          </p:nvPr>
        </p:nvSpPr>
        <p:spPr>
          <a:noFill/>
        </p:spPr>
        <p:txBody>
          <a:bodyPr/>
          <a:lstStyle/>
          <a:p>
            <a:fld id="{40565229-A635-49E4-AA2D-4A0D7EF51685}" type="slidenum">
              <a:rPr lang="en-US" smtClean="0">
                <a:latin typeface="Verdana" pitchFamily="34" charset="0"/>
              </a:rPr>
              <a:pPr/>
              <a:t>179</a:t>
            </a:fld>
            <a:endParaRPr lang="en-US" smtClean="0">
              <a:latin typeface="Verdana" pitchFamily="34" charset="0"/>
            </a:endParaRPr>
          </a:p>
        </p:txBody>
      </p:sp>
      <p:sp>
        <p:nvSpPr>
          <p:cNvPr id="16896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endParaRPr lang="en-US" sz="1050" dirty="0"/>
          </a:p>
          <a:p>
            <a:pPr>
              <a:defRPr/>
            </a:pPr>
            <a:r>
              <a:rPr lang="en-US" sz="1800" dirty="0"/>
              <a:t>This response demonstrates a lack of comprehension of the task </a:t>
            </a:r>
            <a:r>
              <a:rPr lang="en-US" sz="1800" i="1" dirty="0"/>
              <a:t>(In both of the passages...One of the differeces was that the setting was very different)</a:t>
            </a:r>
            <a:r>
              <a:rPr lang="en-US" sz="1800" dirty="0"/>
              <a:t> and little understanding of the texts </a:t>
            </a:r>
            <a:r>
              <a:rPr lang="en-US" sz="1800" i="1" dirty="0"/>
              <a:t>(in “The Story of My life the kid got a doll)</a:t>
            </a:r>
            <a:r>
              <a:rPr lang="en-US" sz="1800" dirty="0"/>
              <a:t>. There is no evidence of organization and no concluding statement</a:t>
            </a:r>
            <a:r>
              <a:rPr lang="en-US" sz="1800" dirty="0" smtClean="0"/>
              <a:t>. The </a:t>
            </a:r>
            <a:r>
              <a:rPr lang="en-US" sz="1800" dirty="0"/>
              <a:t>response demonstrates an emerging command of conventions, with some errors </a:t>
            </a:r>
            <a:r>
              <a:rPr lang="en-US" sz="1800" i="1" dirty="0"/>
              <a:t>(life, One, differeces)</a:t>
            </a:r>
            <a:r>
              <a:rPr lang="en-US" sz="1800" dirty="0"/>
              <a:t> that may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Guard Against Scoring </a:t>
            </a:r>
            <a:r>
              <a:rPr lang="en-US" dirty="0"/>
              <a:t>Biases (Continued)</a:t>
            </a:r>
          </a:p>
        </p:txBody>
      </p:sp>
      <p:sp>
        <p:nvSpPr>
          <p:cNvPr id="3" name="Content Placeholder 2"/>
          <p:cNvSpPr>
            <a:spLocks noGrp="1"/>
          </p:cNvSpPr>
          <p:nvPr>
            <p:ph idx="1"/>
          </p:nvPr>
        </p:nvSpPr>
        <p:spPr/>
        <p:txBody>
          <a:bodyPr/>
          <a:lstStyle/>
          <a:p>
            <a:pPr marL="0" indent="0"/>
            <a:r>
              <a:rPr lang="en-US" sz="1800" b="1" dirty="0" smtClean="0"/>
              <a:t>Reactions to Performance Assessments</a:t>
            </a:r>
          </a:p>
          <a:p>
            <a:pPr>
              <a:buFont typeface="Arial" pitchFamily="34" charset="0"/>
              <a:buChar char="•"/>
            </a:pPr>
            <a:r>
              <a:rPr lang="en-US" sz="1800" dirty="0" smtClean="0"/>
              <a:t>Some readers may approach writing assessments with their own biases in favor of one type of assessment over another. Or, they may believe it is impossible to fairly score writing. Or, they may feel as though the standards used in an assessment violate their own sense of what constitutes good writing. It is important for each reader to set aside his/her own biases in order to keep the scoring as standardized and as fair to each student as possible.</a:t>
            </a:r>
          </a:p>
          <a:p>
            <a:pPr>
              <a:buFont typeface="Arial" pitchFamily="34" charset="0"/>
              <a:buChar char="•"/>
            </a:pPr>
            <a:endParaRPr lang="en-US" sz="1800" dirty="0"/>
          </a:p>
        </p:txBody>
      </p:sp>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18</a:t>
            </a:fld>
            <a:endParaRPr lang="en-US" dirty="0"/>
          </a:p>
        </p:txBody>
      </p:sp>
    </p:spTree>
    <p:extLst>
      <p:ext uri="{BB962C8B-B14F-4D97-AF65-F5344CB8AC3E}">
        <p14:creationId xmlns="" xmlns:p14="http://schemas.microsoft.com/office/powerpoint/2010/main" val="299328665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Number Placeholder 4"/>
          <p:cNvSpPr>
            <a:spLocks noGrp="1"/>
          </p:cNvSpPr>
          <p:nvPr>
            <p:ph type="sldNum" sz="quarter" idx="10"/>
          </p:nvPr>
        </p:nvSpPr>
        <p:spPr>
          <a:noFill/>
        </p:spPr>
        <p:txBody>
          <a:bodyPr/>
          <a:lstStyle/>
          <a:p>
            <a:pPr eaLnBrk="0" hangingPunct="0"/>
            <a:fld id="{4DEB5C15-1CA1-4D70-9E4D-6515F6E911B1}" type="slidenum">
              <a:rPr lang="en-US" smtClean="0">
                <a:latin typeface="Verdana" pitchFamily="34" charset="0"/>
              </a:rPr>
              <a:pPr eaLnBrk="0" hangingPunct="0"/>
              <a:t>180</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175107" name="Rectangle 4"/>
          <p:cNvSpPr txBox="1">
            <a:spLocks noChangeArrowheads="1"/>
          </p:cNvSpPr>
          <p:nvPr/>
        </p:nvSpPr>
        <p:spPr bwMode="auto">
          <a:xfrm>
            <a:off x="45720" y="411163"/>
            <a:ext cx="9144000" cy="658812"/>
          </a:xfrm>
          <a:prstGeom prst="rect">
            <a:avLst/>
          </a:prstGeom>
          <a:noFill/>
          <a:ln w="9525">
            <a:noFill/>
            <a:miter lim="800000"/>
            <a:headEnd/>
            <a:tailEnd/>
          </a:ln>
        </p:spPr>
        <p:txBody>
          <a:bodyPr lIns="0" tIns="0"/>
          <a:lstStyle/>
          <a:p>
            <a:pPr algn="ctr"/>
            <a:r>
              <a:rPr lang="pt-BR" sz="2800" dirty="0">
                <a:solidFill>
                  <a:srgbClr val="628DBB"/>
                </a:solidFill>
              </a:rPr>
              <a:t>Grade 8 Extended-response </a:t>
            </a:r>
            <a:endParaRPr lang="pt-BR" sz="2800" dirty="0" smtClean="0">
              <a:solidFill>
                <a:srgbClr val="628DBB"/>
              </a:solidFill>
            </a:endParaRPr>
          </a:p>
          <a:p>
            <a:pPr algn="ctr"/>
            <a:r>
              <a:rPr lang="pt-BR" sz="2800" dirty="0" smtClean="0">
                <a:solidFill>
                  <a:srgbClr val="628DBB"/>
                </a:solidFill>
              </a:rPr>
              <a:t>(4-point) </a:t>
            </a:r>
            <a:r>
              <a:rPr lang="en-US" sz="2800" dirty="0" smtClean="0">
                <a:solidFill>
                  <a:srgbClr val="628DBB"/>
                </a:solidFill>
              </a:rPr>
              <a:t>Practice </a:t>
            </a:r>
            <a:r>
              <a:rPr lang="en-US" sz="2800" dirty="0">
                <a:solidFill>
                  <a:srgbClr val="628DBB"/>
                </a:solidFill>
              </a:rPr>
              <a:t>Set</a:t>
            </a:r>
            <a:endParaRPr lang="en-GB" sz="2800" dirty="0">
              <a:solidFill>
                <a:srgbClr val="628DBB"/>
              </a:solidFill>
            </a:endParaRPr>
          </a:p>
        </p:txBody>
      </p:sp>
      <p:sp>
        <p:nvSpPr>
          <p:cNvPr id="5" name="Slide Number Placeholder 3"/>
          <p:cNvSpPr>
            <a:spLocks noGrp="1"/>
          </p:cNvSpPr>
          <p:nvPr>
            <p:ph type="sldNum" sz="quarter" idx="10"/>
          </p:nvPr>
        </p:nvSpPr>
        <p:spPr>
          <a:xfrm>
            <a:off x="8623300" y="6584950"/>
            <a:ext cx="520700" cy="273050"/>
          </a:xfrm>
        </p:spPr>
        <p:txBody>
          <a:bodyPr/>
          <a:lstStyle/>
          <a:p>
            <a:pPr>
              <a:defRPr/>
            </a:pPr>
            <a:fld id="{85AC1CD9-F3E8-49B3-855D-43858F9D0A18}" type="slidenum">
              <a:rPr lang="en-US" smtClean="0"/>
              <a:pPr>
                <a:defRPr/>
              </a:pPr>
              <a:t>181</a:t>
            </a:fld>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182</a:t>
            </a:fld>
            <a:endParaRPr lang="en-US"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0840" y="182878"/>
            <a:ext cx="4748212" cy="61568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96602022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1a</a:t>
            </a:r>
          </a:p>
        </p:txBody>
      </p:sp>
      <p:sp>
        <p:nvSpPr>
          <p:cNvPr id="176131" name="Slide Number Placeholder 4"/>
          <p:cNvSpPr>
            <a:spLocks noGrp="1"/>
          </p:cNvSpPr>
          <p:nvPr>
            <p:ph type="sldNum" sz="quarter" idx="10"/>
          </p:nvPr>
        </p:nvSpPr>
        <p:spPr>
          <a:noFill/>
        </p:spPr>
        <p:txBody>
          <a:bodyPr/>
          <a:lstStyle/>
          <a:p>
            <a:fld id="{B7C0EB49-7ECA-4F2F-A848-0BAD00060B4D}" type="slidenum">
              <a:rPr lang="en-US" smtClean="0">
                <a:latin typeface="Verdana" pitchFamily="34" charset="0"/>
              </a:rPr>
              <a:pPr/>
              <a:t>183</a:t>
            </a:fld>
            <a:endParaRPr lang="en-US" smtClean="0">
              <a:latin typeface="Verdana" pitchFamily="34" charset="0"/>
            </a:endParaRPr>
          </a:p>
        </p:txBody>
      </p:sp>
      <p:pic>
        <p:nvPicPr>
          <p:cNvPr id="176132" name="Picture 2"/>
          <p:cNvPicPr>
            <a:picLocks noChangeAspect="1" noChangeArrowheads="1"/>
          </p:cNvPicPr>
          <p:nvPr/>
        </p:nvPicPr>
        <p:blipFill>
          <a:blip r:embed="rId3"/>
          <a:srcRect/>
          <a:stretch>
            <a:fillRect/>
          </a:stretch>
        </p:blipFill>
        <p:spPr bwMode="auto">
          <a:xfrm>
            <a:off x="1017588" y="862013"/>
            <a:ext cx="6694487" cy="517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1b</a:t>
            </a:r>
          </a:p>
        </p:txBody>
      </p:sp>
      <p:sp>
        <p:nvSpPr>
          <p:cNvPr id="177155" name="Slide Number Placeholder 4"/>
          <p:cNvSpPr>
            <a:spLocks noGrp="1"/>
          </p:cNvSpPr>
          <p:nvPr>
            <p:ph type="sldNum" sz="quarter" idx="10"/>
          </p:nvPr>
        </p:nvSpPr>
        <p:spPr>
          <a:noFill/>
        </p:spPr>
        <p:txBody>
          <a:bodyPr/>
          <a:lstStyle/>
          <a:p>
            <a:fld id="{BCE3036A-6F24-4256-BF86-59547CDCE1BF}" type="slidenum">
              <a:rPr lang="en-US" smtClean="0">
                <a:latin typeface="Verdana" pitchFamily="34" charset="0"/>
              </a:rPr>
              <a:pPr/>
              <a:t>184</a:t>
            </a:fld>
            <a:endParaRPr lang="en-US" smtClean="0">
              <a:latin typeface="Verdana" pitchFamily="34" charset="0"/>
            </a:endParaRPr>
          </a:p>
        </p:txBody>
      </p:sp>
      <p:pic>
        <p:nvPicPr>
          <p:cNvPr id="177156" name="Picture 2"/>
          <p:cNvPicPr>
            <a:picLocks noChangeAspect="1" noChangeArrowheads="1"/>
          </p:cNvPicPr>
          <p:nvPr/>
        </p:nvPicPr>
        <p:blipFill>
          <a:blip r:embed="rId3"/>
          <a:srcRect/>
          <a:stretch>
            <a:fillRect/>
          </a:stretch>
        </p:blipFill>
        <p:spPr bwMode="auto">
          <a:xfrm>
            <a:off x="909638" y="877888"/>
            <a:ext cx="6981825" cy="457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8 Extended-response Practice Paper 1 </a:t>
            </a:r>
            <a:r>
              <a:rPr dirty="0" smtClean="0">
                <a:latin typeface="Gill Sans MT Pro Book" pitchFamily="-1" charset="0"/>
              </a:rPr>
              <a:t>Annotation</a:t>
            </a:r>
          </a:p>
        </p:txBody>
      </p:sp>
      <p:sp>
        <p:nvSpPr>
          <p:cNvPr id="178179" name="Slide Number Placeholder 4"/>
          <p:cNvSpPr>
            <a:spLocks noGrp="1"/>
          </p:cNvSpPr>
          <p:nvPr>
            <p:ph type="sldNum" sz="quarter" idx="10"/>
          </p:nvPr>
        </p:nvSpPr>
        <p:spPr>
          <a:noFill/>
        </p:spPr>
        <p:txBody>
          <a:bodyPr/>
          <a:lstStyle/>
          <a:p>
            <a:fld id="{B152A6B3-B646-4FCA-B4BB-E8446813CA1E}" type="slidenum">
              <a:rPr lang="en-US" smtClean="0">
                <a:latin typeface="Verdana" pitchFamily="34" charset="0"/>
              </a:rPr>
              <a:pPr/>
              <a:t>185</a:t>
            </a:fld>
            <a:endParaRPr lang="en-US" smtClean="0">
              <a:latin typeface="Verdana" pitchFamily="34" charset="0"/>
            </a:endParaRPr>
          </a:p>
        </p:txBody>
      </p:sp>
      <p:sp>
        <p:nvSpPr>
          <p:cNvPr id="174084" name="Content Placeholder 1"/>
          <p:cNvSpPr txBox="1">
            <a:spLocks/>
          </p:cNvSpPr>
          <p:nvPr/>
        </p:nvSpPr>
        <p:spPr bwMode="auto">
          <a:xfrm>
            <a:off x="198438" y="1309688"/>
            <a:ext cx="8759825" cy="4762500"/>
          </a:xfrm>
          <a:prstGeom prst="rect">
            <a:avLst/>
          </a:prstGeom>
          <a:noFill/>
          <a:ln w="9525">
            <a:noFill/>
            <a:miter lim="800000"/>
            <a:headEnd/>
            <a:tailEnd/>
          </a:ln>
        </p:spPr>
        <p:txBody>
          <a:bodyPr/>
          <a:lstStyle/>
          <a:p>
            <a:pPr>
              <a:defRPr/>
            </a:pPr>
            <a:r>
              <a:rPr lang="en-US" sz="2000" b="1" dirty="0"/>
              <a:t>Score Point 3</a:t>
            </a:r>
            <a:endParaRPr lang="en-US" sz="2000" dirty="0"/>
          </a:p>
          <a:p>
            <a:pPr>
              <a:defRPr/>
            </a:pPr>
            <a:endParaRPr lang="en-US" sz="1050" dirty="0"/>
          </a:p>
          <a:p>
            <a:pPr>
              <a:defRPr/>
            </a:pPr>
            <a:r>
              <a:rPr lang="en-US" sz="1650" dirty="0"/>
              <a:t>This response clearly introduces a topic in a manner that follows from the task and purpose </a:t>
            </a:r>
            <a:r>
              <a:rPr lang="en-US" sz="1650" i="1" dirty="0"/>
              <a:t>(she became curious about all of these names and wanted to learn more...being a slave and wanting to learn to read was not easy)</a:t>
            </a:r>
            <a:r>
              <a:rPr lang="en-US" sz="1650" dirty="0"/>
              <a:t>. This response demonstrates grade-appropriate analysis of the texts </a:t>
            </a:r>
            <a:r>
              <a:rPr lang="en-US" sz="1650" i="1" dirty="0"/>
              <a:t>(Both narrater’s had dreams that were very hard to accomplish but they both acheived everything that they set out for)</a:t>
            </a:r>
            <a:r>
              <a:rPr lang="en-US" sz="1650" dirty="0"/>
              <a:t>. The topic is developed with relevant details from the texts </a:t>
            </a:r>
            <a:r>
              <a:rPr lang="en-US" sz="1650" i="1" dirty="0"/>
              <a:t>(she was taught many things by a special teacher, she didn’t want to learn anything</a:t>
            </a:r>
            <a:r>
              <a:rPr lang="en-US" sz="1650" i="1" dirty="0" smtClean="0"/>
              <a:t>. But </a:t>
            </a:r>
            <a:r>
              <a:rPr lang="en-US" sz="1650" i="1" dirty="0"/>
              <a:t>when she realized that everything had a name, she became curious and wanted to learn more </a:t>
            </a:r>
            <a:r>
              <a:rPr lang="en-US" sz="1650" dirty="0"/>
              <a:t>and </a:t>
            </a:r>
            <a:r>
              <a:rPr lang="en-US" sz="1650" i="1" dirty="0"/>
              <a:t>he began to read fluently, he was reading all of the time</a:t>
            </a:r>
            <a:r>
              <a:rPr lang="en-US" sz="1650" i="1" dirty="0" smtClean="0"/>
              <a:t>. His </a:t>
            </a:r>
            <a:r>
              <a:rPr lang="en-US" sz="1650" i="1" dirty="0"/>
              <a:t>owner did not like the fact that of his slaves could read</a:t>
            </a:r>
            <a:r>
              <a:rPr lang="en-US" sz="1650" i="1" dirty="0" smtClean="0"/>
              <a:t>. The </a:t>
            </a:r>
            <a:r>
              <a:rPr lang="en-US" sz="1650" i="1" dirty="0"/>
              <a:t>owners wife was the same way)</a:t>
            </a:r>
            <a:r>
              <a:rPr lang="en-US" sz="1650" dirty="0"/>
              <a:t>. The response exhibits clear organization, with the use of appropriate transitions </a:t>
            </a:r>
            <a:r>
              <a:rPr lang="en-US" sz="1650" i="1" dirty="0"/>
              <a:t>(But when, In the other passage, When he began, In both of the stories)</a:t>
            </a:r>
            <a:r>
              <a:rPr lang="en-US" sz="1650" dirty="0"/>
              <a:t>. A formal style is established and maintained using domain-specific vocabulary </a:t>
            </a:r>
            <a:r>
              <a:rPr lang="en-US" sz="1650" i="1" dirty="0"/>
              <a:t>(a special teacher, became curious, to read fluently)</a:t>
            </a:r>
            <a:r>
              <a:rPr lang="en-US" sz="1650" dirty="0"/>
              <a:t>.</a:t>
            </a:r>
            <a:r>
              <a:rPr lang="en-US" sz="1650" i="1" dirty="0"/>
              <a:t> </a:t>
            </a:r>
            <a:r>
              <a:rPr lang="en-US" sz="1650" dirty="0"/>
              <a:t>The concluding statement follows from the topic and information presented </a:t>
            </a:r>
            <a:r>
              <a:rPr lang="en-US" sz="1650" i="1" dirty="0"/>
              <a:t>(In both of the stories that I read today, the topic was the wanting of knowledge)</a:t>
            </a:r>
            <a:r>
              <a:rPr lang="en-US" sz="1650" dirty="0"/>
              <a:t>. The response demonstrates grade-appropriate command of conventions, with occasional errors that do not hinder comprehension.</a:t>
            </a:r>
            <a:endParaRPr lang="en-US" sz="1650" dirty="0">
              <a:latin typeface="Gill Sans MT Pro Book" pitchFamily="-1"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2a</a:t>
            </a:r>
          </a:p>
        </p:txBody>
      </p:sp>
      <p:sp>
        <p:nvSpPr>
          <p:cNvPr id="179203" name="Slide Number Placeholder 4"/>
          <p:cNvSpPr>
            <a:spLocks noGrp="1"/>
          </p:cNvSpPr>
          <p:nvPr>
            <p:ph type="sldNum" sz="quarter" idx="10"/>
          </p:nvPr>
        </p:nvSpPr>
        <p:spPr>
          <a:noFill/>
        </p:spPr>
        <p:txBody>
          <a:bodyPr/>
          <a:lstStyle/>
          <a:p>
            <a:fld id="{939F9436-C8A9-4045-B545-8170B556D4D7}" type="slidenum">
              <a:rPr lang="en-US" smtClean="0">
                <a:latin typeface="Verdana" pitchFamily="34" charset="0"/>
              </a:rPr>
              <a:pPr/>
              <a:t>186</a:t>
            </a:fld>
            <a:endParaRPr lang="en-US" smtClean="0">
              <a:latin typeface="Verdana" pitchFamily="34" charset="0"/>
            </a:endParaRPr>
          </a:p>
        </p:txBody>
      </p:sp>
      <p:pic>
        <p:nvPicPr>
          <p:cNvPr id="179204" name="Picture 2"/>
          <p:cNvPicPr>
            <a:picLocks noChangeAspect="1" noChangeArrowheads="1"/>
          </p:cNvPicPr>
          <p:nvPr/>
        </p:nvPicPr>
        <p:blipFill>
          <a:blip r:embed="rId3"/>
          <a:srcRect/>
          <a:stretch>
            <a:fillRect/>
          </a:stretch>
        </p:blipFill>
        <p:spPr bwMode="auto">
          <a:xfrm>
            <a:off x="1008063" y="815975"/>
            <a:ext cx="6996112" cy="536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2b</a:t>
            </a:r>
          </a:p>
        </p:txBody>
      </p:sp>
      <p:sp>
        <p:nvSpPr>
          <p:cNvPr id="180227" name="Slide Number Placeholder 4"/>
          <p:cNvSpPr>
            <a:spLocks noGrp="1"/>
          </p:cNvSpPr>
          <p:nvPr>
            <p:ph type="sldNum" sz="quarter" idx="10"/>
          </p:nvPr>
        </p:nvSpPr>
        <p:spPr>
          <a:noFill/>
        </p:spPr>
        <p:txBody>
          <a:bodyPr/>
          <a:lstStyle/>
          <a:p>
            <a:fld id="{79407652-779D-435C-9C25-C2A185DE2D9C}" type="slidenum">
              <a:rPr lang="en-US" smtClean="0">
                <a:latin typeface="Verdana" pitchFamily="34" charset="0"/>
              </a:rPr>
              <a:pPr/>
              <a:t>187</a:t>
            </a:fld>
            <a:endParaRPr lang="en-US" smtClean="0">
              <a:latin typeface="Verdana" pitchFamily="34" charset="0"/>
            </a:endParaRPr>
          </a:p>
        </p:txBody>
      </p:sp>
      <p:pic>
        <p:nvPicPr>
          <p:cNvPr id="180228" name="Picture 2"/>
          <p:cNvPicPr>
            <a:picLocks noChangeAspect="1" noChangeArrowheads="1"/>
          </p:cNvPicPr>
          <p:nvPr/>
        </p:nvPicPr>
        <p:blipFill rotWithShape="1">
          <a:blip r:embed="rId3"/>
          <a:srcRect t="1878" r="3238" b="1633"/>
          <a:stretch/>
        </p:blipFill>
        <p:spPr bwMode="auto">
          <a:xfrm>
            <a:off x="1522413" y="752474"/>
            <a:ext cx="5154612" cy="562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Practice Paper 2 </a:t>
            </a:r>
            <a:r>
              <a:rPr smtClean="0">
                <a:latin typeface="Gill Sans MT Pro Book" pitchFamily="-1" charset="0"/>
              </a:rPr>
              <a:t>Annotation</a:t>
            </a:r>
          </a:p>
        </p:txBody>
      </p:sp>
      <p:sp>
        <p:nvSpPr>
          <p:cNvPr id="181251" name="Slide Number Placeholder 4"/>
          <p:cNvSpPr>
            <a:spLocks noGrp="1"/>
          </p:cNvSpPr>
          <p:nvPr>
            <p:ph type="sldNum" sz="quarter" idx="10"/>
          </p:nvPr>
        </p:nvSpPr>
        <p:spPr>
          <a:noFill/>
        </p:spPr>
        <p:txBody>
          <a:bodyPr/>
          <a:lstStyle/>
          <a:p>
            <a:fld id="{F061B4C8-F635-4F0D-A48A-AE970284F3CB}" type="slidenum">
              <a:rPr lang="en-US" smtClean="0">
                <a:latin typeface="Verdana" pitchFamily="34" charset="0"/>
              </a:rPr>
              <a:pPr/>
              <a:t>188</a:t>
            </a:fld>
            <a:endParaRPr lang="en-US" smtClean="0">
              <a:latin typeface="Verdana" pitchFamily="34" charset="0"/>
            </a:endParaRPr>
          </a:p>
        </p:txBody>
      </p:sp>
      <p:sp>
        <p:nvSpPr>
          <p:cNvPr id="177156" name="Content Placeholder 1"/>
          <p:cNvSpPr txBox="1">
            <a:spLocks/>
          </p:cNvSpPr>
          <p:nvPr/>
        </p:nvSpPr>
        <p:spPr bwMode="auto">
          <a:xfrm>
            <a:off x="198438" y="1296988"/>
            <a:ext cx="8747125" cy="4775200"/>
          </a:xfrm>
          <a:prstGeom prst="rect">
            <a:avLst/>
          </a:prstGeom>
          <a:noFill/>
          <a:ln w="9525">
            <a:noFill/>
            <a:miter lim="800000"/>
            <a:headEnd/>
            <a:tailEnd/>
          </a:ln>
        </p:spPr>
        <p:txBody>
          <a:bodyPr/>
          <a:lstStyle/>
          <a:p>
            <a:pPr>
              <a:defRPr/>
            </a:pPr>
            <a:r>
              <a:rPr lang="en-US" sz="2000" b="1" dirty="0"/>
              <a:t>Score Point 4</a:t>
            </a:r>
            <a:endParaRPr lang="en-US" sz="2000" dirty="0"/>
          </a:p>
          <a:p>
            <a:pPr>
              <a:defRPr/>
            </a:pPr>
            <a:endParaRPr lang="en-US" sz="1050" dirty="0"/>
          </a:p>
          <a:p>
            <a:pPr>
              <a:defRPr/>
            </a:pPr>
            <a:r>
              <a:rPr lang="en-US" sz="1550" dirty="0"/>
              <a:t>This response clearly introduces a topic in a manner that follows logically from the task and purpose </a:t>
            </a:r>
            <a:r>
              <a:rPr lang="en-US" sz="1550" i="1" dirty="0"/>
              <a:t>(a central idea is formed that comprehention of words is important).</a:t>
            </a:r>
            <a:r>
              <a:rPr lang="en-US" sz="1550" dirty="0"/>
              <a:t> The response demonstrates insightful analysis of the texts that is varied </a:t>
            </a:r>
            <a:r>
              <a:rPr lang="en-US" sz="1550" i="1" dirty="0"/>
              <a:t>(They had to have teachers teach them instead of teaching themselves</a:t>
            </a:r>
            <a:r>
              <a:rPr lang="en-US" sz="1550" i="1" dirty="0" smtClean="0"/>
              <a:t>. But </a:t>
            </a:r>
            <a:r>
              <a:rPr lang="en-US" sz="1550" i="1" dirty="0"/>
              <a:t>Hellen Keller had a teacher while Frederick Douglass had to take matters into his own hands)</a:t>
            </a:r>
            <a:r>
              <a:rPr lang="en-US" sz="1550" dirty="0"/>
              <a:t>. The topic is developed with the sustained use of relevant, well-chosen evidence from the texts </a:t>
            </a:r>
            <a:r>
              <a:rPr lang="en-US" sz="1550" i="1" dirty="0"/>
              <a:t>(Once she understood that everything had a name she was eager to learn</a:t>
            </a:r>
            <a:r>
              <a:rPr lang="en-US" sz="1550" i="1" dirty="0" smtClean="0"/>
              <a:t>. When </a:t>
            </a:r>
            <a:r>
              <a:rPr lang="en-US" sz="1550" i="1" dirty="0"/>
              <a:t>she understood this, she realized what she did to the doll and started to feel sad </a:t>
            </a:r>
            <a:r>
              <a:rPr lang="en-US" sz="1550" dirty="0"/>
              <a:t>and </a:t>
            </a:r>
            <a:r>
              <a:rPr lang="en-US" sz="1550" i="1" dirty="0"/>
              <a:t>He was so desperate to learn that he would do errands extra quick so one of the boys on the street could teach him in exchange for food</a:t>
            </a:r>
            <a:r>
              <a:rPr lang="en-US" sz="1550" i="1" dirty="0" smtClean="0"/>
              <a:t>. Frederick </a:t>
            </a:r>
            <a:r>
              <a:rPr lang="en-US" sz="1550" i="1" dirty="0"/>
              <a:t>took his book with him everywhere just in case he had extra time)</a:t>
            </a:r>
            <a:r>
              <a:rPr lang="en-US" sz="1550" dirty="0"/>
              <a:t>. Clear organization is exhibited by the skillful use of appropriate and varied transitions </a:t>
            </a:r>
            <a:r>
              <a:rPr lang="en-US" sz="1550" i="1" dirty="0"/>
              <a:t>(Once she understood, When she, But it was, Both, Also the two)</a:t>
            </a:r>
            <a:r>
              <a:rPr lang="en-US" sz="1550" dirty="0"/>
              <a:t>. The response maintains a formal style, using grade-appropriate and domain-specific vocabulary </a:t>
            </a:r>
            <a:r>
              <a:rPr lang="en-US" sz="1550" i="1" dirty="0"/>
              <a:t>(eager to learn, realized, go hand and hand, desperate to learn, motives of these two people, take matters into his own hands)</a:t>
            </a:r>
            <a:r>
              <a:rPr lang="en-US" sz="1550" dirty="0"/>
              <a:t>. The concluding statement follows clearly from the topic and information presented </a:t>
            </a:r>
            <a:r>
              <a:rPr lang="en-US" sz="1550" i="1" dirty="0"/>
              <a:t>(These two people wanted to learn how to understand words</a:t>
            </a:r>
            <a:r>
              <a:rPr lang="en-US" sz="1550" i="1" dirty="0" smtClean="0"/>
              <a:t>. It </a:t>
            </a:r>
            <a:r>
              <a:rPr lang="en-US" sz="1550" i="1" dirty="0"/>
              <a:t>was importent to them both in different ways</a:t>
            </a:r>
            <a:r>
              <a:rPr lang="en-US" sz="1550" i="1" dirty="0" smtClean="0"/>
              <a:t>)</a:t>
            </a:r>
            <a:r>
              <a:rPr lang="en-US" sz="1550" dirty="0" smtClean="0"/>
              <a:t>. The </a:t>
            </a:r>
            <a:r>
              <a:rPr lang="en-US" sz="1550" dirty="0"/>
              <a:t>response demonstrates grade-appropriate command of conventions, with few errors.</a:t>
            </a:r>
            <a:endParaRPr lang="en-US" sz="1550" dirty="0">
              <a:latin typeface="Gill Sans MT Pro Book" pitchFamily="-1"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3</a:t>
            </a:r>
          </a:p>
        </p:txBody>
      </p:sp>
      <p:sp>
        <p:nvSpPr>
          <p:cNvPr id="182275" name="Slide Number Placeholder 4"/>
          <p:cNvSpPr>
            <a:spLocks noGrp="1"/>
          </p:cNvSpPr>
          <p:nvPr>
            <p:ph type="sldNum" sz="quarter" idx="10"/>
          </p:nvPr>
        </p:nvSpPr>
        <p:spPr>
          <a:noFill/>
        </p:spPr>
        <p:txBody>
          <a:bodyPr/>
          <a:lstStyle/>
          <a:p>
            <a:fld id="{3D89C355-1390-43BF-B079-E7A37BF63D48}" type="slidenum">
              <a:rPr lang="en-US" smtClean="0">
                <a:latin typeface="Verdana" pitchFamily="34" charset="0"/>
              </a:rPr>
              <a:pPr/>
              <a:t>189</a:t>
            </a:fld>
            <a:endParaRPr lang="en-US" smtClean="0">
              <a:latin typeface="Verdana" pitchFamily="34" charset="0"/>
            </a:endParaRPr>
          </a:p>
        </p:txBody>
      </p:sp>
      <p:pic>
        <p:nvPicPr>
          <p:cNvPr id="182276" name="Picture 2"/>
          <p:cNvPicPr>
            <a:picLocks noChangeAspect="1" noChangeArrowheads="1"/>
          </p:cNvPicPr>
          <p:nvPr/>
        </p:nvPicPr>
        <p:blipFill>
          <a:blip r:embed="rId3"/>
          <a:srcRect/>
          <a:stretch>
            <a:fillRect/>
          </a:stretch>
        </p:blipFill>
        <p:spPr bwMode="auto">
          <a:xfrm>
            <a:off x="935038" y="803275"/>
            <a:ext cx="6694487"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Keep in Mind…</a:t>
            </a:r>
            <a:endParaRPr lang="en-US" dirty="0" smtClean="0"/>
          </a:p>
        </p:txBody>
      </p:sp>
      <p:sp>
        <p:nvSpPr>
          <p:cNvPr id="14339" name="Content Placeholder 2"/>
          <p:cNvSpPr>
            <a:spLocks noGrp="1"/>
          </p:cNvSpPr>
          <p:nvPr>
            <p:ph idx="1"/>
          </p:nvPr>
        </p:nvSpPr>
        <p:spPr/>
        <p:txBody>
          <a:bodyPr/>
          <a:lstStyle/>
          <a:p>
            <a:pPr>
              <a:buFont typeface="Arial" pitchFamily="34" charset="0"/>
              <a:buChar char="•"/>
            </a:pPr>
            <a:r>
              <a:rPr lang="en-US" dirty="0" smtClean="0"/>
              <a:t>Remember: You are scoring, not grading.</a:t>
            </a:r>
          </a:p>
          <a:p>
            <a:pPr>
              <a:buFont typeface="Arial" pitchFamily="34" charset="0"/>
              <a:buChar char="•"/>
            </a:pPr>
            <a:r>
              <a:rPr lang="en-US" dirty="0" smtClean="0"/>
              <a:t>Set aside your own grading practices while scoring.</a:t>
            </a:r>
          </a:p>
          <a:p>
            <a:pPr>
              <a:buFont typeface="Arial" pitchFamily="34" charset="0"/>
              <a:buChar char="•"/>
            </a:pPr>
            <a:r>
              <a:rPr lang="en-US" dirty="0" smtClean="0"/>
              <a:t>Determine scores based only on the work in the student booklet, using state standards—not classroom standards—to score responses accurately, fairly, and consistently.</a:t>
            </a:r>
          </a:p>
        </p:txBody>
      </p:sp>
      <p:sp>
        <p:nvSpPr>
          <p:cNvPr id="14340" name="Slide Number Placeholder 4"/>
          <p:cNvSpPr>
            <a:spLocks noGrp="1"/>
          </p:cNvSpPr>
          <p:nvPr>
            <p:ph type="sldNum" sz="quarter" idx="10"/>
          </p:nvPr>
        </p:nvSpPr>
        <p:spPr/>
        <p:txBody>
          <a:bodyPr/>
          <a:lstStyle/>
          <a:p>
            <a:fld id="{DD2ED5B6-E25C-4C01-849B-854179644FE3}" type="slidenum">
              <a:rPr lang="en-US" smtClean="0"/>
              <a:pPr/>
              <a:t>19</a:t>
            </a:fld>
            <a:endParaRPr lang="en-US"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8 Extended-response Practice Paper 3 </a:t>
            </a:r>
            <a:r>
              <a:rPr dirty="0" smtClean="0">
                <a:latin typeface="Gill Sans MT Pro Book" pitchFamily="-1" charset="0"/>
              </a:rPr>
              <a:t>Annotation</a:t>
            </a:r>
          </a:p>
        </p:txBody>
      </p:sp>
      <p:sp>
        <p:nvSpPr>
          <p:cNvPr id="183299" name="Slide Number Placeholder 4"/>
          <p:cNvSpPr>
            <a:spLocks noGrp="1"/>
          </p:cNvSpPr>
          <p:nvPr>
            <p:ph type="sldNum" sz="quarter" idx="10"/>
          </p:nvPr>
        </p:nvSpPr>
        <p:spPr>
          <a:noFill/>
        </p:spPr>
        <p:txBody>
          <a:bodyPr/>
          <a:lstStyle/>
          <a:p>
            <a:fld id="{C9289A91-DF81-409D-8CE2-C30C541ECC03}" type="slidenum">
              <a:rPr lang="en-US" smtClean="0">
                <a:latin typeface="Verdana" pitchFamily="34" charset="0"/>
              </a:rPr>
              <a:pPr/>
              <a:t>190</a:t>
            </a:fld>
            <a:endParaRPr lang="en-US" smtClean="0">
              <a:latin typeface="Verdana" pitchFamily="34" charset="0"/>
            </a:endParaRPr>
          </a:p>
        </p:txBody>
      </p:sp>
      <p:sp>
        <p:nvSpPr>
          <p:cNvPr id="17920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2</a:t>
            </a:r>
            <a:endParaRPr lang="en-US" sz="2000" dirty="0"/>
          </a:p>
          <a:p>
            <a:pPr>
              <a:defRPr/>
            </a:pPr>
            <a:endParaRPr lang="en-US" sz="1050" dirty="0"/>
          </a:p>
          <a:p>
            <a:pPr>
              <a:defRPr/>
            </a:pPr>
            <a:r>
              <a:rPr lang="en-US" sz="1800" dirty="0"/>
              <a:t>This response introduces a topic in a manner that follows generally from the task and purpose </a:t>
            </a:r>
            <a:r>
              <a:rPr lang="en-US" sz="1800" i="1" dirty="0"/>
              <a:t>(“The Story of My Life” and “Narrative of the Life of Frederick Douglas, an American Slave” share many similarities and differences).</a:t>
            </a:r>
            <a:r>
              <a:rPr lang="en-US" sz="1800" dirty="0"/>
              <a:t> The response demonstrates a literal comprehension of the texts </a:t>
            </a:r>
            <a:r>
              <a:rPr lang="en-US" sz="1800" i="1" dirty="0"/>
              <a:t>(Fredrick was a slave, but Hellen wasn’t)</a:t>
            </a:r>
            <a:r>
              <a:rPr lang="en-US" sz="1800" dirty="0"/>
              <a:t>. The response demonstrates an attempt to use evidence </a:t>
            </a:r>
            <a:r>
              <a:rPr lang="en-US" sz="1800" i="1" dirty="0"/>
              <a:t>(both are permantly affected by some of these hardships...These two people went through a lot, but they gave it their best shot)</a:t>
            </a:r>
            <a:r>
              <a:rPr lang="en-US" sz="1800" dirty="0"/>
              <a:t>. This response exhibits some attempt at organization, with inconsistent use of transitions </a:t>
            </a:r>
            <a:r>
              <a:rPr lang="en-US" sz="1800" i="1" dirty="0"/>
              <a:t>(Some of the similarities, They also, The differnces, Another difference)</a:t>
            </a:r>
            <a:r>
              <a:rPr lang="en-US" sz="1800" dirty="0"/>
              <a:t>. A formal style is not maintained, with inconsistent use of domain-specific vocabulary </a:t>
            </a:r>
            <a:r>
              <a:rPr lang="en-US" sz="1800" i="1" dirty="0"/>
              <a:t>(went through a lot </a:t>
            </a:r>
            <a:r>
              <a:rPr lang="en-US" sz="1800" dirty="0"/>
              <a:t>and</a:t>
            </a:r>
            <a:r>
              <a:rPr lang="en-US" sz="1800" i="1" dirty="0"/>
              <a:t> able to learn easy)</a:t>
            </a:r>
            <a:r>
              <a:rPr lang="en-US" sz="1800" dirty="0"/>
              <a:t>. The response demonstrates grade-appropriate command of conventions, with occasional errors that do not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4a</a:t>
            </a:r>
          </a:p>
        </p:txBody>
      </p:sp>
      <p:sp>
        <p:nvSpPr>
          <p:cNvPr id="184323" name="Slide Number Placeholder 4"/>
          <p:cNvSpPr>
            <a:spLocks noGrp="1"/>
          </p:cNvSpPr>
          <p:nvPr>
            <p:ph type="sldNum" sz="quarter" idx="10"/>
          </p:nvPr>
        </p:nvSpPr>
        <p:spPr>
          <a:noFill/>
        </p:spPr>
        <p:txBody>
          <a:bodyPr/>
          <a:lstStyle/>
          <a:p>
            <a:fld id="{DB15BA51-2E72-40D0-94EC-BE8B8A171BCC}" type="slidenum">
              <a:rPr lang="en-US" smtClean="0">
                <a:latin typeface="Verdana" pitchFamily="34" charset="0"/>
              </a:rPr>
              <a:pPr/>
              <a:t>191</a:t>
            </a:fld>
            <a:endParaRPr lang="en-US" smtClean="0">
              <a:latin typeface="Verdana" pitchFamily="34" charset="0"/>
            </a:endParaRPr>
          </a:p>
        </p:txBody>
      </p:sp>
      <p:pic>
        <p:nvPicPr>
          <p:cNvPr id="184324" name="Picture 3"/>
          <p:cNvPicPr>
            <a:picLocks noChangeAspect="1" noChangeArrowheads="1"/>
          </p:cNvPicPr>
          <p:nvPr/>
        </p:nvPicPr>
        <p:blipFill>
          <a:blip r:embed="rId3"/>
          <a:srcRect/>
          <a:stretch>
            <a:fillRect/>
          </a:stretch>
        </p:blipFill>
        <p:spPr bwMode="auto">
          <a:xfrm>
            <a:off x="906463" y="736600"/>
            <a:ext cx="6946900" cy="524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4b</a:t>
            </a:r>
          </a:p>
        </p:txBody>
      </p:sp>
      <p:sp>
        <p:nvSpPr>
          <p:cNvPr id="185347" name="Slide Number Placeholder 4"/>
          <p:cNvSpPr>
            <a:spLocks noGrp="1"/>
          </p:cNvSpPr>
          <p:nvPr>
            <p:ph type="sldNum" sz="quarter" idx="10"/>
          </p:nvPr>
        </p:nvSpPr>
        <p:spPr>
          <a:noFill/>
        </p:spPr>
        <p:txBody>
          <a:bodyPr/>
          <a:lstStyle/>
          <a:p>
            <a:fld id="{B7EF3795-3C4E-4321-8126-A3E75C4CF941}" type="slidenum">
              <a:rPr lang="en-US" smtClean="0">
                <a:latin typeface="Verdana" pitchFamily="34" charset="0"/>
              </a:rPr>
              <a:pPr/>
              <a:t>192</a:t>
            </a:fld>
            <a:endParaRPr lang="en-US" smtClean="0">
              <a:latin typeface="Verdana" pitchFamily="34" charset="0"/>
            </a:endParaRPr>
          </a:p>
        </p:txBody>
      </p:sp>
      <p:pic>
        <p:nvPicPr>
          <p:cNvPr id="185348" name="Picture 2"/>
          <p:cNvPicPr>
            <a:picLocks noChangeAspect="1" noChangeArrowheads="1"/>
          </p:cNvPicPr>
          <p:nvPr/>
        </p:nvPicPr>
        <p:blipFill>
          <a:blip r:embed="rId3"/>
          <a:srcRect/>
          <a:stretch>
            <a:fillRect/>
          </a:stretch>
        </p:blipFill>
        <p:spPr bwMode="auto">
          <a:xfrm>
            <a:off x="1841500" y="828675"/>
            <a:ext cx="5324475" cy="563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365125" y="214168"/>
            <a:ext cx="8229600" cy="900113"/>
          </a:xfrm>
        </p:spPr>
        <p:txBody>
          <a:bodyPr/>
          <a:lstStyle/>
          <a:p>
            <a:r>
              <a:rPr lang="pt-BR" smtClean="0">
                <a:latin typeface="Gill Sans MT Pro Book" pitchFamily="-1" charset="0"/>
              </a:rPr>
              <a:t>Grade 8 Extended-response Practice Paper 4 </a:t>
            </a:r>
            <a:r>
              <a:rPr smtClean="0">
                <a:latin typeface="Gill Sans MT Pro Book" pitchFamily="-1" charset="0"/>
              </a:rPr>
              <a:t>Annotation</a:t>
            </a:r>
          </a:p>
        </p:txBody>
      </p:sp>
      <p:sp>
        <p:nvSpPr>
          <p:cNvPr id="186371" name="Slide Number Placeholder 4"/>
          <p:cNvSpPr>
            <a:spLocks noGrp="1"/>
          </p:cNvSpPr>
          <p:nvPr>
            <p:ph type="sldNum" sz="quarter" idx="10"/>
          </p:nvPr>
        </p:nvSpPr>
        <p:spPr>
          <a:noFill/>
        </p:spPr>
        <p:txBody>
          <a:bodyPr/>
          <a:lstStyle/>
          <a:p>
            <a:fld id="{3E030EE7-4AC3-4545-ACE5-674A5970A57E}" type="slidenum">
              <a:rPr lang="en-US" smtClean="0">
                <a:latin typeface="Verdana" pitchFamily="34" charset="0"/>
              </a:rPr>
              <a:pPr/>
              <a:t>193</a:t>
            </a:fld>
            <a:endParaRPr lang="en-US" smtClean="0">
              <a:latin typeface="Verdana" pitchFamily="34" charset="0"/>
            </a:endParaRPr>
          </a:p>
        </p:txBody>
      </p:sp>
      <p:sp>
        <p:nvSpPr>
          <p:cNvPr id="182276" name="Content Placeholder 1"/>
          <p:cNvSpPr txBox="1">
            <a:spLocks/>
          </p:cNvSpPr>
          <p:nvPr/>
        </p:nvSpPr>
        <p:spPr bwMode="auto">
          <a:xfrm>
            <a:off x="209550" y="1285875"/>
            <a:ext cx="8724900" cy="4786313"/>
          </a:xfrm>
          <a:prstGeom prst="rect">
            <a:avLst/>
          </a:prstGeom>
          <a:noFill/>
          <a:ln w="9525">
            <a:noFill/>
            <a:miter lim="800000"/>
            <a:headEnd/>
            <a:tailEnd/>
          </a:ln>
        </p:spPr>
        <p:txBody>
          <a:bodyPr/>
          <a:lstStyle/>
          <a:p>
            <a:pPr>
              <a:defRPr/>
            </a:pPr>
            <a:r>
              <a:rPr lang="en-US" sz="1800" b="1" dirty="0"/>
              <a:t>Score Point </a:t>
            </a:r>
            <a:r>
              <a:rPr lang="en-US" sz="1800" b="1" dirty="0" smtClean="0"/>
              <a:t>3</a:t>
            </a:r>
            <a:endParaRPr lang="en-US" sz="1000" dirty="0"/>
          </a:p>
          <a:p>
            <a:pPr>
              <a:defRPr/>
            </a:pPr>
            <a:r>
              <a:rPr lang="en-US" sz="1600" dirty="0"/>
              <a:t>This response clearly introduces a topic in a manner that follows from the task and purpose </a:t>
            </a:r>
            <a:r>
              <a:rPr lang="en-US" sz="1600" i="1" dirty="0"/>
              <a:t>(The central idea is that once you understand what things mean, life seems more special and alive)</a:t>
            </a:r>
            <a:r>
              <a:rPr lang="en-US" sz="1600" dirty="0"/>
              <a:t>. This response demonstrates grade-appropriate analysis of the texts </a:t>
            </a:r>
            <a:r>
              <a:rPr lang="en-US" sz="1600" i="1" dirty="0"/>
              <a:t>(Douglass was only a slave, he could see and hear, while Helen Keller was forevermore enslaved to her condition</a:t>
            </a:r>
            <a:r>
              <a:rPr lang="en-US" sz="1600" i="1" dirty="0" smtClean="0"/>
              <a:t>. Fredrick </a:t>
            </a:r>
            <a:r>
              <a:rPr lang="en-US" sz="1600" i="1" dirty="0"/>
              <a:t>sought help while Helen just recieved it)</a:t>
            </a:r>
            <a:r>
              <a:rPr lang="en-US" sz="1600" dirty="0"/>
              <a:t>. The topic is developed with relevant details from the texts </a:t>
            </a:r>
            <a:r>
              <a:rPr lang="en-US" sz="1600" i="1" dirty="0"/>
              <a:t>(She learned what things like water, sunshine, clothing, objects and living things were</a:t>
            </a:r>
            <a:r>
              <a:rPr lang="en-US" sz="1600" i="1" dirty="0" smtClean="0"/>
              <a:t>. She </a:t>
            </a:r>
            <a:r>
              <a:rPr lang="en-US" sz="1600" i="1" dirty="0"/>
              <a:t>felt no repentance for her bad actions until she understood what she had really done</a:t>
            </a:r>
            <a:r>
              <a:rPr lang="en-US" sz="1600" i="1" dirty="0" smtClean="0"/>
              <a:t>. Knowing </a:t>
            </a:r>
            <a:r>
              <a:rPr lang="en-US" sz="1600" i="1" dirty="0"/>
              <a:t>about her surroundings brought a new light into her life </a:t>
            </a:r>
            <a:r>
              <a:rPr lang="en-US" sz="1600" dirty="0"/>
              <a:t>and </a:t>
            </a:r>
            <a:r>
              <a:rPr lang="en-US" sz="1600" i="1" dirty="0"/>
              <a:t>his mistress would surely be enraged by his skill, he would gradually learn from others</a:t>
            </a:r>
            <a:r>
              <a:rPr lang="en-US" sz="1600" i="1" dirty="0" smtClean="0"/>
              <a:t>. He </a:t>
            </a:r>
            <a:r>
              <a:rPr lang="en-US" sz="1600" i="1" dirty="0"/>
              <a:t>could understand what each word and letter meant, and it made him feel good)</a:t>
            </a:r>
            <a:r>
              <a:rPr lang="en-US" sz="1600" dirty="0"/>
              <a:t>. The response exhibits clear organization, with the use of appropriate transitions </a:t>
            </a:r>
            <a:r>
              <a:rPr lang="en-US" sz="1600" i="1" dirty="0"/>
              <a:t>(too, Although he was, However, while)</a:t>
            </a:r>
            <a:r>
              <a:rPr lang="en-US" sz="1600" dirty="0"/>
              <a:t>. A formal style is established and maintained using stylistically sophisticated, domain-specific language </a:t>
            </a:r>
            <a:r>
              <a:rPr lang="en-US" sz="1600" i="1" dirty="0"/>
              <a:t>(felt no repentance, a new light into her live forever after, ambition to learn, persisting)</a:t>
            </a:r>
            <a:r>
              <a:rPr lang="en-US" sz="1600" dirty="0"/>
              <a:t>.</a:t>
            </a:r>
            <a:r>
              <a:rPr lang="en-US" sz="1600" i="1" dirty="0"/>
              <a:t> </a:t>
            </a:r>
            <a:r>
              <a:rPr lang="en-US" sz="1600" dirty="0"/>
              <a:t>The concluding statement follows from the topic and information presented </a:t>
            </a:r>
            <a:r>
              <a:rPr lang="en-US" sz="1600" i="1" dirty="0"/>
              <a:t>(a new meaning of life was the outcome of both of them)</a:t>
            </a:r>
            <a:r>
              <a:rPr lang="en-US" sz="1600" dirty="0"/>
              <a:t>. The response demonstrates grade-appropriate command of conventions, with occasional errors that do not hinder comprehension.</a:t>
            </a:r>
            <a:endParaRPr lang="en-US" sz="1600" dirty="0">
              <a:latin typeface="Gill Sans MT Pro Book" pitchFamily="-1" charset="0"/>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365125" y="207963"/>
            <a:ext cx="8229600" cy="449262"/>
          </a:xfrm>
        </p:spPr>
        <p:txBody>
          <a:bodyPr/>
          <a:lstStyle/>
          <a:p>
            <a:r>
              <a:rPr lang="pt-BR" smtClean="0">
                <a:latin typeface="Gill Sans MT Pro Book" pitchFamily="-1" charset="0"/>
              </a:rPr>
              <a:t>Grade 8 Extended-response </a:t>
            </a:r>
            <a:r>
              <a:rPr smtClean="0">
                <a:latin typeface="Gill Sans MT Pro Book" pitchFamily="-1" charset="0"/>
              </a:rPr>
              <a:t>Practice Paper 5</a:t>
            </a:r>
          </a:p>
        </p:txBody>
      </p:sp>
      <p:sp>
        <p:nvSpPr>
          <p:cNvPr id="187395" name="Slide Number Placeholder 4"/>
          <p:cNvSpPr>
            <a:spLocks noGrp="1"/>
          </p:cNvSpPr>
          <p:nvPr>
            <p:ph type="sldNum" sz="quarter" idx="10"/>
          </p:nvPr>
        </p:nvSpPr>
        <p:spPr>
          <a:noFill/>
        </p:spPr>
        <p:txBody>
          <a:bodyPr/>
          <a:lstStyle/>
          <a:p>
            <a:fld id="{4FD7F8D7-7AFE-456A-9192-C9A6E3FDDD4B}" type="slidenum">
              <a:rPr lang="en-US" smtClean="0">
                <a:latin typeface="Verdana" pitchFamily="34" charset="0"/>
              </a:rPr>
              <a:pPr/>
              <a:t>194</a:t>
            </a:fld>
            <a:endParaRPr lang="en-US" smtClean="0">
              <a:latin typeface="Verdana" pitchFamily="34" charset="0"/>
            </a:endParaRPr>
          </a:p>
        </p:txBody>
      </p:sp>
      <p:pic>
        <p:nvPicPr>
          <p:cNvPr id="187396" name="Picture 2"/>
          <p:cNvPicPr>
            <a:picLocks noChangeAspect="1" noChangeArrowheads="1"/>
          </p:cNvPicPr>
          <p:nvPr/>
        </p:nvPicPr>
        <p:blipFill>
          <a:blip r:embed="rId3"/>
          <a:srcRect/>
          <a:stretch>
            <a:fillRect/>
          </a:stretch>
        </p:blipFill>
        <p:spPr bwMode="auto">
          <a:xfrm>
            <a:off x="1030288" y="1074738"/>
            <a:ext cx="6653212"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8 Extended-response Practice Paper 5 </a:t>
            </a:r>
            <a:r>
              <a:rPr dirty="0" smtClean="0">
                <a:latin typeface="Gill Sans MT Pro Book" pitchFamily="-1" charset="0"/>
              </a:rPr>
              <a:t>Annotation</a:t>
            </a:r>
          </a:p>
        </p:txBody>
      </p:sp>
      <p:sp>
        <p:nvSpPr>
          <p:cNvPr id="188419" name="Slide Number Placeholder 4"/>
          <p:cNvSpPr>
            <a:spLocks noGrp="1"/>
          </p:cNvSpPr>
          <p:nvPr>
            <p:ph type="sldNum" sz="quarter" idx="10"/>
          </p:nvPr>
        </p:nvSpPr>
        <p:spPr>
          <a:noFill/>
        </p:spPr>
        <p:txBody>
          <a:bodyPr/>
          <a:lstStyle/>
          <a:p>
            <a:fld id="{DAFCAC02-14D5-4378-A532-12B4E202379E}" type="slidenum">
              <a:rPr lang="en-US" smtClean="0">
                <a:latin typeface="Verdana" pitchFamily="34" charset="0"/>
              </a:rPr>
              <a:pPr/>
              <a:t>195</a:t>
            </a:fld>
            <a:endParaRPr lang="en-US" smtClean="0">
              <a:latin typeface="Verdana" pitchFamily="34" charset="0"/>
            </a:endParaRPr>
          </a:p>
        </p:txBody>
      </p:sp>
      <p:sp>
        <p:nvSpPr>
          <p:cNvPr id="18432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endParaRPr lang="en-US" sz="1050" dirty="0"/>
          </a:p>
          <a:p>
            <a:pPr>
              <a:defRPr/>
            </a:pPr>
            <a:r>
              <a:rPr lang="en-US" sz="1800" dirty="0"/>
              <a:t>This response introduces a topic that follows generally from the task </a:t>
            </a:r>
            <a:r>
              <a:rPr lang="en-US" sz="1800" i="1" dirty="0"/>
              <a:t>(they both want you to want to learn</a:t>
            </a:r>
            <a:r>
              <a:rPr lang="en-US" sz="1800" i="1" dirty="0" smtClean="0"/>
              <a:t>)</a:t>
            </a:r>
            <a:r>
              <a:rPr lang="en-US" sz="1800" dirty="0" smtClean="0"/>
              <a:t>. The </a:t>
            </a:r>
            <a:r>
              <a:rPr lang="en-US" sz="1800" dirty="0"/>
              <a:t>response demonstrates little understanding of the texts</a:t>
            </a:r>
            <a:r>
              <a:rPr lang="en-US" sz="1800" i="1" dirty="0"/>
              <a:t> (Both of the storys have sombody that is not equal to other people or feel like there not)</a:t>
            </a:r>
            <a:r>
              <a:rPr lang="en-US" sz="1800" dirty="0"/>
              <a:t>. The response provides no evidence, exhibits little attempt at organization, and lacks a concluding statement. The response demonstrates an emerging command of conventions, with some errors </a:t>
            </a:r>
            <a:r>
              <a:rPr lang="en-US" sz="1800" i="1" dirty="0"/>
              <a:t>(storys, the, life, frederick, sombody, there)</a:t>
            </a:r>
            <a:r>
              <a:rPr lang="en-US" sz="1800" dirty="0"/>
              <a:t> that may hinder comprehension.</a:t>
            </a: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4"/>
          <p:cNvSpPr>
            <a:spLocks noGrp="1"/>
          </p:cNvSpPr>
          <p:nvPr>
            <p:ph type="sldNum" sz="quarter" idx="10"/>
          </p:nvPr>
        </p:nvSpPr>
        <p:spPr>
          <a:noFill/>
        </p:spPr>
        <p:txBody>
          <a:bodyPr/>
          <a:lstStyle/>
          <a:p>
            <a:pPr eaLnBrk="0" hangingPunct="0"/>
            <a:fld id="{30F43DC2-016C-4CEB-A7FD-B4F06BF07CB7}" type="slidenum">
              <a:rPr lang="en-US" smtClean="0">
                <a:latin typeface="Verdana" pitchFamily="34" charset="0"/>
              </a:rPr>
              <a:pPr eaLnBrk="0" hangingPunct="0"/>
              <a:t>196</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smtClean="0">
                <a:latin typeface="Verdana" pitchFamily="34" charset="0"/>
              </a:rPr>
              <a:t>Summary</a:t>
            </a:r>
          </a:p>
        </p:txBody>
      </p:sp>
      <p:sp>
        <p:nvSpPr>
          <p:cNvPr id="186371" name="Content Placeholder 2"/>
          <p:cNvSpPr>
            <a:spLocks noGrp="1"/>
          </p:cNvSpPr>
          <p:nvPr>
            <p:ph idx="1"/>
          </p:nvPr>
        </p:nvSpPr>
        <p:spPr/>
        <p:txBody>
          <a:bodyPr/>
          <a:lstStyle/>
          <a:p>
            <a:pPr>
              <a:buFont typeface="Arial" pitchFamily="34" charset="0"/>
              <a:buChar char="•"/>
              <a:defRPr/>
            </a:pPr>
            <a:r>
              <a:rPr lang="en-US" dirty="0" smtClean="0"/>
              <a:t>Define holistic scoring and how scoring differs from grading.</a:t>
            </a:r>
          </a:p>
          <a:p>
            <a:pPr>
              <a:buFont typeface="Arial" pitchFamily="34" charset="0"/>
              <a:buChar char="•"/>
              <a:defRPr/>
            </a:pPr>
            <a:r>
              <a:rPr lang="en-US" dirty="0" smtClean="0"/>
              <a:t>Review of the new ELA constructed-response rubrics (2-point for all grades, 4-point rubrics for grade 3, grades 4-5, grades 6-8).</a:t>
            </a:r>
          </a:p>
          <a:p>
            <a:pPr>
              <a:buFont typeface="Arial" pitchFamily="34" charset="0"/>
              <a:buChar char="•"/>
              <a:defRPr/>
            </a:pPr>
            <a:r>
              <a:rPr lang="en-US" dirty="0" smtClean="0"/>
              <a:t>Apply the new rubrics in guide and practice papers.</a:t>
            </a:r>
          </a:p>
        </p:txBody>
      </p:sp>
      <p:sp>
        <p:nvSpPr>
          <p:cNvPr id="190468" name="Slide Number Placeholder 4"/>
          <p:cNvSpPr>
            <a:spLocks noGrp="1"/>
          </p:cNvSpPr>
          <p:nvPr>
            <p:ph type="sldNum" sz="quarter" idx="10"/>
          </p:nvPr>
        </p:nvSpPr>
        <p:spPr>
          <a:noFill/>
        </p:spPr>
        <p:txBody>
          <a:bodyPr/>
          <a:lstStyle/>
          <a:p>
            <a:pPr eaLnBrk="0" hangingPunct="0"/>
            <a:fld id="{60F58981-462B-4BB3-A882-0B5949A94413}" type="slidenum">
              <a:rPr lang="en-US" smtClean="0">
                <a:latin typeface="Verdana" pitchFamily="34" charset="0"/>
              </a:rPr>
              <a:pPr eaLnBrk="0" hangingPunct="0"/>
              <a:t>197</a:t>
            </a:fld>
            <a:endParaRPr lang="en-US" smtClean="0">
              <a:latin typeface="Verdana" pitchFamily="34" charset="0"/>
            </a:endParaRPr>
          </a:p>
        </p:txBody>
      </p:sp>
      <p:sp>
        <p:nvSpPr>
          <p:cNvPr id="190469" name="Footer Placeholder 3"/>
          <p:cNvSpPr>
            <a:spLocks noGrp="1"/>
          </p:cNvSpPr>
          <p:nvPr>
            <p:ph type="ftr" sz="quarter" idx="4294967295"/>
          </p:nvPr>
        </p:nvSpPr>
        <p:spPr bwMode="auto">
          <a:xfrm>
            <a:off x="0" y="6615113"/>
            <a:ext cx="4984750" cy="179387"/>
          </a:xfrm>
          <a:prstGeom prst="rect">
            <a:avLst/>
          </a:prstGeom>
          <a:noFill/>
          <a:ln>
            <a:miter lim="800000"/>
            <a:headEnd/>
            <a:tailEnd/>
          </a:ln>
        </p:spPr>
        <p:txBody>
          <a:bodyPr/>
          <a:lstStyle/>
          <a:p>
            <a:r>
              <a:rPr lang="en-US" sz="1200">
                <a:solidFill>
                  <a:srgbClr val="FFFFFF"/>
                </a:solidFill>
              </a:rPr>
              <a:t>Presentation Title</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sz="2200" dirty="0" smtClean="0"/>
              <a:t>For questions related to assessment: </a:t>
            </a:r>
          </a:p>
          <a:p>
            <a:pPr lvl="2"/>
            <a:r>
              <a:rPr lang="en-US" sz="2200" dirty="0" smtClean="0"/>
              <a:t>Email your question to: </a:t>
            </a:r>
            <a:r>
              <a:rPr lang="en-US" sz="2200" dirty="0" smtClean="0">
                <a:hlinkClick r:id="rId3"/>
              </a:rPr>
              <a:t>emscassessinfo@mail.nysed.gov</a:t>
            </a:r>
            <a:endParaRPr lang="en-US" sz="2200" dirty="0" smtClean="0"/>
          </a:p>
          <a:p>
            <a:pPr lvl="2"/>
            <a:r>
              <a:rPr lang="en-US" sz="2200" dirty="0" smtClean="0"/>
              <a:t>Check for additional information at the following website </a:t>
            </a:r>
            <a:r>
              <a:rPr lang="en-US" sz="2200" dirty="0" smtClean="0">
                <a:hlinkClick r:id="rId4"/>
              </a:rPr>
              <a:t>http://www.p12.nysed.gov/apda/</a:t>
            </a:r>
            <a:r>
              <a:rPr lang="en-US" sz="2200" dirty="0" smtClean="0"/>
              <a:t>  </a:t>
            </a:r>
          </a:p>
          <a:p>
            <a:pPr marL="0" indent="0"/>
            <a:r>
              <a:rPr lang="en-US" sz="2200" dirty="0" smtClean="0"/>
              <a:t>For questions related to APPR</a:t>
            </a:r>
          </a:p>
          <a:p>
            <a:pPr lvl="2"/>
            <a:r>
              <a:rPr lang="en-US" sz="2200" dirty="0" smtClean="0"/>
              <a:t>Email your </a:t>
            </a:r>
            <a:r>
              <a:rPr lang="en-US" sz="2200" dirty="0"/>
              <a:t>question to: </a:t>
            </a:r>
            <a:r>
              <a:rPr lang="en-US" sz="2200" dirty="0">
                <a:hlinkClick r:id="rId5"/>
              </a:rPr>
              <a:t>educatoreval@mail.nysed.gov</a:t>
            </a:r>
            <a:endParaRPr lang="en-US" sz="2200" dirty="0"/>
          </a:p>
          <a:p>
            <a:pPr marL="0" indent="0"/>
            <a:r>
              <a:rPr lang="en-US" sz="2200" dirty="0" smtClean="0"/>
              <a:t>Additional information regarding the common core shifts can be found at the following website: </a:t>
            </a:r>
          </a:p>
          <a:p>
            <a:pPr lvl="2"/>
            <a:r>
              <a:rPr lang="en-US" sz="2200" dirty="0">
                <a:hlinkClick r:id="rId6"/>
              </a:rPr>
              <a:t>http://engageny.org/resource/common-core-shifts/</a:t>
            </a:r>
            <a:endParaRPr lang="en-US" sz="2200" dirty="0"/>
          </a:p>
        </p:txBody>
      </p:sp>
      <p:sp>
        <p:nvSpPr>
          <p:cNvPr id="4" name="Slide Number Placeholder 3"/>
          <p:cNvSpPr>
            <a:spLocks noGrp="1"/>
          </p:cNvSpPr>
          <p:nvPr>
            <p:ph type="sldNum" sz="quarter" idx="10"/>
          </p:nvPr>
        </p:nvSpPr>
        <p:spPr/>
        <p:txBody>
          <a:bodyPr/>
          <a:lstStyle/>
          <a:p>
            <a:fld id="{85AC1CD9-F3E8-49B3-855D-43858F9D0A18}" type="slidenum">
              <a:rPr lang="en-US" smtClean="0"/>
              <a:pPr/>
              <a:t>198</a:t>
            </a:fld>
            <a:endParaRPr lang="en-US" dirty="0"/>
          </a:p>
        </p:txBody>
      </p:sp>
    </p:spTree>
    <p:extLst>
      <p:ext uri="{BB962C8B-B14F-4D97-AF65-F5344CB8AC3E}">
        <p14:creationId xmlns="" xmlns:p14="http://schemas.microsoft.com/office/powerpoint/2010/main" val="2002643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and Logistics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9:00-3:00</a:t>
            </a:r>
          </a:p>
          <a:p>
            <a:pPr>
              <a:buFont typeface="Arial" pitchFamily="34" charset="0"/>
              <a:buChar char="•"/>
            </a:pPr>
            <a:r>
              <a:rPr lang="en-US" dirty="0" smtClean="0"/>
              <a:t>Morning and afternoon break</a:t>
            </a:r>
          </a:p>
          <a:p>
            <a:pPr>
              <a:buFont typeface="Arial" pitchFamily="34" charset="0"/>
              <a:buChar char="•"/>
            </a:pPr>
            <a:r>
              <a:rPr lang="en-US" dirty="0" smtClean="0"/>
              <a:t>Lunch</a:t>
            </a:r>
          </a:p>
          <a:p>
            <a:pPr>
              <a:buFont typeface="Arial" pitchFamily="34" charset="0"/>
              <a:buChar char="•"/>
            </a:pPr>
            <a:r>
              <a:rPr lang="en-US" dirty="0" smtClean="0"/>
              <a:t>Restrooms</a:t>
            </a:r>
          </a:p>
          <a:p>
            <a:pPr>
              <a:buFont typeface="Arial" pitchFamily="34" charset="0"/>
              <a:buChar char="•"/>
            </a:pPr>
            <a:r>
              <a:rPr lang="en-US" dirty="0" smtClean="0"/>
              <a:t>Emergency exit locations</a:t>
            </a:r>
          </a:p>
          <a:p>
            <a:pPr>
              <a:buFont typeface="Arial" pitchFamily="34" charset="0"/>
              <a:buChar char="•"/>
            </a:pPr>
            <a:r>
              <a:rPr lang="en-US" dirty="0" smtClean="0"/>
              <a:t>“Parking Lot” and Resources</a:t>
            </a:r>
          </a:p>
        </p:txBody>
      </p:sp>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2</a:t>
            </a:fld>
            <a:endParaRPr lang="en-US" dirty="0"/>
          </a:p>
        </p:txBody>
      </p:sp>
    </p:spTree>
    <p:extLst>
      <p:ext uri="{BB962C8B-B14F-4D97-AF65-F5344CB8AC3E}">
        <p14:creationId xmlns="" xmlns:p14="http://schemas.microsoft.com/office/powerpoint/2010/main" val="931133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p>
            <a:pPr eaLnBrk="0" hangingPunct="0"/>
            <a:fld id="{CDCB0EAB-589A-454D-A3AB-6AA6B7DF92AE}" type="slidenum">
              <a:rPr lang="en-US" smtClean="0">
                <a:latin typeface="Verdana" pitchFamily="34" charset="0"/>
              </a:rPr>
              <a:pPr eaLnBrk="0" hangingPunct="0"/>
              <a:t>20</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extLst>
      <p:ext uri="{BB962C8B-B14F-4D97-AF65-F5344CB8AC3E}">
        <p14:creationId xmlns="" xmlns:p14="http://schemas.microsoft.com/office/powerpoint/2010/main" val="2582647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0"/>
          </p:nvPr>
        </p:nvSpPr>
        <p:spPr>
          <a:noFill/>
        </p:spPr>
        <p:txBody>
          <a:bodyPr/>
          <a:lstStyle/>
          <a:p>
            <a:fld id="{B967E298-6E63-4BB0-BBFA-EF6E00F10CA4}" type="slidenum">
              <a:rPr lang="en-US" smtClean="0">
                <a:latin typeface="Verdana" pitchFamily="34" charset="0"/>
              </a:rPr>
              <a:pPr/>
              <a:t>21</a:t>
            </a:fld>
            <a:endParaRPr lang="en-US" smtClean="0">
              <a:latin typeface="Verdana" pitchFamily="34" charset="0"/>
            </a:endParaRPr>
          </a:p>
        </p:txBody>
      </p:sp>
      <p:sp>
        <p:nvSpPr>
          <p:cNvPr id="15363"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a:solidFill>
                  <a:srgbClr val="628DBB"/>
                </a:solidFill>
              </a:rPr>
              <a:t>Grade 4 ELA Short-response (2-point) </a:t>
            </a:r>
            <a:br>
              <a:rPr lang="en-US" sz="3200">
                <a:solidFill>
                  <a:srgbClr val="628DBB"/>
                </a:solidFill>
              </a:rPr>
            </a:br>
            <a:r>
              <a:rPr lang="en-US" sz="3200">
                <a:solidFill>
                  <a:srgbClr val="628DBB"/>
                </a:solidFill>
              </a:rPr>
              <a:t>Rubric/Constructed-response</a:t>
            </a:r>
            <a:endParaRPr lang="en-GB" sz="3200">
              <a:solidFill>
                <a:srgbClr val="628DBB"/>
              </a:solidFill>
              <a:latin typeface="Gill Sans MT Pro Book" pitchFamily="-1" charset="0"/>
            </a:endParaRPr>
          </a:p>
        </p:txBody>
      </p:sp>
      <p:pic>
        <p:nvPicPr>
          <p:cNvPr id="7" name="Picture 6"/>
          <p:cNvPicPr>
            <a:picLocks noChangeAspect="1"/>
          </p:cNvPicPr>
          <p:nvPr/>
        </p:nvPicPr>
        <p:blipFill rotWithShape="1">
          <a:blip r:embed="rId3"/>
          <a:srcRect t="9324" b="4682"/>
          <a:stretch/>
        </p:blipFill>
        <p:spPr>
          <a:xfrm>
            <a:off x="498475" y="1493838"/>
            <a:ext cx="8147050" cy="46720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22</a:t>
            </a:fld>
            <a:endParaRPr lang="en-US" dirty="0"/>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66938" y="176212"/>
            <a:ext cx="4748212" cy="614848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929551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p:nvPr>
        </p:nvSpPr>
        <p:spPr>
          <a:xfrm>
            <a:off x="365125" y="207963"/>
            <a:ext cx="8229600" cy="449262"/>
          </a:xfrm>
        </p:spPr>
        <p:txBody>
          <a:bodyPr/>
          <a:lstStyle/>
          <a:p>
            <a:r>
              <a:rPr smtClean="0">
                <a:latin typeface="Verdana" pitchFamily="34" charset="0"/>
              </a:rPr>
              <a:t>2-point Rubric: Short-response</a:t>
            </a:r>
          </a:p>
        </p:txBody>
      </p:sp>
      <p:sp>
        <p:nvSpPr>
          <p:cNvPr id="16387" name="Slide Number Placeholder 4"/>
          <p:cNvSpPr>
            <a:spLocks noGrp="1"/>
          </p:cNvSpPr>
          <p:nvPr>
            <p:ph type="sldNum" sz="quarter" idx="10"/>
          </p:nvPr>
        </p:nvSpPr>
        <p:spPr>
          <a:noFill/>
        </p:spPr>
        <p:txBody>
          <a:bodyPr/>
          <a:lstStyle/>
          <a:p>
            <a:pPr eaLnBrk="0" hangingPunct="0"/>
            <a:fld id="{21FA8977-B61F-4888-99A6-DAE2E30F9AE6}" type="slidenum">
              <a:rPr lang="en-US" smtClean="0">
                <a:latin typeface="Verdana" pitchFamily="34" charset="0"/>
              </a:rPr>
              <a:pPr eaLnBrk="0" hangingPunct="0"/>
              <a:t>23</a:t>
            </a:fld>
            <a:endParaRPr lang="en-US" smtClean="0">
              <a:latin typeface="Verdana" pitchFamily="34" charset="0"/>
            </a:endParaRPr>
          </a:p>
        </p:txBody>
      </p:sp>
      <p:graphicFrame>
        <p:nvGraphicFramePr>
          <p:cNvPr id="9" name="Table 8"/>
          <p:cNvGraphicFramePr>
            <a:graphicFrameLocks noGrp="1"/>
          </p:cNvGraphicFramePr>
          <p:nvPr/>
        </p:nvGraphicFramePr>
        <p:xfrm>
          <a:off x="352425" y="833438"/>
          <a:ext cx="8550275" cy="5181600"/>
        </p:xfrm>
        <a:graphic>
          <a:graphicData uri="http://schemas.openxmlformats.org/drawingml/2006/table">
            <a:tbl>
              <a:tblPr firstRow="1" firstCol="1" bandRow="1" bandCol="1">
                <a:tableStyleId>{5C22544A-7EE6-4342-B048-85BDC9FD1C3A}</a:tableStyleId>
              </a:tblPr>
              <a:tblGrid>
                <a:gridCol w="1265506"/>
                <a:gridCol w="7284769"/>
              </a:tblGrid>
              <a:tr h="199755">
                <a:tc>
                  <a:txBody>
                    <a:bodyPr/>
                    <a:lstStyle/>
                    <a:p>
                      <a:pPr marL="0" marR="0" algn="ctr">
                        <a:spcBef>
                          <a:spcPts val="0"/>
                        </a:spcBef>
                        <a:spcAft>
                          <a:spcPts val="0"/>
                        </a:spcAft>
                      </a:pPr>
                      <a:r>
                        <a:rPr lang="en-US" sz="1200" dirty="0">
                          <a:solidFill>
                            <a:schemeClr val="tx1"/>
                          </a:solidFill>
                          <a:effectLst/>
                        </a:rPr>
                        <a:t>Score</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200" dirty="0">
                          <a:solidFill>
                            <a:schemeClr val="tx1"/>
                          </a:solidFill>
                          <a:effectLst/>
                        </a:rPr>
                        <a:t>Response Features</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2392">
                <a:tc>
                  <a:txBody>
                    <a:bodyPr/>
                    <a:lstStyle/>
                    <a:p>
                      <a:pPr marL="0" marR="0" algn="ctr">
                        <a:lnSpc>
                          <a:spcPct val="150000"/>
                        </a:lnSpc>
                        <a:spcBef>
                          <a:spcPts val="300"/>
                        </a:spcBef>
                        <a:spcAft>
                          <a:spcPts val="0"/>
                        </a:spcAft>
                      </a:pPr>
                      <a:r>
                        <a:rPr lang="en-US" sz="1200" dirty="0" smtClean="0">
                          <a:solidFill>
                            <a:schemeClr val="tx1"/>
                          </a:solidFill>
                          <a:effectLst/>
                        </a:rPr>
                        <a:t>2 Point </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50000"/>
                        </a:lnSpc>
                        <a:spcBef>
                          <a:spcPts val="300"/>
                        </a:spcBef>
                        <a:spcAft>
                          <a:spcPts val="0"/>
                        </a:spcAft>
                        <a:buFont typeface="Arial" pitchFamily="34" charset="0"/>
                        <a:buNone/>
                      </a:pPr>
                      <a:r>
                        <a:rPr lang="en-US" sz="1200" dirty="0">
                          <a:solidFill>
                            <a:schemeClr val="tx1"/>
                          </a:solidFill>
                          <a:effectLst/>
                        </a:rPr>
                        <a:t>The features of a 2-point response are</a:t>
                      </a:r>
                    </a:p>
                    <a:p>
                      <a:pPr marL="285750" marR="0" lvl="0" indent="-285750">
                        <a:spcBef>
                          <a:spcPts val="300"/>
                        </a:spcBef>
                        <a:spcAft>
                          <a:spcPts val="0"/>
                        </a:spcAft>
                        <a:buFont typeface="Arial" pitchFamily="34" charset="0"/>
                        <a:buChar char="•"/>
                      </a:pPr>
                      <a:r>
                        <a:rPr lang="en-US" sz="1200" dirty="0">
                          <a:solidFill>
                            <a:schemeClr val="tx1"/>
                          </a:solidFill>
                          <a:effectLst/>
                        </a:rPr>
                        <a:t>Valid inferences and/or claims from the text where required by the prompt</a:t>
                      </a:r>
                    </a:p>
                    <a:p>
                      <a:pPr marL="285750" marR="0" lvl="0" indent="-285750">
                        <a:spcBef>
                          <a:spcPts val="300"/>
                        </a:spcBef>
                        <a:spcAft>
                          <a:spcPts val="0"/>
                        </a:spcAft>
                        <a:buFont typeface="Arial" pitchFamily="34" charset="0"/>
                        <a:buChar char="•"/>
                      </a:pPr>
                      <a:r>
                        <a:rPr lang="en-US" sz="1200" dirty="0">
                          <a:solidFill>
                            <a:schemeClr val="tx1"/>
                          </a:solidFill>
                          <a:effectLst/>
                        </a:rPr>
                        <a:t>Evidence of analysis of the text where required by the prompt</a:t>
                      </a:r>
                    </a:p>
                    <a:p>
                      <a:pPr marL="285750" marR="0" lvl="0" indent="-285750">
                        <a:spcBef>
                          <a:spcPts val="300"/>
                        </a:spcBef>
                        <a:spcAft>
                          <a:spcPts val="0"/>
                        </a:spcAft>
                        <a:buFont typeface="Arial" pitchFamily="34" charset="0"/>
                        <a:buChar char="•"/>
                      </a:pPr>
                      <a:r>
                        <a:rPr lang="en-US" sz="1200" dirty="0">
                          <a:solidFill>
                            <a:schemeClr val="tx1"/>
                          </a:solidFill>
                          <a:effectLst/>
                        </a:rPr>
                        <a:t>Relevant facts, definitions, concrete details, and/or other information from the text to develop response according to the requirements of </a:t>
                      </a:r>
                      <a:br>
                        <a:rPr lang="en-US" sz="1200" dirty="0">
                          <a:solidFill>
                            <a:schemeClr val="tx1"/>
                          </a:solidFill>
                          <a:effectLst/>
                        </a:rPr>
                      </a:br>
                      <a:r>
                        <a:rPr lang="en-US" sz="1200" dirty="0">
                          <a:solidFill>
                            <a:schemeClr val="tx1"/>
                          </a:solidFill>
                          <a:effectLst/>
                        </a:rPr>
                        <a:t>the prompt</a:t>
                      </a:r>
                    </a:p>
                    <a:p>
                      <a:pPr marL="285750" marR="0" lvl="0" indent="-285750">
                        <a:spcBef>
                          <a:spcPts val="300"/>
                        </a:spcBef>
                        <a:spcAft>
                          <a:spcPts val="0"/>
                        </a:spcAft>
                        <a:buFont typeface="Arial" pitchFamily="34" charset="0"/>
                        <a:buChar char="•"/>
                      </a:pPr>
                      <a:r>
                        <a:rPr lang="en-US" sz="1200" dirty="0">
                          <a:solidFill>
                            <a:schemeClr val="tx1"/>
                          </a:solidFill>
                          <a:effectLst/>
                        </a:rPr>
                        <a:t>Sufficient number of facts, definitions, concrete details, and/or other information from the text as required by the prompt</a:t>
                      </a:r>
                    </a:p>
                    <a:p>
                      <a:pPr marL="285750" marR="0" lvl="0" indent="-285750">
                        <a:spcBef>
                          <a:spcPts val="300"/>
                        </a:spcBef>
                        <a:spcAft>
                          <a:spcPts val="0"/>
                        </a:spcAft>
                        <a:buFont typeface="Arial" pitchFamily="34" charset="0"/>
                        <a:buChar char="•"/>
                      </a:pPr>
                      <a:r>
                        <a:rPr lang="en-US" sz="1200" dirty="0">
                          <a:solidFill>
                            <a:schemeClr val="tx1"/>
                          </a:solidFill>
                          <a:effectLst/>
                        </a:rPr>
                        <a:t>Complete sentences where errors do not impact readability</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1495">
                <a:tc>
                  <a:txBody>
                    <a:bodyPr/>
                    <a:lstStyle/>
                    <a:p>
                      <a:pPr marL="0" marR="0" algn="ctr">
                        <a:lnSpc>
                          <a:spcPct val="150000"/>
                        </a:lnSpc>
                        <a:spcBef>
                          <a:spcPts val="300"/>
                        </a:spcBef>
                        <a:spcAft>
                          <a:spcPts val="0"/>
                        </a:spcAft>
                      </a:pPr>
                      <a:r>
                        <a:rPr lang="en-US" sz="1200" dirty="0" smtClean="0">
                          <a:solidFill>
                            <a:schemeClr val="tx1"/>
                          </a:solidFill>
                          <a:effectLst/>
                        </a:rPr>
                        <a:t>1 Point </a:t>
                      </a:r>
                      <a:endParaRPr lang="en-US" sz="1200" dirty="0">
                        <a:solidFill>
                          <a:schemeClr val="tx1"/>
                        </a:solidFill>
                        <a:effectLst/>
                      </a:endParaRPr>
                    </a:p>
                    <a:p>
                      <a:pPr marL="0" marR="0" algn="ctr">
                        <a:lnSpc>
                          <a:spcPct val="150000"/>
                        </a:lnSpc>
                        <a:spcBef>
                          <a:spcPts val="300"/>
                        </a:spcBef>
                        <a:spcAft>
                          <a:spcPts val="0"/>
                        </a:spcAft>
                      </a:pPr>
                      <a:r>
                        <a:rPr lang="en-US" sz="1200" dirty="0">
                          <a:solidFill>
                            <a:schemeClr val="tx1"/>
                          </a:solidFill>
                          <a:effectLst/>
                        </a:rPr>
                        <a:t> </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50000"/>
                        </a:lnSpc>
                        <a:spcBef>
                          <a:spcPts val="300"/>
                        </a:spcBef>
                        <a:spcAft>
                          <a:spcPts val="0"/>
                        </a:spcAft>
                        <a:buFont typeface="Arial" pitchFamily="34" charset="0"/>
                        <a:buNone/>
                      </a:pPr>
                      <a:r>
                        <a:rPr lang="en-US" sz="1200" dirty="0">
                          <a:solidFill>
                            <a:schemeClr val="tx1"/>
                          </a:solidFill>
                          <a:effectLst/>
                        </a:rPr>
                        <a:t>The features of a 1-point response are</a:t>
                      </a:r>
                    </a:p>
                    <a:p>
                      <a:pPr marL="285750" marR="0" lvl="0" indent="-285750">
                        <a:spcBef>
                          <a:spcPts val="300"/>
                        </a:spcBef>
                        <a:spcAft>
                          <a:spcPts val="0"/>
                        </a:spcAft>
                        <a:buFont typeface="Arial" pitchFamily="34" charset="0"/>
                        <a:buChar char="•"/>
                      </a:pPr>
                      <a:r>
                        <a:rPr lang="en-US" sz="1200" dirty="0">
                          <a:solidFill>
                            <a:schemeClr val="tx1"/>
                          </a:solidFill>
                          <a:effectLst/>
                        </a:rPr>
                        <a:t>A mostly literal recounting of events or details from the text as required by the prompt</a:t>
                      </a:r>
                    </a:p>
                    <a:p>
                      <a:pPr marL="285750" marR="0" lvl="0" indent="-285750">
                        <a:spcBef>
                          <a:spcPts val="300"/>
                        </a:spcBef>
                        <a:spcAft>
                          <a:spcPts val="0"/>
                        </a:spcAft>
                        <a:buFont typeface="Arial" pitchFamily="34" charset="0"/>
                        <a:buChar char="•"/>
                      </a:pPr>
                      <a:r>
                        <a:rPr lang="en-US" sz="1200" dirty="0">
                          <a:solidFill>
                            <a:schemeClr val="tx1"/>
                          </a:solidFill>
                          <a:effectLst/>
                        </a:rPr>
                        <a:t>Some relevant facts, definitions, concrete details, and/or other information from the text to develop response according to the requirements of the prompt</a:t>
                      </a:r>
                    </a:p>
                    <a:p>
                      <a:pPr marL="285750" marR="0" lvl="0" indent="-285750">
                        <a:spcBef>
                          <a:spcPts val="300"/>
                        </a:spcBef>
                        <a:spcAft>
                          <a:spcPts val="0"/>
                        </a:spcAft>
                        <a:buFont typeface="Arial" pitchFamily="34" charset="0"/>
                        <a:buChar char="•"/>
                      </a:pPr>
                      <a:r>
                        <a:rPr lang="en-US" sz="1200" dirty="0">
                          <a:solidFill>
                            <a:schemeClr val="tx1"/>
                          </a:solidFill>
                          <a:effectLst/>
                        </a:rPr>
                        <a:t>Incomplete sentences or bullets</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7958">
                <a:tc>
                  <a:txBody>
                    <a:bodyPr/>
                    <a:lstStyle/>
                    <a:p>
                      <a:pPr marL="0" marR="0" algn="ctr">
                        <a:lnSpc>
                          <a:spcPct val="150000"/>
                        </a:lnSpc>
                        <a:spcBef>
                          <a:spcPts val="300"/>
                        </a:spcBef>
                        <a:spcAft>
                          <a:spcPts val="0"/>
                        </a:spcAft>
                      </a:pPr>
                      <a:r>
                        <a:rPr lang="en-US" sz="1200" dirty="0">
                          <a:solidFill>
                            <a:schemeClr val="tx1"/>
                          </a:solidFill>
                          <a:effectLst/>
                        </a:rPr>
                        <a:t>0 Point </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50000"/>
                        </a:lnSpc>
                        <a:spcBef>
                          <a:spcPts val="300"/>
                        </a:spcBef>
                        <a:spcAft>
                          <a:spcPts val="0"/>
                        </a:spcAft>
                        <a:buFont typeface="Arial" pitchFamily="34" charset="0"/>
                        <a:buNone/>
                      </a:pPr>
                      <a:r>
                        <a:rPr lang="en-US" sz="1200" dirty="0">
                          <a:solidFill>
                            <a:schemeClr val="tx1"/>
                          </a:solidFill>
                          <a:effectLst/>
                        </a:rPr>
                        <a:t>The features of a 0-point response are</a:t>
                      </a:r>
                    </a:p>
                    <a:p>
                      <a:pPr marL="285750" marR="0" lvl="0" indent="-285750">
                        <a:spcBef>
                          <a:spcPts val="300"/>
                        </a:spcBef>
                        <a:spcAft>
                          <a:spcPts val="0"/>
                        </a:spcAft>
                        <a:buFont typeface="Arial" pitchFamily="34" charset="0"/>
                        <a:buChar char="•"/>
                      </a:pPr>
                      <a:r>
                        <a:rPr lang="en-US" sz="1200" dirty="0">
                          <a:solidFill>
                            <a:schemeClr val="tx1"/>
                          </a:solidFill>
                          <a:effectLst/>
                        </a:rPr>
                        <a:t>A response that does not address any of the requirements of the prompt or is totally inaccurate</a:t>
                      </a:r>
                    </a:p>
                    <a:p>
                      <a:pPr marL="285750" marR="0" lvl="0" indent="-285750">
                        <a:spcBef>
                          <a:spcPts val="300"/>
                        </a:spcBef>
                        <a:spcAft>
                          <a:spcPts val="0"/>
                        </a:spcAft>
                        <a:buFont typeface="Arial" pitchFamily="34" charset="0"/>
                        <a:buChar char="•"/>
                      </a:pPr>
                      <a:r>
                        <a:rPr lang="en-US" sz="1200" dirty="0">
                          <a:solidFill>
                            <a:schemeClr val="tx1"/>
                          </a:solidFill>
                          <a:effectLst/>
                        </a:rPr>
                        <a:t>No response (blank answer)</a:t>
                      </a:r>
                    </a:p>
                    <a:p>
                      <a:pPr marL="285750" marR="0" lvl="0" indent="-285750">
                        <a:spcBef>
                          <a:spcPts val="300"/>
                        </a:spcBef>
                        <a:spcAft>
                          <a:spcPts val="0"/>
                        </a:spcAft>
                        <a:buFont typeface="Arial" pitchFamily="34" charset="0"/>
                        <a:buChar char="•"/>
                      </a:pPr>
                      <a:r>
                        <a:rPr lang="en-US" sz="1200" dirty="0">
                          <a:solidFill>
                            <a:schemeClr val="tx1"/>
                          </a:solidFill>
                          <a:effectLst/>
                        </a:rPr>
                        <a:t>A response that is not written in English</a:t>
                      </a:r>
                    </a:p>
                    <a:p>
                      <a:pPr marL="285750" marR="0" lvl="0" indent="-285750">
                        <a:spcBef>
                          <a:spcPts val="300"/>
                        </a:spcBef>
                        <a:spcAft>
                          <a:spcPts val="0"/>
                        </a:spcAft>
                        <a:buFont typeface="Arial" pitchFamily="34" charset="0"/>
                        <a:buChar char="•"/>
                      </a:pPr>
                      <a:r>
                        <a:rPr lang="en-US" sz="1200" dirty="0">
                          <a:solidFill>
                            <a:schemeClr val="tx1"/>
                          </a:solidFill>
                          <a:effectLst/>
                        </a:rPr>
                        <a:t>A response that is unintelligible or indecipherable</a:t>
                      </a:r>
                      <a:endParaRPr lang="en-US" sz="12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405" name="Rectangle 9"/>
          <p:cNvSpPr>
            <a:spLocks noChangeArrowheads="1"/>
          </p:cNvSpPr>
          <p:nvPr/>
        </p:nvSpPr>
        <p:spPr bwMode="auto">
          <a:xfrm>
            <a:off x="633413" y="6054725"/>
            <a:ext cx="5975350" cy="461963"/>
          </a:xfrm>
          <a:prstGeom prst="rect">
            <a:avLst/>
          </a:prstGeom>
          <a:noFill/>
          <a:ln w="9525">
            <a:noFill/>
            <a:miter lim="800000"/>
            <a:headEnd/>
            <a:tailEnd/>
          </a:ln>
        </p:spPr>
        <p:txBody>
          <a:bodyPr>
            <a:spAutoFit/>
          </a:bodyPr>
          <a:lstStyle/>
          <a:p>
            <a:r>
              <a:rPr lang="en-US" sz="1200"/>
              <a:t>If the prompt requires two texts and the student only references one text, the response can be scored no higher than a 1.</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p:nvPr>
        </p:nvSpPr>
        <p:spPr>
          <a:xfrm>
            <a:off x="365125" y="207963"/>
            <a:ext cx="8229600" cy="449262"/>
          </a:xfrm>
        </p:spPr>
        <p:txBody>
          <a:bodyPr/>
          <a:lstStyle/>
          <a:p>
            <a:r>
              <a:rPr smtClean="0">
                <a:latin typeface="Verdana" pitchFamily="34" charset="0"/>
              </a:rPr>
              <a:t>2-point Rubric: Short-response</a:t>
            </a:r>
          </a:p>
        </p:txBody>
      </p:sp>
      <p:sp>
        <p:nvSpPr>
          <p:cNvPr id="16387" name="Slide Number Placeholder 4"/>
          <p:cNvSpPr>
            <a:spLocks noGrp="1"/>
          </p:cNvSpPr>
          <p:nvPr>
            <p:ph type="sldNum" sz="quarter" idx="10"/>
          </p:nvPr>
        </p:nvSpPr>
        <p:spPr>
          <a:noFill/>
        </p:spPr>
        <p:txBody>
          <a:bodyPr/>
          <a:lstStyle/>
          <a:p>
            <a:pPr eaLnBrk="0" hangingPunct="0"/>
            <a:fld id="{21FA8977-B61F-4888-99A6-DAE2E30F9AE6}" type="slidenum">
              <a:rPr lang="en-US" smtClean="0">
                <a:latin typeface="Verdana" pitchFamily="34" charset="0"/>
              </a:rPr>
              <a:pPr eaLnBrk="0" hangingPunct="0"/>
              <a:t>24</a:t>
            </a:fld>
            <a:endParaRPr lang="en-US" dirty="0" smtClean="0">
              <a:latin typeface="Verdana"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302157645"/>
              </p:ext>
            </p:extLst>
          </p:nvPr>
        </p:nvGraphicFramePr>
        <p:xfrm>
          <a:off x="352425" y="833438"/>
          <a:ext cx="8550275" cy="3238500"/>
        </p:xfrm>
        <a:graphic>
          <a:graphicData uri="http://schemas.openxmlformats.org/drawingml/2006/table">
            <a:tbl>
              <a:tblPr firstRow="1" firstCol="1" bandRow="1" bandCol="1">
                <a:tableStyleId>{5C22544A-7EE6-4342-B048-85BDC9FD1C3A}</a:tableStyleId>
              </a:tblPr>
              <a:tblGrid>
                <a:gridCol w="1265506"/>
                <a:gridCol w="7284769"/>
              </a:tblGrid>
              <a:tr h="199755">
                <a:tc>
                  <a:txBody>
                    <a:bodyPr/>
                    <a:lstStyle/>
                    <a:p>
                      <a:pPr marL="0" marR="0" algn="ctr">
                        <a:spcBef>
                          <a:spcPts val="0"/>
                        </a:spcBef>
                        <a:spcAft>
                          <a:spcPts val="0"/>
                        </a:spcAft>
                      </a:pPr>
                      <a:r>
                        <a:rPr lang="en-US" sz="1600" dirty="0">
                          <a:solidFill>
                            <a:schemeClr val="tx1"/>
                          </a:solidFill>
                          <a:effectLst/>
                        </a:rPr>
                        <a:t>Score</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rPr>
                        <a:t>Response Features</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42392">
                <a:tc>
                  <a:txBody>
                    <a:bodyPr/>
                    <a:lstStyle/>
                    <a:p>
                      <a:pPr marL="0" marR="0" algn="ctr">
                        <a:lnSpc>
                          <a:spcPct val="150000"/>
                        </a:lnSpc>
                        <a:spcBef>
                          <a:spcPts val="300"/>
                        </a:spcBef>
                        <a:spcAft>
                          <a:spcPts val="0"/>
                        </a:spcAft>
                      </a:pPr>
                      <a:r>
                        <a:rPr lang="en-US" sz="1600" dirty="0" smtClean="0">
                          <a:solidFill>
                            <a:schemeClr val="tx1"/>
                          </a:solidFill>
                          <a:effectLst/>
                        </a:rPr>
                        <a:t>2 Point </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50000"/>
                        </a:lnSpc>
                        <a:spcBef>
                          <a:spcPts val="300"/>
                        </a:spcBef>
                        <a:spcAft>
                          <a:spcPts val="0"/>
                        </a:spcAft>
                        <a:buFont typeface="Arial" pitchFamily="34" charset="0"/>
                        <a:buNone/>
                      </a:pPr>
                      <a:r>
                        <a:rPr lang="en-US" sz="1600" dirty="0">
                          <a:solidFill>
                            <a:schemeClr val="tx1"/>
                          </a:solidFill>
                          <a:effectLst/>
                        </a:rPr>
                        <a:t>The features of a 2-point response are</a:t>
                      </a:r>
                    </a:p>
                    <a:p>
                      <a:pPr marL="285750" marR="0" lvl="0" indent="-285750">
                        <a:spcBef>
                          <a:spcPts val="300"/>
                        </a:spcBef>
                        <a:spcAft>
                          <a:spcPts val="0"/>
                        </a:spcAft>
                        <a:buFont typeface="Arial" pitchFamily="34" charset="0"/>
                        <a:buChar char="•"/>
                      </a:pPr>
                      <a:r>
                        <a:rPr lang="en-US" sz="1600" dirty="0">
                          <a:solidFill>
                            <a:schemeClr val="tx1"/>
                          </a:solidFill>
                          <a:effectLst/>
                        </a:rPr>
                        <a:t>Valid inferences and/or claims from the text where required by the prompt</a:t>
                      </a:r>
                    </a:p>
                    <a:p>
                      <a:pPr marL="285750" marR="0" lvl="0" indent="-285750">
                        <a:spcBef>
                          <a:spcPts val="300"/>
                        </a:spcBef>
                        <a:spcAft>
                          <a:spcPts val="0"/>
                        </a:spcAft>
                        <a:buFont typeface="Arial" pitchFamily="34" charset="0"/>
                        <a:buChar char="•"/>
                      </a:pPr>
                      <a:r>
                        <a:rPr lang="en-US" sz="1600" dirty="0">
                          <a:solidFill>
                            <a:schemeClr val="tx1"/>
                          </a:solidFill>
                          <a:effectLst/>
                        </a:rPr>
                        <a:t>Evidence of analysis of the text where required by the prompt</a:t>
                      </a:r>
                    </a:p>
                    <a:p>
                      <a:pPr marL="285750" marR="0" lvl="0" indent="-285750">
                        <a:spcBef>
                          <a:spcPts val="300"/>
                        </a:spcBef>
                        <a:spcAft>
                          <a:spcPts val="0"/>
                        </a:spcAft>
                        <a:buFont typeface="Arial" pitchFamily="34" charset="0"/>
                        <a:buChar char="•"/>
                      </a:pPr>
                      <a:r>
                        <a:rPr lang="en-US" sz="1600" dirty="0">
                          <a:solidFill>
                            <a:schemeClr val="tx1"/>
                          </a:solidFill>
                          <a:effectLst/>
                        </a:rPr>
                        <a:t>Relevant facts, definitions, concrete details, and/or other information from the text to develop response according to the requirements of </a:t>
                      </a:r>
                      <a:br>
                        <a:rPr lang="en-US" sz="1600" dirty="0">
                          <a:solidFill>
                            <a:schemeClr val="tx1"/>
                          </a:solidFill>
                          <a:effectLst/>
                        </a:rPr>
                      </a:br>
                      <a:r>
                        <a:rPr lang="en-US" sz="1600" dirty="0">
                          <a:solidFill>
                            <a:schemeClr val="tx1"/>
                          </a:solidFill>
                          <a:effectLst/>
                        </a:rPr>
                        <a:t>the prompt</a:t>
                      </a:r>
                    </a:p>
                    <a:p>
                      <a:pPr marL="285750" marR="0" lvl="0" indent="-285750">
                        <a:spcBef>
                          <a:spcPts val="300"/>
                        </a:spcBef>
                        <a:spcAft>
                          <a:spcPts val="0"/>
                        </a:spcAft>
                        <a:buFont typeface="Arial" pitchFamily="34" charset="0"/>
                        <a:buChar char="•"/>
                      </a:pPr>
                      <a:r>
                        <a:rPr lang="en-US" sz="1600" dirty="0">
                          <a:solidFill>
                            <a:schemeClr val="tx1"/>
                          </a:solidFill>
                          <a:effectLst/>
                        </a:rPr>
                        <a:t>Sufficient number of facts, definitions, concrete details, and/or other information from the text as required by the prompt</a:t>
                      </a:r>
                    </a:p>
                    <a:p>
                      <a:pPr marL="285750" marR="0" lvl="0" indent="-285750">
                        <a:spcBef>
                          <a:spcPts val="300"/>
                        </a:spcBef>
                        <a:spcAft>
                          <a:spcPts val="0"/>
                        </a:spcAft>
                        <a:buFont typeface="Arial" pitchFamily="34" charset="0"/>
                        <a:buChar char="•"/>
                      </a:pPr>
                      <a:r>
                        <a:rPr lang="en-US" sz="1600" dirty="0">
                          <a:solidFill>
                            <a:schemeClr val="tx1"/>
                          </a:solidFill>
                          <a:effectLst/>
                        </a:rPr>
                        <a:t>Complete sentences where errors do not impact readability</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405" name="Rectangle 9"/>
          <p:cNvSpPr>
            <a:spLocks noChangeArrowheads="1"/>
          </p:cNvSpPr>
          <p:nvPr/>
        </p:nvSpPr>
        <p:spPr bwMode="auto">
          <a:xfrm>
            <a:off x="633413" y="6054725"/>
            <a:ext cx="5975350" cy="461963"/>
          </a:xfrm>
          <a:prstGeom prst="rect">
            <a:avLst/>
          </a:prstGeom>
          <a:noFill/>
          <a:ln w="9525">
            <a:noFill/>
            <a:miter lim="800000"/>
            <a:headEnd/>
            <a:tailEnd/>
          </a:ln>
        </p:spPr>
        <p:txBody>
          <a:bodyPr>
            <a:spAutoFit/>
          </a:bodyPr>
          <a:lstStyle/>
          <a:p>
            <a:r>
              <a:rPr lang="en-US" sz="1200"/>
              <a:t>If the prompt requires two texts and the student only references one text, the response can be scored no higher than a 1.</a:t>
            </a:r>
          </a:p>
        </p:txBody>
      </p:sp>
    </p:spTree>
    <p:custDataLst>
      <p:tags r:id="rId1"/>
    </p:custDataLst>
    <p:extLst>
      <p:ext uri="{BB962C8B-B14F-4D97-AF65-F5344CB8AC3E}">
        <p14:creationId xmlns="" xmlns:p14="http://schemas.microsoft.com/office/powerpoint/2010/main" val="3611299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p:nvPr>
        </p:nvSpPr>
        <p:spPr>
          <a:xfrm>
            <a:off x="365125" y="207963"/>
            <a:ext cx="8229600" cy="449262"/>
          </a:xfrm>
        </p:spPr>
        <p:txBody>
          <a:bodyPr/>
          <a:lstStyle/>
          <a:p>
            <a:r>
              <a:rPr smtClean="0">
                <a:latin typeface="Verdana" pitchFamily="34" charset="0"/>
              </a:rPr>
              <a:t>2-point Rubric: Short-response</a:t>
            </a:r>
          </a:p>
        </p:txBody>
      </p:sp>
      <p:sp>
        <p:nvSpPr>
          <p:cNvPr id="16387" name="Slide Number Placeholder 4"/>
          <p:cNvSpPr>
            <a:spLocks noGrp="1"/>
          </p:cNvSpPr>
          <p:nvPr>
            <p:ph type="sldNum" sz="quarter" idx="10"/>
          </p:nvPr>
        </p:nvSpPr>
        <p:spPr>
          <a:noFill/>
        </p:spPr>
        <p:txBody>
          <a:bodyPr/>
          <a:lstStyle/>
          <a:p>
            <a:pPr eaLnBrk="0" hangingPunct="0"/>
            <a:fld id="{21FA8977-B61F-4888-99A6-DAE2E30F9AE6}" type="slidenum">
              <a:rPr lang="en-US" smtClean="0">
                <a:latin typeface="Verdana" pitchFamily="34" charset="0"/>
              </a:rPr>
              <a:pPr eaLnBrk="0" hangingPunct="0"/>
              <a:t>25</a:t>
            </a:fld>
            <a:endParaRPr lang="en-US" smtClean="0">
              <a:latin typeface="Verdana"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2021648405"/>
              </p:ext>
            </p:extLst>
          </p:nvPr>
        </p:nvGraphicFramePr>
        <p:xfrm>
          <a:off x="352425" y="833438"/>
          <a:ext cx="8550275" cy="2186940"/>
        </p:xfrm>
        <a:graphic>
          <a:graphicData uri="http://schemas.openxmlformats.org/drawingml/2006/table">
            <a:tbl>
              <a:tblPr firstRow="1" firstCol="1" bandRow="1" bandCol="1">
                <a:tableStyleId>{5C22544A-7EE6-4342-B048-85BDC9FD1C3A}</a:tableStyleId>
              </a:tblPr>
              <a:tblGrid>
                <a:gridCol w="1265506"/>
                <a:gridCol w="7284769"/>
              </a:tblGrid>
              <a:tr h="199755">
                <a:tc>
                  <a:txBody>
                    <a:bodyPr/>
                    <a:lstStyle/>
                    <a:p>
                      <a:pPr marL="0" marR="0" algn="ctr">
                        <a:spcBef>
                          <a:spcPts val="0"/>
                        </a:spcBef>
                        <a:spcAft>
                          <a:spcPts val="0"/>
                        </a:spcAft>
                      </a:pPr>
                      <a:r>
                        <a:rPr lang="en-US" sz="1600" dirty="0">
                          <a:solidFill>
                            <a:schemeClr val="tx1"/>
                          </a:solidFill>
                          <a:effectLst/>
                        </a:rPr>
                        <a:t>Score</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rPr>
                        <a:t>Response Features</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31495">
                <a:tc>
                  <a:txBody>
                    <a:bodyPr/>
                    <a:lstStyle/>
                    <a:p>
                      <a:pPr marL="0" marR="0" algn="ctr">
                        <a:lnSpc>
                          <a:spcPct val="150000"/>
                        </a:lnSpc>
                        <a:spcBef>
                          <a:spcPts val="300"/>
                        </a:spcBef>
                        <a:spcAft>
                          <a:spcPts val="0"/>
                        </a:spcAft>
                      </a:pPr>
                      <a:r>
                        <a:rPr lang="en-US" sz="1600" dirty="0" smtClean="0">
                          <a:solidFill>
                            <a:schemeClr val="tx1"/>
                          </a:solidFill>
                          <a:effectLst/>
                        </a:rPr>
                        <a:t>1 Point </a:t>
                      </a:r>
                      <a:endParaRPr lang="en-US" sz="1600" dirty="0">
                        <a:solidFill>
                          <a:schemeClr val="tx1"/>
                        </a:solidFill>
                        <a:effectLst/>
                      </a:endParaRPr>
                    </a:p>
                    <a:p>
                      <a:pPr marL="0" marR="0" algn="ctr">
                        <a:lnSpc>
                          <a:spcPct val="150000"/>
                        </a:lnSpc>
                        <a:spcBef>
                          <a:spcPts val="300"/>
                        </a:spcBef>
                        <a:spcAft>
                          <a:spcPts val="0"/>
                        </a:spcAft>
                      </a:pPr>
                      <a:r>
                        <a:rPr lang="en-US" sz="1600" dirty="0">
                          <a:solidFill>
                            <a:schemeClr val="tx1"/>
                          </a:solidFill>
                          <a:effectLst/>
                        </a:rPr>
                        <a:t> </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50000"/>
                        </a:lnSpc>
                        <a:spcBef>
                          <a:spcPts val="300"/>
                        </a:spcBef>
                        <a:spcAft>
                          <a:spcPts val="0"/>
                        </a:spcAft>
                        <a:buFont typeface="Arial" pitchFamily="34" charset="0"/>
                        <a:buNone/>
                      </a:pPr>
                      <a:r>
                        <a:rPr lang="en-US" sz="1600" dirty="0">
                          <a:solidFill>
                            <a:schemeClr val="tx1"/>
                          </a:solidFill>
                          <a:effectLst/>
                        </a:rPr>
                        <a:t>The features of a 1-point response are</a:t>
                      </a:r>
                    </a:p>
                    <a:p>
                      <a:pPr marL="285750" marR="0" lvl="0" indent="-285750">
                        <a:spcBef>
                          <a:spcPts val="300"/>
                        </a:spcBef>
                        <a:spcAft>
                          <a:spcPts val="0"/>
                        </a:spcAft>
                        <a:buFont typeface="Arial" pitchFamily="34" charset="0"/>
                        <a:buChar char="•"/>
                      </a:pPr>
                      <a:r>
                        <a:rPr lang="en-US" sz="1600" dirty="0">
                          <a:solidFill>
                            <a:schemeClr val="tx1"/>
                          </a:solidFill>
                          <a:effectLst/>
                        </a:rPr>
                        <a:t>A mostly literal recounting of events or details from the text as required by the prompt</a:t>
                      </a:r>
                    </a:p>
                    <a:p>
                      <a:pPr marL="285750" marR="0" lvl="0" indent="-285750">
                        <a:spcBef>
                          <a:spcPts val="300"/>
                        </a:spcBef>
                        <a:spcAft>
                          <a:spcPts val="0"/>
                        </a:spcAft>
                        <a:buFont typeface="Arial" pitchFamily="34" charset="0"/>
                        <a:buChar char="•"/>
                      </a:pPr>
                      <a:r>
                        <a:rPr lang="en-US" sz="1600" dirty="0">
                          <a:solidFill>
                            <a:schemeClr val="tx1"/>
                          </a:solidFill>
                          <a:effectLst/>
                        </a:rPr>
                        <a:t>Some relevant facts, definitions, concrete details, and/or other information from the text to develop response according to the requirements of the prompt</a:t>
                      </a:r>
                    </a:p>
                    <a:p>
                      <a:pPr marL="285750" marR="0" lvl="0" indent="-285750">
                        <a:spcBef>
                          <a:spcPts val="300"/>
                        </a:spcBef>
                        <a:spcAft>
                          <a:spcPts val="0"/>
                        </a:spcAft>
                        <a:buFont typeface="Arial" pitchFamily="34" charset="0"/>
                        <a:buChar char="•"/>
                      </a:pPr>
                      <a:r>
                        <a:rPr lang="en-US" sz="1600" dirty="0">
                          <a:solidFill>
                            <a:schemeClr val="tx1"/>
                          </a:solidFill>
                          <a:effectLst/>
                        </a:rPr>
                        <a:t>Incomplete sentences or bullets</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405" name="Rectangle 9"/>
          <p:cNvSpPr>
            <a:spLocks noChangeArrowheads="1"/>
          </p:cNvSpPr>
          <p:nvPr/>
        </p:nvSpPr>
        <p:spPr bwMode="auto">
          <a:xfrm>
            <a:off x="633413" y="6054725"/>
            <a:ext cx="5975350" cy="461963"/>
          </a:xfrm>
          <a:prstGeom prst="rect">
            <a:avLst/>
          </a:prstGeom>
          <a:noFill/>
          <a:ln w="9525">
            <a:noFill/>
            <a:miter lim="800000"/>
            <a:headEnd/>
            <a:tailEnd/>
          </a:ln>
        </p:spPr>
        <p:txBody>
          <a:bodyPr>
            <a:spAutoFit/>
          </a:bodyPr>
          <a:lstStyle/>
          <a:p>
            <a:r>
              <a:rPr lang="en-US" sz="1200"/>
              <a:t>If the prompt requires two texts and the student only references one text, the response can be scored no higher than a 1.</a:t>
            </a:r>
          </a:p>
        </p:txBody>
      </p:sp>
    </p:spTree>
    <p:custDataLst>
      <p:tags r:id="rId1"/>
    </p:custDataLst>
    <p:extLst>
      <p:ext uri="{BB962C8B-B14F-4D97-AF65-F5344CB8AC3E}">
        <p14:creationId xmlns="" xmlns:p14="http://schemas.microsoft.com/office/powerpoint/2010/main" val="3611299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7"/>
          <p:cNvSpPr>
            <a:spLocks noGrp="1"/>
          </p:cNvSpPr>
          <p:nvPr>
            <p:ph type="title"/>
          </p:nvPr>
        </p:nvSpPr>
        <p:spPr>
          <a:xfrm>
            <a:off x="365125" y="207963"/>
            <a:ext cx="8229600" cy="449262"/>
          </a:xfrm>
        </p:spPr>
        <p:txBody>
          <a:bodyPr/>
          <a:lstStyle/>
          <a:p>
            <a:r>
              <a:rPr smtClean="0">
                <a:latin typeface="Verdana" pitchFamily="34" charset="0"/>
              </a:rPr>
              <a:t>2-point Rubric: Short-response</a:t>
            </a:r>
          </a:p>
        </p:txBody>
      </p:sp>
      <p:sp>
        <p:nvSpPr>
          <p:cNvPr id="16387" name="Slide Number Placeholder 4"/>
          <p:cNvSpPr>
            <a:spLocks noGrp="1"/>
          </p:cNvSpPr>
          <p:nvPr>
            <p:ph type="sldNum" sz="quarter" idx="10"/>
          </p:nvPr>
        </p:nvSpPr>
        <p:spPr>
          <a:noFill/>
        </p:spPr>
        <p:txBody>
          <a:bodyPr/>
          <a:lstStyle/>
          <a:p>
            <a:pPr eaLnBrk="0" hangingPunct="0"/>
            <a:fld id="{21FA8977-B61F-4888-99A6-DAE2E30F9AE6}" type="slidenum">
              <a:rPr lang="en-US" smtClean="0">
                <a:latin typeface="Verdana" pitchFamily="34" charset="0"/>
              </a:rPr>
              <a:pPr eaLnBrk="0" hangingPunct="0"/>
              <a:t>26</a:t>
            </a:fld>
            <a:endParaRPr lang="en-US" smtClean="0">
              <a:latin typeface="Verdana"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406694267"/>
              </p:ext>
            </p:extLst>
          </p:nvPr>
        </p:nvGraphicFramePr>
        <p:xfrm>
          <a:off x="352425" y="833438"/>
          <a:ext cx="8550275" cy="1981200"/>
        </p:xfrm>
        <a:graphic>
          <a:graphicData uri="http://schemas.openxmlformats.org/drawingml/2006/table">
            <a:tbl>
              <a:tblPr firstRow="1" firstCol="1" bandRow="1" bandCol="1">
                <a:tableStyleId>{5C22544A-7EE6-4342-B048-85BDC9FD1C3A}</a:tableStyleId>
              </a:tblPr>
              <a:tblGrid>
                <a:gridCol w="1265506"/>
                <a:gridCol w="7284769"/>
              </a:tblGrid>
              <a:tr h="199755">
                <a:tc>
                  <a:txBody>
                    <a:bodyPr/>
                    <a:lstStyle/>
                    <a:p>
                      <a:pPr marL="0" marR="0" algn="ctr">
                        <a:spcBef>
                          <a:spcPts val="0"/>
                        </a:spcBef>
                        <a:spcAft>
                          <a:spcPts val="0"/>
                        </a:spcAft>
                      </a:pPr>
                      <a:r>
                        <a:rPr lang="en-US" sz="1600" dirty="0">
                          <a:solidFill>
                            <a:schemeClr val="tx1"/>
                          </a:solidFill>
                          <a:effectLst/>
                        </a:rPr>
                        <a:t>Score</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chemeClr val="tx1"/>
                          </a:solidFill>
                          <a:effectLst/>
                        </a:rPr>
                        <a:t>Response Features</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7958">
                <a:tc>
                  <a:txBody>
                    <a:bodyPr/>
                    <a:lstStyle/>
                    <a:p>
                      <a:pPr marL="0" marR="0" algn="ctr">
                        <a:lnSpc>
                          <a:spcPct val="150000"/>
                        </a:lnSpc>
                        <a:spcBef>
                          <a:spcPts val="300"/>
                        </a:spcBef>
                        <a:spcAft>
                          <a:spcPts val="0"/>
                        </a:spcAft>
                      </a:pPr>
                      <a:r>
                        <a:rPr lang="en-US" sz="1600" dirty="0">
                          <a:solidFill>
                            <a:schemeClr val="tx1"/>
                          </a:solidFill>
                          <a:effectLst/>
                        </a:rPr>
                        <a:t>0 Point </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50000"/>
                        </a:lnSpc>
                        <a:spcBef>
                          <a:spcPts val="300"/>
                        </a:spcBef>
                        <a:spcAft>
                          <a:spcPts val="0"/>
                        </a:spcAft>
                        <a:buFont typeface="Arial" pitchFamily="34" charset="0"/>
                        <a:buNone/>
                      </a:pPr>
                      <a:r>
                        <a:rPr lang="en-US" sz="1600" dirty="0">
                          <a:solidFill>
                            <a:schemeClr val="tx1"/>
                          </a:solidFill>
                          <a:effectLst/>
                        </a:rPr>
                        <a:t>The features of a 0-point response are</a:t>
                      </a:r>
                    </a:p>
                    <a:p>
                      <a:pPr marL="285750" marR="0" lvl="0" indent="-285750">
                        <a:spcBef>
                          <a:spcPts val="300"/>
                        </a:spcBef>
                        <a:spcAft>
                          <a:spcPts val="0"/>
                        </a:spcAft>
                        <a:buFont typeface="Arial" pitchFamily="34" charset="0"/>
                        <a:buChar char="•"/>
                      </a:pPr>
                      <a:r>
                        <a:rPr lang="en-US" sz="1600" dirty="0">
                          <a:solidFill>
                            <a:schemeClr val="tx1"/>
                          </a:solidFill>
                          <a:effectLst/>
                        </a:rPr>
                        <a:t>A response that does not address any of the requirements of the prompt or is totally inaccurate</a:t>
                      </a:r>
                    </a:p>
                    <a:p>
                      <a:pPr marL="285750" marR="0" lvl="0" indent="-285750">
                        <a:spcBef>
                          <a:spcPts val="300"/>
                        </a:spcBef>
                        <a:spcAft>
                          <a:spcPts val="0"/>
                        </a:spcAft>
                        <a:buFont typeface="Arial" pitchFamily="34" charset="0"/>
                        <a:buChar char="•"/>
                      </a:pPr>
                      <a:r>
                        <a:rPr lang="en-US" sz="1600" dirty="0">
                          <a:solidFill>
                            <a:schemeClr val="tx1"/>
                          </a:solidFill>
                          <a:effectLst/>
                        </a:rPr>
                        <a:t>No response (blank answer)</a:t>
                      </a:r>
                    </a:p>
                    <a:p>
                      <a:pPr marL="285750" marR="0" lvl="0" indent="-285750">
                        <a:spcBef>
                          <a:spcPts val="300"/>
                        </a:spcBef>
                        <a:spcAft>
                          <a:spcPts val="0"/>
                        </a:spcAft>
                        <a:buFont typeface="Arial" pitchFamily="34" charset="0"/>
                        <a:buChar char="•"/>
                      </a:pPr>
                      <a:r>
                        <a:rPr lang="en-US" sz="1600" dirty="0">
                          <a:solidFill>
                            <a:schemeClr val="tx1"/>
                          </a:solidFill>
                          <a:effectLst/>
                        </a:rPr>
                        <a:t>A response that is not written in English</a:t>
                      </a:r>
                    </a:p>
                    <a:p>
                      <a:pPr marL="285750" marR="0" lvl="0" indent="-285750">
                        <a:spcBef>
                          <a:spcPts val="300"/>
                        </a:spcBef>
                        <a:spcAft>
                          <a:spcPts val="0"/>
                        </a:spcAft>
                        <a:buFont typeface="Arial" pitchFamily="34" charset="0"/>
                        <a:buChar char="•"/>
                      </a:pPr>
                      <a:r>
                        <a:rPr lang="en-US" sz="1600" dirty="0">
                          <a:solidFill>
                            <a:schemeClr val="tx1"/>
                          </a:solidFill>
                          <a:effectLst/>
                        </a:rPr>
                        <a:t>A response that is unintelligible or indecipherable</a:t>
                      </a:r>
                      <a:endParaRPr lang="en-US" sz="1600" dirty="0">
                        <a:solidFill>
                          <a:schemeClr val="tx1"/>
                        </a:solidFill>
                        <a:effectLst/>
                        <a:latin typeface="Times New Roman"/>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405" name="Rectangle 9"/>
          <p:cNvSpPr>
            <a:spLocks noChangeArrowheads="1"/>
          </p:cNvSpPr>
          <p:nvPr/>
        </p:nvSpPr>
        <p:spPr bwMode="auto">
          <a:xfrm>
            <a:off x="633413" y="6054725"/>
            <a:ext cx="5975350" cy="461963"/>
          </a:xfrm>
          <a:prstGeom prst="rect">
            <a:avLst/>
          </a:prstGeom>
          <a:noFill/>
          <a:ln w="9525">
            <a:noFill/>
            <a:miter lim="800000"/>
            <a:headEnd/>
            <a:tailEnd/>
          </a:ln>
        </p:spPr>
        <p:txBody>
          <a:bodyPr>
            <a:spAutoFit/>
          </a:bodyPr>
          <a:lstStyle/>
          <a:p>
            <a:r>
              <a:rPr lang="en-US" sz="1200"/>
              <a:t>If the prompt requires two texts and the student only references one text, the response can be scored no higher than a 1.</a:t>
            </a:r>
          </a:p>
        </p:txBody>
      </p:sp>
    </p:spTree>
    <p:custDataLst>
      <p:tags r:id="rId1"/>
    </p:custDataLst>
    <p:extLst>
      <p:ext uri="{BB962C8B-B14F-4D97-AF65-F5344CB8AC3E}">
        <p14:creationId xmlns="" xmlns:p14="http://schemas.microsoft.com/office/powerpoint/2010/main" val="3611299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p>
            <a:pPr eaLnBrk="0" hangingPunct="0"/>
            <a:fld id="{CDCB0EAB-589A-454D-A3AB-6AA6B7DF92AE}" type="slidenum">
              <a:rPr lang="en-US" smtClean="0">
                <a:latin typeface="Verdana" pitchFamily="34" charset="0"/>
              </a:rPr>
              <a:pPr eaLnBrk="0" hangingPunct="0"/>
              <a:t>27</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18435"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a:solidFill>
                  <a:srgbClr val="628DBB"/>
                </a:solidFill>
              </a:rPr>
              <a:t>Grade 4 </a:t>
            </a:r>
            <a:r>
              <a:rPr lang="en-US" sz="2800" dirty="0" smtClean="0">
                <a:solidFill>
                  <a:srgbClr val="628DBB"/>
                </a:solidFill>
              </a:rPr>
              <a:t>Short-response (2-point) </a:t>
            </a:r>
          </a:p>
          <a:p>
            <a:pPr algn="ctr"/>
            <a:r>
              <a:rPr lang="en-US" sz="2800" dirty="0" smtClean="0">
                <a:solidFill>
                  <a:srgbClr val="628DBB"/>
                </a:solidFill>
              </a:rPr>
              <a:t>Sample Guide </a:t>
            </a:r>
            <a:r>
              <a:rPr lang="en-US" sz="2800" dirty="0">
                <a:solidFill>
                  <a:srgbClr val="628DBB"/>
                </a:solidFill>
              </a:rPr>
              <a:t>Set</a:t>
            </a:r>
            <a:endParaRPr lang="en-GB" sz="2800" dirty="0">
              <a:solidFill>
                <a:srgbClr val="628DBB"/>
              </a:solidFill>
            </a:endParaRPr>
          </a:p>
        </p:txBody>
      </p:sp>
      <p:sp>
        <p:nvSpPr>
          <p:cNvPr id="5" name="Slide Number Placeholder 4"/>
          <p:cNvSpPr>
            <a:spLocks noGrp="1"/>
          </p:cNvSpPr>
          <p:nvPr>
            <p:ph type="sldNum" sz="quarter" idx="10"/>
          </p:nvPr>
        </p:nvSpPr>
        <p:spPr>
          <a:xfrm>
            <a:off x="8623300" y="6584950"/>
            <a:ext cx="520700" cy="273050"/>
          </a:xfrm>
          <a:noFill/>
        </p:spPr>
        <p:txBody>
          <a:bodyPr/>
          <a:lstStyle/>
          <a:p>
            <a:fld id="{B160F590-D72E-4482-A468-B6C1857E8750}" type="slidenum">
              <a:rPr lang="en-US" smtClean="0">
                <a:latin typeface="Verdana" pitchFamily="34" charset="0"/>
              </a:rPr>
              <a:pPr/>
              <a:t>28</a:t>
            </a:fld>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Passage</a:t>
            </a:r>
          </a:p>
        </p:txBody>
      </p:sp>
      <p:sp>
        <p:nvSpPr>
          <p:cNvPr id="19459" name="Slide Number Placeholder 4"/>
          <p:cNvSpPr>
            <a:spLocks noGrp="1"/>
          </p:cNvSpPr>
          <p:nvPr>
            <p:ph type="sldNum" sz="quarter" idx="10"/>
          </p:nvPr>
        </p:nvSpPr>
        <p:spPr>
          <a:noFill/>
        </p:spPr>
        <p:txBody>
          <a:bodyPr/>
          <a:lstStyle/>
          <a:p>
            <a:fld id="{3456AB55-2ED6-44A3-9F07-6C774E59EEBB}" type="slidenum">
              <a:rPr lang="en-US" smtClean="0">
                <a:latin typeface="Verdana" pitchFamily="34" charset="0"/>
              </a:rPr>
              <a:pPr/>
              <a:t>29</a:t>
            </a:fld>
            <a:endParaRPr lang="en-US" smtClean="0">
              <a:latin typeface="Verdana" pitchFamily="34" charset="0"/>
            </a:endParaRPr>
          </a:p>
        </p:txBody>
      </p:sp>
      <p:sp>
        <p:nvSpPr>
          <p:cNvPr id="7" name="Content Placeholder 2"/>
          <p:cNvSpPr txBox="1">
            <a:spLocks/>
          </p:cNvSpPr>
          <p:nvPr/>
        </p:nvSpPr>
        <p:spPr>
          <a:xfrm>
            <a:off x="452438" y="850900"/>
            <a:ext cx="8434387"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marL="0" indent="0">
              <a:defRPr/>
            </a:pPr>
            <a:r>
              <a:rPr lang="en-US" sz="1600" i="1" dirty="0"/>
              <a:t>Paired Passages: Myth and fact about why evergreen trees do not lose their leaves</a:t>
            </a:r>
            <a:endParaRPr lang="en-US" sz="1600" dirty="0"/>
          </a:p>
          <a:p>
            <a:pPr>
              <a:defRPr/>
            </a:pPr>
            <a:r>
              <a:rPr lang="en-US" sz="1600" i="1" dirty="0" smtClean="0"/>
              <a:t>Passage </a:t>
            </a:r>
            <a:r>
              <a:rPr lang="en-US" sz="1600" i="1" dirty="0"/>
              <a:t>1: Myth</a:t>
            </a:r>
            <a:endParaRPr lang="en-US" sz="1600" dirty="0"/>
          </a:p>
          <a:p>
            <a:pPr algn="ctr">
              <a:defRPr/>
            </a:pPr>
            <a:r>
              <a:rPr lang="en-US" sz="1600" b="1" dirty="0" smtClean="0"/>
              <a:t>Why </a:t>
            </a:r>
            <a:r>
              <a:rPr lang="en-US" sz="1600" b="1" dirty="0"/>
              <a:t>the Evergreen Trees Never Lose Their Leaves</a:t>
            </a:r>
            <a:endParaRPr lang="en-US" sz="1600" dirty="0"/>
          </a:p>
          <a:p>
            <a:pPr algn="ctr">
              <a:defRPr/>
            </a:pPr>
            <a:r>
              <a:rPr lang="en-US" sz="1600" i="1" dirty="0"/>
              <a:t>by Florence Holbrook</a:t>
            </a:r>
            <a:endParaRPr lang="en-US" sz="1600" dirty="0"/>
          </a:p>
          <a:p>
            <a:pPr marL="0" indent="0" algn="just">
              <a:spcBef>
                <a:spcPts val="1200"/>
              </a:spcBef>
              <a:spcAft>
                <a:spcPts val="600"/>
              </a:spcAft>
              <a:tabLst>
                <a:tab pos="512763" algn="l"/>
              </a:tabLst>
              <a:defRPr/>
            </a:pPr>
            <a:r>
              <a:rPr lang="en-US" sz="1600" dirty="0" smtClean="0"/>
              <a:t>	Winter </a:t>
            </a:r>
            <a:r>
              <a:rPr lang="en-US" sz="1600" dirty="0"/>
              <a:t>was coming, and the birds had flown far to the south, where the air was warm and they could find berries to eat. One little bird had broken its wing and could not fly with the others. It was alone in the cold world of frost and snow. The forest looked warm, and it made its way to the trees as well as it could, to ask for help.</a:t>
            </a:r>
          </a:p>
          <a:p>
            <a:pPr marL="0" indent="0" algn="just">
              <a:spcBef>
                <a:spcPts val="1200"/>
              </a:spcBef>
              <a:spcAft>
                <a:spcPts val="600"/>
              </a:spcAft>
              <a:tabLst>
                <a:tab pos="512763" algn="l"/>
              </a:tabLst>
              <a:defRPr/>
            </a:pPr>
            <a:r>
              <a:rPr lang="en-US" sz="1600" dirty="0" smtClean="0"/>
              <a:t>	First </a:t>
            </a:r>
            <a:r>
              <a:rPr lang="en-US" sz="1600" dirty="0"/>
              <a:t>it came to a birch-tree. “Beautiful birch-tree,” it said, “my wing is broken, and my friends have flown away. May I live among your branches till they come back to me?”</a:t>
            </a:r>
          </a:p>
          <a:p>
            <a:pPr marL="0" indent="0" algn="just">
              <a:spcBef>
                <a:spcPts val="1200"/>
              </a:spcBef>
              <a:spcAft>
                <a:spcPts val="600"/>
              </a:spcAft>
              <a:tabLst>
                <a:tab pos="465138" algn="l"/>
              </a:tabLst>
              <a:defRPr/>
            </a:pPr>
            <a:r>
              <a:rPr lang="en-US" sz="1600" dirty="0" smtClean="0"/>
              <a:t>	“</a:t>
            </a:r>
            <a:r>
              <a:rPr lang="en-US" sz="1600" dirty="0"/>
              <a:t>No, indeed,” answered the birch-tree, drawing her fair green leaves away. “We of the great forest have our own birds to help. I can do nothing for you.”</a:t>
            </a:r>
          </a:p>
          <a:p>
            <a:pPr marL="0" indent="0" algn="just">
              <a:spcBef>
                <a:spcPts val="1200"/>
              </a:spcBef>
              <a:spcAft>
                <a:spcPts val="600"/>
              </a:spcAft>
              <a:tabLst>
                <a:tab pos="512763" algn="l"/>
              </a:tabLst>
              <a:defRPr/>
            </a:pPr>
            <a:r>
              <a:rPr lang="en-US" sz="1600" dirty="0" smtClean="0"/>
              <a:t>	“</a:t>
            </a:r>
            <a:r>
              <a:rPr lang="en-US" sz="1600" dirty="0"/>
              <a:t>The birch is not very strong,” said the little bird to itself, “and it might be that she could not hold me easily. I will ask the oak.” So the bird said, “Great oak-tree, you are so strong, will you not let me live on your boughs till my friends come back in the springtime</a:t>
            </a:r>
            <a:r>
              <a:rPr lang="en-US" sz="1600" dirty="0" smtClean="0"/>
              <a:t>?”</a:t>
            </a:r>
            <a:endParaRPr lang="en-US" sz="1600" dirty="0"/>
          </a:p>
        </p:txBody>
      </p:sp>
      <p:sp>
        <p:nvSpPr>
          <p:cNvPr id="19461" name="TextBox 1"/>
          <p:cNvSpPr txBox="1">
            <a:spLocks noChangeArrowheads="1"/>
          </p:cNvSpPr>
          <p:nvPr/>
        </p:nvSpPr>
        <p:spPr bwMode="auto">
          <a:xfrm>
            <a:off x="153988" y="2397125"/>
            <a:ext cx="298450" cy="307975"/>
          </a:xfrm>
          <a:prstGeom prst="rect">
            <a:avLst/>
          </a:prstGeom>
          <a:noFill/>
          <a:ln w="9525">
            <a:noFill/>
            <a:miter lim="800000"/>
            <a:headEnd/>
            <a:tailEnd/>
          </a:ln>
        </p:spPr>
        <p:txBody>
          <a:bodyPr wrap="none">
            <a:spAutoFit/>
          </a:bodyPr>
          <a:lstStyle/>
          <a:p>
            <a:r>
              <a:rPr lang="en-US"/>
              <a:t>1</a:t>
            </a:r>
          </a:p>
        </p:txBody>
      </p:sp>
      <p:sp>
        <p:nvSpPr>
          <p:cNvPr id="19462" name="TextBox 5"/>
          <p:cNvSpPr txBox="1">
            <a:spLocks noChangeArrowheads="1"/>
          </p:cNvSpPr>
          <p:nvPr/>
        </p:nvSpPr>
        <p:spPr bwMode="auto">
          <a:xfrm>
            <a:off x="153988" y="3586163"/>
            <a:ext cx="298450" cy="307975"/>
          </a:xfrm>
          <a:prstGeom prst="rect">
            <a:avLst/>
          </a:prstGeom>
          <a:noFill/>
          <a:ln w="9525">
            <a:noFill/>
            <a:miter lim="800000"/>
            <a:headEnd/>
            <a:tailEnd/>
          </a:ln>
        </p:spPr>
        <p:txBody>
          <a:bodyPr wrap="none">
            <a:spAutoFit/>
          </a:bodyPr>
          <a:lstStyle/>
          <a:p>
            <a:r>
              <a:rPr lang="en-US"/>
              <a:t>2</a:t>
            </a:r>
          </a:p>
        </p:txBody>
      </p:sp>
      <p:sp>
        <p:nvSpPr>
          <p:cNvPr id="19463" name="TextBox 7"/>
          <p:cNvSpPr txBox="1">
            <a:spLocks noChangeArrowheads="1"/>
          </p:cNvSpPr>
          <p:nvPr/>
        </p:nvSpPr>
        <p:spPr bwMode="auto">
          <a:xfrm>
            <a:off x="153988" y="4249738"/>
            <a:ext cx="298450" cy="307975"/>
          </a:xfrm>
          <a:prstGeom prst="rect">
            <a:avLst/>
          </a:prstGeom>
          <a:noFill/>
          <a:ln w="9525">
            <a:noFill/>
            <a:miter lim="800000"/>
            <a:headEnd/>
            <a:tailEnd/>
          </a:ln>
        </p:spPr>
        <p:txBody>
          <a:bodyPr wrap="none">
            <a:spAutoFit/>
          </a:bodyPr>
          <a:lstStyle/>
          <a:p>
            <a:r>
              <a:rPr lang="en-US"/>
              <a:t>3</a:t>
            </a:r>
          </a:p>
        </p:txBody>
      </p:sp>
      <p:sp>
        <p:nvSpPr>
          <p:cNvPr id="19464" name="TextBox 8"/>
          <p:cNvSpPr txBox="1">
            <a:spLocks noChangeArrowheads="1"/>
          </p:cNvSpPr>
          <p:nvPr/>
        </p:nvSpPr>
        <p:spPr bwMode="auto">
          <a:xfrm>
            <a:off x="153988" y="4987925"/>
            <a:ext cx="298450" cy="307975"/>
          </a:xfrm>
          <a:prstGeom prst="rect">
            <a:avLst/>
          </a:prstGeom>
          <a:noFill/>
          <a:ln w="9525">
            <a:noFill/>
            <a:miter lim="800000"/>
            <a:headEnd/>
            <a:tailEnd/>
          </a:ln>
        </p:spPr>
        <p:txBody>
          <a:bodyPr wrap="none">
            <a:spAutoFit/>
          </a:bodyPr>
          <a:lstStyle/>
          <a:p>
            <a:r>
              <a:rPr lang="en-US"/>
              <a:t>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dirty="0" smtClean="0">
                <a:solidFill>
                  <a:srgbClr val="628DBB"/>
                </a:solidFill>
              </a:rPr>
              <a:t>Getting Started</a:t>
            </a:r>
            <a:endParaRPr lang="en-GB" sz="3200" dirty="0">
              <a:solidFill>
                <a:srgbClr val="628DBB"/>
              </a:solidFill>
              <a:latin typeface="Gill Sans MT Pro Book" pitchFamily="-1" charset="0"/>
            </a:endParaRPr>
          </a:p>
        </p:txBody>
      </p:sp>
      <p:sp>
        <p:nvSpPr>
          <p:cNvPr id="5123" name="Slide Number Placeholder 4"/>
          <p:cNvSpPr txBox="1">
            <a:spLocks/>
          </p:cNvSpPr>
          <p:nvPr/>
        </p:nvSpPr>
        <p:spPr bwMode="gray">
          <a:xfrm>
            <a:off x="8623300" y="6580043"/>
            <a:ext cx="520700" cy="273050"/>
          </a:xfrm>
          <a:prstGeom prst="rect">
            <a:avLst/>
          </a:prstGeom>
          <a:noFill/>
          <a:ln w="9525">
            <a:noFill/>
            <a:miter lim="800000"/>
            <a:headEnd/>
            <a:tailEnd/>
          </a:ln>
        </p:spPr>
        <p:txBody>
          <a:bodyPr lIns="0" tIns="0" rIns="0" bIns="0"/>
          <a:lstStyle/>
          <a:p>
            <a:fld id="{30F63A44-BEDA-4A1E-BCB5-B77F587E4DB3}" type="slidenum">
              <a:rPr lang="en-US" b="1">
                <a:solidFill>
                  <a:schemeClr val="bg1"/>
                </a:solidFill>
              </a:rPr>
              <a:pPr/>
              <a:t>3</a:t>
            </a:fld>
            <a:endParaRPr lang="en-US" b="1">
              <a:solidFill>
                <a:schemeClr val="bg1"/>
              </a:solidFill>
            </a:endParaRPr>
          </a:p>
        </p:txBody>
      </p:sp>
      <p:pic>
        <p:nvPicPr>
          <p:cNvPr id="2" name="Picture 1"/>
          <p:cNvPicPr>
            <a:picLocks noChangeAspect="1"/>
          </p:cNvPicPr>
          <p:nvPr/>
        </p:nvPicPr>
        <p:blipFill rotWithShape="1">
          <a:blip r:embed="rId4"/>
          <a:srcRect t="7485" b="6232"/>
          <a:stretch/>
        </p:blipFill>
        <p:spPr>
          <a:xfrm>
            <a:off x="369888" y="1020763"/>
            <a:ext cx="8404225" cy="5183187"/>
          </a:xfrm>
          <a:prstGeom prst="rect">
            <a:avLst/>
          </a:prstGeom>
          <a:effectLst>
            <a:outerShdw blurRad="50800" dist="38100" dir="2700000" sx="101000" sy="101000" algn="tl"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Passage</a:t>
            </a:r>
          </a:p>
        </p:txBody>
      </p:sp>
      <p:sp>
        <p:nvSpPr>
          <p:cNvPr id="20483" name="Slide Number Placeholder 4"/>
          <p:cNvSpPr>
            <a:spLocks noGrp="1"/>
          </p:cNvSpPr>
          <p:nvPr>
            <p:ph type="sldNum" sz="quarter" idx="10"/>
          </p:nvPr>
        </p:nvSpPr>
        <p:spPr>
          <a:noFill/>
        </p:spPr>
        <p:txBody>
          <a:bodyPr/>
          <a:lstStyle/>
          <a:p>
            <a:fld id="{D69F313D-C9C1-40EF-B69D-A8ECC9C4C427}" type="slidenum">
              <a:rPr lang="en-US" smtClean="0">
                <a:latin typeface="Verdana" pitchFamily="34" charset="0"/>
              </a:rPr>
              <a:pPr/>
              <a:t>30</a:t>
            </a:fld>
            <a:endParaRPr lang="en-US" smtClean="0">
              <a:latin typeface="Verdana" pitchFamily="34" charset="0"/>
            </a:endParaRPr>
          </a:p>
        </p:txBody>
      </p:sp>
      <p:sp>
        <p:nvSpPr>
          <p:cNvPr id="20484" name="Content Placeholder 2"/>
          <p:cNvSpPr txBox="1">
            <a:spLocks/>
          </p:cNvSpPr>
          <p:nvPr/>
        </p:nvSpPr>
        <p:spPr bwMode="auto">
          <a:xfrm>
            <a:off x="468313" y="850900"/>
            <a:ext cx="8126412" cy="5221288"/>
          </a:xfrm>
          <a:prstGeom prst="rect">
            <a:avLst/>
          </a:prstGeom>
          <a:noFill/>
          <a:ln w="9525">
            <a:noFill/>
            <a:miter lim="800000"/>
            <a:headEnd/>
            <a:tailEnd/>
          </a:ln>
        </p:spPr>
        <p:txBody>
          <a:bodyPr/>
          <a:lstStyle/>
          <a:p>
            <a:pPr eaLnBrk="0" hangingPunct="0">
              <a:spcBef>
                <a:spcPct val="50000"/>
              </a:spcBef>
              <a:buSzPct val="80000"/>
              <a:buFont typeface="Verdana" pitchFamily="34" charset="0"/>
              <a:buNone/>
            </a:pPr>
            <a:r>
              <a:rPr lang="en-US" sz="1600" i="1">
                <a:latin typeface="Gill Sans MT Pro Book" pitchFamily="-1" charset="0"/>
              </a:rPr>
              <a:t>Continued from previous page…</a:t>
            </a:r>
            <a:endParaRPr lang="en-US" sz="160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a:latin typeface="Gill Sans MT Pro Book" pitchFamily="-1" charset="0"/>
              </a:rPr>
              <a:t>	“In the springtime!” cried the oak. “That is a long way off. How do I know what you might do in all that time? Birds are always looking for something to eat, and you might even eat up some of my acorns.”</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“It may be that the willow will be kind to me,” thought the bird, and it said, “Gentle willow, my wing is broken, and I could not fly to the south with the other birds. May I live on your branches till the springtime?”</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The willow did not look gentle then, for she drew herself up proudly and said, “Indeed, I do not know you, and we willows never talk to people whom we do not know. Very likely there are trees somewhere that will take in strange birds. Leave me at once.”</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The poor little bird did not know what to do. Its wing was not yet strong, but it began to fly away as well as it could. Before it had gone far, a voice was heard. “Little bird,” it said, “where are you going?”</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“Indeed, I do not know,” answered the bird sadly. “I am very cold.”</a:t>
            </a:r>
          </a:p>
          <a:p>
            <a:pPr algn="just" eaLnBrk="0" hangingPunct="0">
              <a:spcBef>
                <a:spcPts val="1200"/>
              </a:spcBef>
              <a:spcAft>
                <a:spcPts val="600"/>
              </a:spcAft>
              <a:buSzPct val="80000"/>
              <a:buFont typeface="Verdana" pitchFamily="34" charset="0"/>
              <a:buNone/>
            </a:pPr>
            <a:r>
              <a:rPr lang="en-US" sz="1600">
                <a:latin typeface="Gill Sans MT Pro Book" pitchFamily="-1" charset="0"/>
              </a:rPr>
              <a:t>	 “Come right here, then,” said the friendly spruce-tree, for it was her voice that had called. “You shall live on my warmest branch all winter if you choose.”</a:t>
            </a:r>
          </a:p>
        </p:txBody>
      </p:sp>
      <p:sp>
        <p:nvSpPr>
          <p:cNvPr id="20485" name="TextBox 7"/>
          <p:cNvSpPr txBox="1">
            <a:spLocks noChangeArrowheads="1"/>
          </p:cNvSpPr>
          <p:nvPr/>
        </p:nvSpPr>
        <p:spPr bwMode="auto">
          <a:xfrm>
            <a:off x="136525" y="1244600"/>
            <a:ext cx="298450" cy="307975"/>
          </a:xfrm>
          <a:prstGeom prst="rect">
            <a:avLst/>
          </a:prstGeom>
          <a:noFill/>
          <a:ln w="9525">
            <a:noFill/>
            <a:miter lim="800000"/>
            <a:headEnd/>
            <a:tailEnd/>
          </a:ln>
        </p:spPr>
        <p:txBody>
          <a:bodyPr wrap="none">
            <a:spAutoFit/>
          </a:bodyPr>
          <a:lstStyle/>
          <a:p>
            <a:r>
              <a:rPr lang="en-US"/>
              <a:t>5</a:t>
            </a:r>
          </a:p>
        </p:txBody>
      </p:sp>
      <p:sp>
        <p:nvSpPr>
          <p:cNvPr id="20486" name="TextBox 8"/>
          <p:cNvSpPr txBox="1">
            <a:spLocks noChangeArrowheads="1"/>
          </p:cNvSpPr>
          <p:nvPr/>
        </p:nvSpPr>
        <p:spPr bwMode="auto">
          <a:xfrm>
            <a:off x="136525" y="2259013"/>
            <a:ext cx="298450" cy="307975"/>
          </a:xfrm>
          <a:prstGeom prst="rect">
            <a:avLst/>
          </a:prstGeom>
          <a:noFill/>
          <a:ln w="9525">
            <a:noFill/>
            <a:miter lim="800000"/>
            <a:headEnd/>
            <a:tailEnd/>
          </a:ln>
        </p:spPr>
        <p:txBody>
          <a:bodyPr wrap="none">
            <a:spAutoFit/>
          </a:bodyPr>
          <a:lstStyle/>
          <a:p>
            <a:r>
              <a:rPr lang="en-US"/>
              <a:t>6</a:t>
            </a:r>
          </a:p>
        </p:txBody>
      </p:sp>
      <p:sp>
        <p:nvSpPr>
          <p:cNvPr id="20487" name="TextBox 9"/>
          <p:cNvSpPr txBox="1">
            <a:spLocks noChangeArrowheads="1"/>
          </p:cNvSpPr>
          <p:nvPr/>
        </p:nvSpPr>
        <p:spPr bwMode="auto">
          <a:xfrm>
            <a:off x="136525" y="3194050"/>
            <a:ext cx="298450" cy="307975"/>
          </a:xfrm>
          <a:prstGeom prst="rect">
            <a:avLst/>
          </a:prstGeom>
          <a:noFill/>
          <a:ln w="9525">
            <a:noFill/>
            <a:miter lim="800000"/>
            <a:headEnd/>
            <a:tailEnd/>
          </a:ln>
        </p:spPr>
        <p:txBody>
          <a:bodyPr wrap="none">
            <a:spAutoFit/>
          </a:bodyPr>
          <a:lstStyle/>
          <a:p>
            <a:r>
              <a:rPr lang="en-US"/>
              <a:t>7</a:t>
            </a:r>
          </a:p>
        </p:txBody>
      </p:sp>
      <p:sp>
        <p:nvSpPr>
          <p:cNvPr id="20488" name="TextBox 10"/>
          <p:cNvSpPr txBox="1">
            <a:spLocks noChangeArrowheads="1"/>
          </p:cNvSpPr>
          <p:nvPr/>
        </p:nvSpPr>
        <p:spPr bwMode="auto">
          <a:xfrm>
            <a:off x="136525" y="4157663"/>
            <a:ext cx="298450" cy="306387"/>
          </a:xfrm>
          <a:prstGeom prst="rect">
            <a:avLst/>
          </a:prstGeom>
          <a:noFill/>
          <a:ln w="9525">
            <a:noFill/>
            <a:miter lim="800000"/>
            <a:headEnd/>
            <a:tailEnd/>
          </a:ln>
        </p:spPr>
        <p:txBody>
          <a:bodyPr wrap="none">
            <a:spAutoFit/>
          </a:bodyPr>
          <a:lstStyle/>
          <a:p>
            <a:r>
              <a:rPr lang="en-US"/>
              <a:t>8</a:t>
            </a:r>
          </a:p>
        </p:txBody>
      </p:sp>
      <p:sp>
        <p:nvSpPr>
          <p:cNvPr id="20489" name="TextBox 12"/>
          <p:cNvSpPr txBox="1">
            <a:spLocks noChangeArrowheads="1"/>
          </p:cNvSpPr>
          <p:nvPr/>
        </p:nvSpPr>
        <p:spPr bwMode="auto">
          <a:xfrm>
            <a:off x="136525" y="5081588"/>
            <a:ext cx="298450" cy="307975"/>
          </a:xfrm>
          <a:prstGeom prst="rect">
            <a:avLst/>
          </a:prstGeom>
          <a:noFill/>
          <a:ln w="9525">
            <a:noFill/>
            <a:miter lim="800000"/>
            <a:headEnd/>
            <a:tailEnd/>
          </a:ln>
        </p:spPr>
        <p:txBody>
          <a:bodyPr wrap="none">
            <a:spAutoFit/>
          </a:bodyPr>
          <a:lstStyle/>
          <a:p>
            <a:r>
              <a:rPr lang="en-US"/>
              <a:t>9</a:t>
            </a:r>
          </a:p>
        </p:txBody>
      </p:sp>
      <p:sp>
        <p:nvSpPr>
          <p:cNvPr id="20490" name="TextBox 13"/>
          <p:cNvSpPr txBox="1">
            <a:spLocks noChangeArrowheads="1"/>
          </p:cNvSpPr>
          <p:nvPr/>
        </p:nvSpPr>
        <p:spPr bwMode="auto">
          <a:xfrm>
            <a:off x="57150" y="5561013"/>
            <a:ext cx="411163" cy="307975"/>
          </a:xfrm>
          <a:prstGeom prst="rect">
            <a:avLst/>
          </a:prstGeom>
          <a:noFill/>
          <a:ln w="9525">
            <a:noFill/>
            <a:miter lim="800000"/>
            <a:headEnd/>
            <a:tailEnd/>
          </a:ln>
        </p:spPr>
        <p:txBody>
          <a:bodyPr wrap="none">
            <a:spAutoFit/>
          </a:bodyPr>
          <a:lstStyle/>
          <a:p>
            <a:r>
              <a:rPr lang="en-US"/>
              <a:t>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Passage</a:t>
            </a:r>
          </a:p>
        </p:txBody>
      </p:sp>
      <p:sp>
        <p:nvSpPr>
          <p:cNvPr id="21507" name="Slide Number Placeholder 4"/>
          <p:cNvSpPr>
            <a:spLocks noGrp="1"/>
          </p:cNvSpPr>
          <p:nvPr>
            <p:ph type="sldNum" sz="quarter" idx="10"/>
          </p:nvPr>
        </p:nvSpPr>
        <p:spPr>
          <a:noFill/>
        </p:spPr>
        <p:txBody>
          <a:bodyPr/>
          <a:lstStyle/>
          <a:p>
            <a:fld id="{B0AC09C5-AA8A-428E-BA76-8DA101573581}" type="slidenum">
              <a:rPr lang="en-US" smtClean="0">
                <a:latin typeface="Verdana" pitchFamily="34" charset="0"/>
              </a:rPr>
              <a:pPr/>
              <a:t>31</a:t>
            </a:fld>
            <a:endParaRPr lang="en-US" smtClean="0">
              <a:latin typeface="Verdana" pitchFamily="34" charset="0"/>
            </a:endParaRPr>
          </a:p>
        </p:txBody>
      </p:sp>
      <p:sp>
        <p:nvSpPr>
          <p:cNvPr id="21508" name="Content Placeholder 2"/>
          <p:cNvSpPr txBox="1">
            <a:spLocks/>
          </p:cNvSpPr>
          <p:nvPr/>
        </p:nvSpPr>
        <p:spPr bwMode="auto">
          <a:xfrm>
            <a:off x="468313" y="850900"/>
            <a:ext cx="8126412" cy="5221288"/>
          </a:xfrm>
          <a:prstGeom prst="rect">
            <a:avLst/>
          </a:prstGeom>
          <a:noFill/>
          <a:ln w="9525">
            <a:noFill/>
            <a:miter lim="800000"/>
            <a:headEnd/>
            <a:tailEnd/>
          </a:ln>
        </p:spPr>
        <p:txBody>
          <a:bodyPr/>
          <a:lstStyle/>
          <a:p>
            <a:pPr eaLnBrk="0" hangingPunct="0">
              <a:spcBef>
                <a:spcPct val="50000"/>
              </a:spcBef>
              <a:buSzPct val="80000"/>
              <a:buFont typeface="Verdana" pitchFamily="34" charset="0"/>
              <a:buNone/>
            </a:pPr>
            <a:r>
              <a:rPr lang="en-US" sz="1600" i="1" dirty="0">
                <a:latin typeface="Gill Sans MT Pro Book" pitchFamily="-1" charset="0"/>
              </a:rPr>
              <a:t>Continued from previous page…</a:t>
            </a:r>
            <a:endParaRPr lang="en-US" sz="1600" dirty="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“Will you really let me?” asked the little bird eagerly</a:t>
            </a:r>
            <a:r>
              <a:rPr lang="en-US" sz="1600" dirty="0" smtClean="0">
                <a:latin typeface="Gill Sans MT Pro Book" pitchFamily="-1" charset="0"/>
              </a:rPr>
              <a:t>. </a:t>
            </a:r>
            <a:endParaRPr lang="en-US" sz="1600" dirty="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“Indeed, I will,” answered the kind-hearted spruce-tree. “If your friends have flown away, it is time for the trees to help you. Here is the branch where my leaves are thickest and softest.”</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“My branches are not very thick,” said the friendly pine-tree, “but I am big and strong, and I can keep the north wind from you and the spruce.”</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can help too,” said a little juniper-tree. “I can give you berries all winter long, and every bird knows that juniper berries are good.”</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So the spruce gave the lonely little bird a home, the pine kept the cold north wind away from it, and the juniper gave it berries to eat.</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The other trees looked on and talked together scornfully.</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would not have strange birds on my boughs,” said the birch.</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shall not give my acorns away for any one,” said the oak.</a:t>
            </a:r>
          </a:p>
        </p:txBody>
      </p:sp>
      <p:sp>
        <p:nvSpPr>
          <p:cNvPr id="21509" name="TextBox 4"/>
          <p:cNvSpPr txBox="1">
            <a:spLocks noChangeArrowheads="1"/>
          </p:cNvSpPr>
          <p:nvPr/>
        </p:nvSpPr>
        <p:spPr bwMode="auto">
          <a:xfrm>
            <a:off x="57150" y="1244600"/>
            <a:ext cx="411163" cy="307975"/>
          </a:xfrm>
          <a:prstGeom prst="rect">
            <a:avLst/>
          </a:prstGeom>
          <a:noFill/>
          <a:ln w="9525">
            <a:noFill/>
            <a:miter lim="800000"/>
            <a:headEnd/>
            <a:tailEnd/>
          </a:ln>
        </p:spPr>
        <p:txBody>
          <a:bodyPr wrap="none">
            <a:spAutoFit/>
          </a:bodyPr>
          <a:lstStyle/>
          <a:p>
            <a:r>
              <a:rPr lang="en-US"/>
              <a:t>11</a:t>
            </a:r>
          </a:p>
        </p:txBody>
      </p:sp>
      <p:sp>
        <p:nvSpPr>
          <p:cNvPr id="21510" name="TextBox 5"/>
          <p:cNvSpPr txBox="1">
            <a:spLocks noChangeArrowheads="1"/>
          </p:cNvSpPr>
          <p:nvPr/>
        </p:nvSpPr>
        <p:spPr bwMode="auto">
          <a:xfrm>
            <a:off x="57150" y="1712913"/>
            <a:ext cx="411163" cy="307975"/>
          </a:xfrm>
          <a:prstGeom prst="rect">
            <a:avLst/>
          </a:prstGeom>
          <a:noFill/>
          <a:ln w="9525">
            <a:noFill/>
            <a:miter lim="800000"/>
            <a:headEnd/>
            <a:tailEnd/>
          </a:ln>
        </p:spPr>
        <p:txBody>
          <a:bodyPr wrap="none">
            <a:spAutoFit/>
          </a:bodyPr>
          <a:lstStyle/>
          <a:p>
            <a:r>
              <a:rPr lang="en-US"/>
              <a:t>12</a:t>
            </a:r>
          </a:p>
        </p:txBody>
      </p:sp>
      <p:sp>
        <p:nvSpPr>
          <p:cNvPr id="21511" name="TextBox 7"/>
          <p:cNvSpPr txBox="1">
            <a:spLocks noChangeArrowheads="1"/>
          </p:cNvSpPr>
          <p:nvPr/>
        </p:nvSpPr>
        <p:spPr bwMode="auto">
          <a:xfrm>
            <a:off x="57150" y="2697163"/>
            <a:ext cx="411163" cy="307975"/>
          </a:xfrm>
          <a:prstGeom prst="rect">
            <a:avLst/>
          </a:prstGeom>
          <a:noFill/>
          <a:ln w="9525">
            <a:noFill/>
            <a:miter lim="800000"/>
            <a:headEnd/>
            <a:tailEnd/>
          </a:ln>
        </p:spPr>
        <p:txBody>
          <a:bodyPr wrap="none">
            <a:spAutoFit/>
          </a:bodyPr>
          <a:lstStyle/>
          <a:p>
            <a:r>
              <a:rPr lang="en-US"/>
              <a:t>13</a:t>
            </a:r>
          </a:p>
        </p:txBody>
      </p:sp>
      <p:sp>
        <p:nvSpPr>
          <p:cNvPr id="21512" name="TextBox 8"/>
          <p:cNvSpPr txBox="1">
            <a:spLocks noChangeArrowheads="1"/>
          </p:cNvSpPr>
          <p:nvPr/>
        </p:nvSpPr>
        <p:spPr bwMode="auto">
          <a:xfrm>
            <a:off x="57150" y="3387725"/>
            <a:ext cx="411163" cy="306388"/>
          </a:xfrm>
          <a:prstGeom prst="rect">
            <a:avLst/>
          </a:prstGeom>
          <a:noFill/>
          <a:ln w="9525">
            <a:noFill/>
            <a:miter lim="800000"/>
            <a:headEnd/>
            <a:tailEnd/>
          </a:ln>
        </p:spPr>
        <p:txBody>
          <a:bodyPr wrap="none">
            <a:spAutoFit/>
          </a:bodyPr>
          <a:lstStyle/>
          <a:p>
            <a:r>
              <a:rPr lang="en-US"/>
              <a:t>14</a:t>
            </a:r>
          </a:p>
        </p:txBody>
      </p:sp>
      <p:sp>
        <p:nvSpPr>
          <p:cNvPr id="21513" name="TextBox 9"/>
          <p:cNvSpPr txBox="1">
            <a:spLocks noChangeArrowheads="1"/>
          </p:cNvSpPr>
          <p:nvPr/>
        </p:nvSpPr>
        <p:spPr bwMode="auto">
          <a:xfrm>
            <a:off x="57150" y="4135438"/>
            <a:ext cx="411163" cy="307975"/>
          </a:xfrm>
          <a:prstGeom prst="rect">
            <a:avLst/>
          </a:prstGeom>
          <a:noFill/>
          <a:ln w="9525">
            <a:noFill/>
            <a:miter lim="800000"/>
            <a:headEnd/>
            <a:tailEnd/>
          </a:ln>
        </p:spPr>
        <p:txBody>
          <a:bodyPr wrap="none">
            <a:spAutoFit/>
          </a:bodyPr>
          <a:lstStyle/>
          <a:p>
            <a:r>
              <a:rPr lang="en-US"/>
              <a:t>15</a:t>
            </a:r>
          </a:p>
        </p:txBody>
      </p:sp>
      <p:sp>
        <p:nvSpPr>
          <p:cNvPr id="21514" name="TextBox 10"/>
          <p:cNvSpPr txBox="1">
            <a:spLocks noChangeArrowheads="1"/>
          </p:cNvSpPr>
          <p:nvPr/>
        </p:nvSpPr>
        <p:spPr bwMode="auto">
          <a:xfrm>
            <a:off x="57150" y="4791075"/>
            <a:ext cx="411163" cy="307975"/>
          </a:xfrm>
          <a:prstGeom prst="rect">
            <a:avLst/>
          </a:prstGeom>
          <a:noFill/>
          <a:ln w="9525">
            <a:noFill/>
            <a:miter lim="800000"/>
            <a:headEnd/>
            <a:tailEnd/>
          </a:ln>
        </p:spPr>
        <p:txBody>
          <a:bodyPr wrap="none">
            <a:spAutoFit/>
          </a:bodyPr>
          <a:lstStyle/>
          <a:p>
            <a:r>
              <a:rPr lang="en-US"/>
              <a:t>16</a:t>
            </a:r>
          </a:p>
        </p:txBody>
      </p:sp>
      <p:sp>
        <p:nvSpPr>
          <p:cNvPr id="21515" name="TextBox 11"/>
          <p:cNvSpPr txBox="1">
            <a:spLocks noChangeArrowheads="1"/>
          </p:cNvSpPr>
          <p:nvPr/>
        </p:nvSpPr>
        <p:spPr bwMode="auto">
          <a:xfrm>
            <a:off x="57150" y="5251450"/>
            <a:ext cx="411163" cy="306388"/>
          </a:xfrm>
          <a:prstGeom prst="rect">
            <a:avLst/>
          </a:prstGeom>
          <a:noFill/>
          <a:ln w="9525">
            <a:noFill/>
            <a:miter lim="800000"/>
            <a:headEnd/>
            <a:tailEnd/>
          </a:ln>
        </p:spPr>
        <p:txBody>
          <a:bodyPr wrap="none">
            <a:spAutoFit/>
          </a:bodyPr>
          <a:lstStyle/>
          <a:p>
            <a:r>
              <a:rPr lang="en-US"/>
              <a:t>17</a:t>
            </a:r>
          </a:p>
        </p:txBody>
      </p:sp>
      <p:sp>
        <p:nvSpPr>
          <p:cNvPr id="21516" name="TextBox 12"/>
          <p:cNvSpPr txBox="1">
            <a:spLocks noChangeArrowheads="1"/>
          </p:cNvSpPr>
          <p:nvPr/>
        </p:nvSpPr>
        <p:spPr bwMode="auto">
          <a:xfrm>
            <a:off x="57150" y="5764213"/>
            <a:ext cx="411163" cy="307975"/>
          </a:xfrm>
          <a:prstGeom prst="rect">
            <a:avLst/>
          </a:prstGeom>
          <a:noFill/>
          <a:ln w="9525">
            <a:noFill/>
            <a:miter lim="800000"/>
            <a:headEnd/>
            <a:tailEnd/>
          </a:ln>
        </p:spPr>
        <p:txBody>
          <a:bodyPr wrap="none">
            <a:spAutoFit/>
          </a:bodyPr>
          <a:lstStyle/>
          <a:p>
            <a:r>
              <a:rPr lang="en-US"/>
              <a:t>18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Passage</a:t>
            </a:r>
          </a:p>
        </p:txBody>
      </p:sp>
      <p:sp>
        <p:nvSpPr>
          <p:cNvPr id="22531" name="Slide Number Placeholder 4"/>
          <p:cNvSpPr>
            <a:spLocks noGrp="1"/>
          </p:cNvSpPr>
          <p:nvPr>
            <p:ph type="sldNum" sz="quarter" idx="10"/>
          </p:nvPr>
        </p:nvSpPr>
        <p:spPr>
          <a:noFill/>
        </p:spPr>
        <p:txBody>
          <a:bodyPr/>
          <a:lstStyle/>
          <a:p>
            <a:fld id="{46821279-62E9-4AC4-8D50-CA63D87EFBC3}" type="slidenum">
              <a:rPr lang="en-US" smtClean="0">
                <a:latin typeface="Verdana" pitchFamily="34" charset="0"/>
              </a:rPr>
              <a:pPr/>
              <a:t>32</a:t>
            </a:fld>
            <a:endParaRPr lang="en-US" smtClean="0">
              <a:latin typeface="Verdana" pitchFamily="34" charset="0"/>
            </a:endParaRPr>
          </a:p>
        </p:txBody>
      </p:sp>
      <p:sp>
        <p:nvSpPr>
          <p:cNvPr id="22532" name="Content Placeholder 2"/>
          <p:cNvSpPr txBox="1">
            <a:spLocks/>
          </p:cNvSpPr>
          <p:nvPr/>
        </p:nvSpPr>
        <p:spPr bwMode="auto">
          <a:xfrm>
            <a:off x="481013" y="850900"/>
            <a:ext cx="8113712" cy="5221288"/>
          </a:xfrm>
          <a:prstGeom prst="rect">
            <a:avLst/>
          </a:prstGeom>
          <a:noFill/>
          <a:ln w="9525">
            <a:noFill/>
            <a:miter lim="800000"/>
            <a:headEnd/>
            <a:tailEnd/>
          </a:ln>
        </p:spPr>
        <p:txBody>
          <a:bodyPr/>
          <a:lstStyle/>
          <a:p>
            <a:pPr eaLnBrk="0" hangingPunct="0">
              <a:spcBef>
                <a:spcPct val="50000"/>
              </a:spcBef>
              <a:buSzPct val="80000"/>
              <a:buFont typeface="Verdana" pitchFamily="34" charset="0"/>
              <a:buNone/>
            </a:pPr>
            <a:r>
              <a:rPr lang="en-US" sz="1600" i="1" dirty="0">
                <a:latin typeface="Gill Sans MT Pro Book" pitchFamily="-1" charset="0"/>
              </a:rPr>
              <a:t>Continued from previous page…</a:t>
            </a:r>
            <a:endParaRPr lang="en-US" sz="1600" dirty="0">
              <a:latin typeface="Gill Sans MT Pro Book" pitchFamily="-1" charset="0"/>
            </a:endParaRP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 never have anything to do with strangers,” said the willow, and the three trees drew their leaves closely about them.</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In the morning all those shining green leaves lay on the ground, for the cold north wind had come in the night, and every leaf that it touched fell from the tree.</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“May I touch every leaf in the forest?” asked the wind in its frolic.</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“No,” said the forest king. “The trees that have been kind to the little bird with the broken wing may keep their leaves.”</a:t>
            </a:r>
          </a:p>
          <a:p>
            <a:pPr algn="just" eaLnBrk="0" hangingPunct="0">
              <a:spcBef>
                <a:spcPts val="1200"/>
              </a:spcBef>
              <a:spcAft>
                <a:spcPts val="600"/>
              </a:spcAft>
              <a:buSzPct val="80000"/>
              <a:buFont typeface="Verdana" pitchFamily="34" charset="0"/>
              <a:buNone/>
            </a:pPr>
            <a:r>
              <a:rPr lang="en-US" sz="1600" dirty="0">
                <a:latin typeface="Gill Sans MT Pro Book" pitchFamily="-1" charset="0"/>
              </a:rPr>
              <a:t>	This is why the leaves of the spruce, the pine, and the juniper are always green.</a:t>
            </a:r>
          </a:p>
          <a:p>
            <a:pPr eaLnBrk="0" hangingPunct="0">
              <a:spcBef>
                <a:spcPts val="1200"/>
              </a:spcBef>
              <a:spcAft>
                <a:spcPts val="600"/>
              </a:spcAft>
              <a:buSzPct val="80000"/>
              <a:buFont typeface="Verdana" pitchFamily="34" charset="0"/>
              <a:buNone/>
            </a:pPr>
            <a:r>
              <a:rPr lang="en-US" sz="1600" dirty="0" smtClean="0">
                <a:latin typeface="Gill Sans MT Pro Book" pitchFamily="-1" charset="0"/>
              </a:rPr>
              <a:t> </a:t>
            </a:r>
            <a:endParaRPr lang="en-US" sz="1600" dirty="0">
              <a:latin typeface="Gill Sans MT Pro Book" pitchFamily="-1" charset="0"/>
            </a:endParaRPr>
          </a:p>
          <a:p>
            <a:pPr algn="r" eaLnBrk="0" hangingPunct="0">
              <a:spcBef>
                <a:spcPct val="50000"/>
              </a:spcBef>
              <a:buSzPct val="80000"/>
              <a:buFont typeface="Verdana" pitchFamily="34" charset="0"/>
              <a:buNone/>
            </a:pPr>
            <a:r>
              <a:rPr lang="en-US" sz="1600" dirty="0">
                <a:latin typeface="Gill Sans MT Pro Book" pitchFamily="-1" charset="0"/>
              </a:rPr>
              <a:t> www.gutenberg.org</a:t>
            </a:r>
          </a:p>
        </p:txBody>
      </p:sp>
      <p:sp>
        <p:nvSpPr>
          <p:cNvPr id="22533" name="TextBox 4"/>
          <p:cNvSpPr txBox="1">
            <a:spLocks noChangeArrowheads="1"/>
          </p:cNvSpPr>
          <p:nvPr/>
        </p:nvSpPr>
        <p:spPr bwMode="auto">
          <a:xfrm>
            <a:off x="57150" y="1244600"/>
            <a:ext cx="411163" cy="307975"/>
          </a:xfrm>
          <a:prstGeom prst="rect">
            <a:avLst/>
          </a:prstGeom>
          <a:noFill/>
          <a:ln w="9525">
            <a:noFill/>
            <a:miter lim="800000"/>
            <a:headEnd/>
            <a:tailEnd/>
          </a:ln>
        </p:spPr>
        <p:txBody>
          <a:bodyPr wrap="none">
            <a:spAutoFit/>
          </a:bodyPr>
          <a:lstStyle/>
          <a:p>
            <a:r>
              <a:rPr lang="en-US"/>
              <a:t>19</a:t>
            </a:r>
          </a:p>
        </p:txBody>
      </p:sp>
      <p:sp>
        <p:nvSpPr>
          <p:cNvPr id="22534" name="TextBox 5"/>
          <p:cNvSpPr txBox="1">
            <a:spLocks noChangeArrowheads="1"/>
          </p:cNvSpPr>
          <p:nvPr/>
        </p:nvSpPr>
        <p:spPr bwMode="auto">
          <a:xfrm>
            <a:off x="57150" y="1985963"/>
            <a:ext cx="411163" cy="307975"/>
          </a:xfrm>
          <a:prstGeom prst="rect">
            <a:avLst/>
          </a:prstGeom>
          <a:noFill/>
          <a:ln w="9525">
            <a:noFill/>
            <a:miter lim="800000"/>
            <a:headEnd/>
            <a:tailEnd/>
          </a:ln>
        </p:spPr>
        <p:txBody>
          <a:bodyPr wrap="none">
            <a:spAutoFit/>
          </a:bodyPr>
          <a:lstStyle/>
          <a:p>
            <a:r>
              <a:rPr lang="en-US"/>
              <a:t>20</a:t>
            </a:r>
          </a:p>
        </p:txBody>
      </p:sp>
      <p:sp>
        <p:nvSpPr>
          <p:cNvPr id="22535" name="TextBox 7"/>
          <p:cNvSpPr txBox="1">
            <a:spLocks noChangeArrowheads="1"/>
          </p:cNvSpPr>
          <p:nvPr/>
        </p:nvSpPr>
        <p:spPr bwMode="auto">
          <a:xfrm>
            <a:off x="57150" y="2713038"/>
            <a:ext cx="411163" cy="307975"/>
          </a:xfrm>
          <a:prstGeom prst="rect">
            <a:avLst/>
          </a:prstGeom>
          <a:noFill/>
          <a:ln w="9525">
            <a:noFill/>
            <a:miter lim="800000"/>
            <a:headEnd/>
            <a:tailEnd/>
          </a:ln>
        </p:spPr>
        <p:txBody>
          <a:bodyPr wrap="none">
            <a:spAutoFit/>
          </a:bodyPr>
          <a:lstStyle/>
          <a:p>
            <a:r>
              <a:rPr lang="en-US"/>
              <a:t>21</a:t>
            </a:r>
          </a:p>
        </p:txBody>
      </p:sp>
      <p:sp>
        <p:nvSpPr>
          <p:cNvPr id="22536" name="TextBox 8"/>
          <p:cNvSpPr txBox="1">
            <a:spLocks noChangeArrowheads="1"/>
          </p:cNvSpPr>
          <p:nvPr/>
        </p:nvSpPr>
        <p:spPr bwMode="auto">
          <a:xfrm>
            <a:off x="57150" y="3162300"/>
            <a:ext cx="411163" cy="307975"/>
          </a:xfrm>
          <a:prstGeom prst="rect">
            <a:avLst/>
          </a:prstGeom>
          <a:noFill/>
          <a:ln w="9525">
            <a:noFill/>
            <a:miter lim="800000"/>
            <a:headEnd/>
            <a:tailEnd/>
          </a:ln>
        </p:spPr>
        <p:txBody>
          <a:bodyPr wrap="none">
            <a:spAutoFit/>
          </a:bodyPr>
          <a:lstStyle/>
          <a:p>
            <a:r>
              <a:rPr lang="en-US"/>
              <a:t>22</a:t>
            </a:r>
          </a:p>
        </p:txBody>
      </p:sp>
      <p:sp>
        <p:nvSpPr>
          <p:cNvPr id="22537" name="TextBox 9"/>
          <p:cNvSpPr txBox="1">
            <a:spLocks noChangeArrowheads="1"/>
          </p:cNvSpPr>
          <p:nvPr/>
        </p:nvSpPr>
        <p:spPr bwMode="auto">
          <a:xfrm>
            <a:off x="57150" y="3879850"/>
            <a:ext cx="411163" cy="306388"/>
          </a:xfrm>
          <a:prstGeom prst="rect">
            <a:avLst/>
          </a:prstGeom>
          <a:noFill/>
          <a:ln w="9525">
            <a:noFill/>
            <a:miter lim="800000"/>
            <a:headEnd/>
            <a:tailEnd/>
          </a:ln>
        </p:spPr>
        <p:txBody>
          <a:bodyPr wrap="none">
            <a:spAutoFit/>
          </a:bodyPr>
          <a:lstStyle/>
          <a:p>
            <a:r>
              <a:rPr lang="en-US"/>
              <a:t>23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06438" y="1546225"/>
            <a:ext cx="7888287" cy="4525963"/>
          </a:xfrm>
        </p:spPr>
        <p:txBody>
          <a:bodyPr/>
          <a:lstStyle/>
          <a:p>
            <a:pPr marL="0" indent="0" algn="just">
              <a:defRPr/>
            </a:pPr>
            <a:r>
              <a:rPr lang="en-US" dirty="0" smtClean="0"/>
              <a:t>What </a:t>
            </a:r>
            <a:r>
              <a:rPr lang="en-US" dirty="0"/>
              <a:t>is a theme of the myth “Why the Evergreen Trees Never Lose Their Leaves,”? Use </a:t>
            </a:r>
            <a:r>
              <a:rPr lang="en-US" b="1" dirty="0"/>
              <a:t>two</a:t>
            </a:r>
            <a:r>
              <a:rPr lang="en-US" dirty="0"/>
              <a:t> details from the myth to support your answer</a:t>
            </a:r>
            <a:r>
              <a:rPr lang="en-US" dirty="0" smtClean="0"/>
              <a:t>. </a:t>
            </a:r>
            <a:endParaRPr lang="en-US" dirty="0"/>
          </a:p>
          <a:p>
            <a:pPr>
              <a:defRPr/>
            </a:pPr>
            <a:r>
              <a:rPr lang="en-US" dirty="0"/>
              <a:t>Write your answer in complete sentences.</a:t>
            </a:r>
          </a:p>
          <a:p>
            <a:pPr>
              <a:defRPr/>
            </a:pPr>
            <a:endParaRPr lang="en-US" dirty="0" smtClean="0">
              <a:latin typeface="Gill Sans MT Pro Book" pitchFamily="-1" charset="0"/>
              <a:cs typeface="Gill Sans MT Pro Book" pitchFamily="-1" charset="0"/>
            </a:endParaRPr>
          </a:p>
        </p:txBody>
      </p:sp>
      <p:sp>
        <p:nvSpPr>
          <p:cNvPr id="23556" name="Slide Number Placeholder 4"/>
          <p:cNvSpPr>
            <a:spLocks noGrp="1"/>
          </p:cNvSpPr>
          <p:nvPr>
            <p:ph type="sldNum" sz="quarter" idx="10"/>
          </p:nvPr>
        </p:nvSpPr>
        <p:spPr>
          <a:noFill/>
        </p:spPr>
        <p:txBody>
          <a:bodyPr/>
          <a:lstStyle/>
          <a:p>
            <a:fld id="{7A0B2E06-ECF7-4B4B-8CE7-A7F4B21B23A7}" type="slidenum">
              <a:rPr lang="en-US" smtClean="0">
                <a:latin typeface="Verdana" pitchFamily="34" charset="0"/>
              </a:rPr>
              <a:pPr/>
              <a:t>33</a:t>
            </a:fld>
            <a:endParaRPr lang="en-US" smtClean="0">
              <a:latin typeface="Verdana" pitchFamily="34" charset="0"/>
            </a:endParaRPr>
          </a:p>
        </p:txBody>
      </p:sp>
      <p:sp>
        <p:nvSpPr>
          <p:cNvPr id="23557" name="Text Box 7"/>
          <p:cNvSpPr txBox="1">
            <a:spLocks noChangeArrowheads="1"/>
          </p:cNvSpPr>
          <p:nvPr/>
        </p:nvSpPr>
        <p:spPr bwMode="auto">
          <a:xfrm>
            <a:off x="163513" y="1566863"/>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a:t>1</a:t>
            </a:r>
            <a:endParaRPr lang="en-US"/>
          </a:p>
        </p:txBody>
      </p:sp>
      <p:cxnSp>
        <p:nvCxnSpPr>
          <p:cNvPr id="23558" name="Straight Connector 8"/>
          <p:cNvCxnSpPr>
            <a:cxnSpLocks noChangeShapeType="1"/>
          </p:cNvCxnSpPr>
          <p:nvPr/>
        </p:nvCxnSpPr>
        <p:spPr bwMode="auto">
          <a:xfrm>
            <a:off x="754063" y="3705225"/>
            <a:ext cx="7877175" cy="0"/>
          </a:xfrm>
          <a:prstGeom prst="line">
            <a:avLst/>
          </a:prstGeom>
          <a:noFill/>
          <a:ln w="9525" algn="ctr">
            <a:solidFill>
              <a:schemeClr val="tx1"/>
            </a:solidFill>
            <a:round/>
            <a:headEnd/>
            <a:tailEnd/>
          </a:ln>
        </p:spPr>
      </p:cxnSp>
      <p:cxnSp>
        <p:nvCxnSpPr>
          <p:cNvPr id="23559" name="Straight Connector 13"/>
          <p:cNvCxnSpPr>
            <a:cxnSpLocks noChangeShapeType="1"/>
          </p:cNvCxnSpPr>
          <p:nvPr/>
        </p:nvCxnSpPr>
        <p:spPr bwMode="auto">
          <a:xfrm>
            <a:off x="754063" y="4197350"/>
            <a:ext cx="7877175" cy="0"/>
          </a:xfrm>
          <a:prstGeom prst="line">
            <a:avLst/>
          </a:prstGeom>
          <a:noFill/>
          <a:ln w="9525" algn="ctr">
            <a:solidFill>
              <a:schemeClr val="tx1"/>
            </a:solidFill>
            <a:round/>
            <a:headEnd/>
            <a:tailEnd/>
          </a:ln>
        </p:spPr>
      </p:cxnSp>
      <p:cxnSp>
        <p:nvCxnSpPr>
          <p:cNvPr id="23560" name="Straight Connector 14"/>
          <p:cNvCxnSpPr>
            <a:cxnSpLocks noChangeShapeType="1"/>
          </p:cNvCxnSpPr>
          <p:nvPr/>
        </p:nvCxnSpPr>
        <p:spPr bwMode="auto">
          <a:xfrm>
            <a:off x="754063" y="4687888"/>
            <a:ext cx="7877175" cy="0"/>
          </a:xfrm>
          <a:prstGeom prst="line">
            <a:avLst/>
          </a:prstGeom>
          <a:noFill/>
          <a:ln w="9525" algn="ctr">
            <a:solidFill>
              <a:schemeClr val="tx1"/>
            </a:solidFill>
            <a:round/>
            <a:headEnd/>
            <a:tailEnd/>
          </a:ln>
        </p:spPr>
      </p:cxnSp>
      <p:cxnSp>
        <p:nvCxnSpPr>
          <p:cNvPr id="23561" name="Straight Connector 15"/>
          <p:cNvCxnSpPr>
            <a:cxnSpLocks noChangeShapeType="1"/>
          </p:cNvCxnSpPr>
          <p:nvPr/>
        </p:nvCxnSpPr>
        <p:spPr bwMode="auto">
          <a:xfrm>
            <a:off x="754063" y="5180013"/>
            <a:ext cx="7877175" cy="0"/>
          </a:xfrm>
          <a:prstGeom prst="line">
            <a:avLst/>
          </a:prstGeom>
          <a:noFill/>
          <a:ln w="9525" algn="ctr">
            <a:solidFill>
              <a:schemeClr val="tx1"/>
            </a:solidFill>
            <a:round/>
            <a:headEnd/>
            <a:tailEnd/>
          </a:ln>
        </p:spPr>
      </p:cxnSp>
      <p:cxnSp>
        <p:nvCxnSpPr>
          <p:cNvPr id="23562" name="Straight Connector 16"/>
          <p:cNvCxnSpPr>
            <a:cxnSpLocks noChangeShapeType="1"/>
          </p:cNvCxnSpPr>
          <p:nvPr/>
        </p:nvCxnSpPr>
        <p:spPr bwMode="auto">
          <a:xfrm>
            <a:off x="754063" y="5670550"/>
            <a:ext cx="7877175" cy="0"/>
          </a:xfrm>
          <a:prstGeom prst="line">
            <a:avLst/>
          </a:prstGeom>
          <a:noFill/>
          <a:ln w="9525" algn="ctr">
            <a:solidFill>
              <a:schemeClr val="tx1"/>
            </a:solidFill>
            <a:round/>
            <a:headEnd/>
            <a:tailEnd/>
          </a:ln>
        </p:spPr>
      </p:cxnSp>
      <p:sp>
        <p:nvSpPr>
          <p:cNvPr id="2" name="Title 1"/>
          <p:cNvSpPr>
            <a:spLocks noGrp="1"/>
          </p:cNvSpPr>
          <p:nvPr>
            <p:ph type="title"/>
          </p:nvPr>
        </p:nvSpPr>
        <p:spPr>
          <a:xfrm>
            <a:off x="365125" y="214168"/>
            <a:ext cx="8229600" cy="900113"/>
          </a:xfrm>
        </p:spPr>
        <p:txBody>
          <a:bodyPr/>
          <a:lstStyle/>
          <a:p>
            <a:r>
              <a:rPr lang="en-US" dirty="0">
                <a:latin typeface="Gill Sans MT Pro Book" pitchFamily="-1" charset="0"/>
              </a:rPr>
              <a:t>Grade 4 Short-response Question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Guide Paper 1</a:t>
            </a:r>
          </a:p>
        </p:txBody>
      </p:sp>
      <p:sp>
        <p:nvSpPr>
          <p:cNvPr id="25603" name="Slide Number Placeholder 4"/>
          <p:cNvSpPr>
            <a:spLocks noGrp="1"/>
          </p:cNvSpPr>
          <p:nvPr>
            <p:ph type="sldNum" sz="quarter" idx="10"/>
          </p:nvPr>
        </p:nvSpPr>
        <p:spPr>
          <a:noFill/>
        </p:spPr>
        <p:txBody>
          <a:bodyPr/>
          <a:lstStyle/>
          <a:p>
            <a:fld id="{A0EA2C58-9E0A-4AA2-80E5-EB4D06110D07}" type="slidenum">
              <a:rPr lang="en-US" smtClean="0">
                <a:latin typeface="Verdana" pitchFamily="34" charset="0"/>
              </a:rPr>
              <a:pPr/>
              <a:t>34</a:t>
            </a:fld>
            <a:endParaRPr lang="en-US" smtClean="0">
              <a:latin typeface="Verdana" pitchFamily="34" charset="0"/>
            </a:endParaRPr>
          </a:p>
        </p:txBody>
      </p:sp>
      <p:pic>
        <p:nvPicPr>
          <p:cNvPr id="25604" name="Picture 6"/>
          <p:cNvPicPr>
            <a:picLocks noChangeAspect="1" noChangeArrowheads="1"/>
          </p:cNvPicPr>
          <p:nvPr/>
        </p:nvPicPr>
        <p:blipFill>
          <a:blip r:embed="rId3"/>
          <a:srcRect/>
          <a:stretch>
            <a:fillRect/>
          </a:stretch>
        </p:blipFill>
        <p:spPr bwMode="auto">
          <a:xfrm>
            <a:off x="1428750" y="769938"/>
            <a:ext cx="6223000" cy="567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Guide Paper 1 Annotation</a:t>
            </a:r>
          </a:p>
        </p:txBody>
      </p:sp>
      <p:sp>
        <p:nvSpPr>
          <p:cNvPr id="22531" name="Content Placeholder 1"/>
          <p:cNvSpPr>
            <a:spLocks noGrp="1"/>
          </p:cNvSpPr>
          <p:nvPr>
            <p:ph idx="1"/>
          </p:nvPr>
        </p:nvSpPr>
        <p:spPr/>
        <p:txBody>
          <a:bodyPr/>
          <a:lstStyle/>
          <a:p>
            <a:pPr>
              <a:defRPr/>
            </a:pPr>
            <a:r>
              <a:rPr lang="en-US" sz="1800" b="1" dirty="0" smtClean="0"/>
              <a:t>Score Point 2</a:t>
            </a:r>
            <a:endParaRPr lang="en-US" sz="1800" dirty="0" smtClean="0"/>
          </a:p>
          <a:p>
            <a:pPr>
              <a:defRPr/>
            </a:pPr>
            <a:r>
              <a:rPr lang="en-US" dirty="0" smtClean="0"/>
              <a:t> </a:t>
            </a:r>
          </a:p>
          <a:p>
            <a:pPr marL="0" indent="0" algn="just">
              <a:defRPr/>
            </a:pPr>
            <a:r>
              <a:rPr lang="en-US" sz="1800" dirty="0" smtClean="0"/>
              <a:t>This response makes a valid inference from the text to identify the theme of the myth </a:t>
            </a:r>
            <a:r>
              <a:rPr lang="en-US" sz="1800" i="1" dirty="0" smtClean="0"/>
              <a:t>(The theme of that myth is if your kind hearted and nice you will be rewarded. If your not nice you will get a punishment or not reward)</a:t>
            </a:r>
            <a:r>
              <a:rPr lang="en-US" sz="1800" dirty="0" smtClean="0"/>
              <a:t>. The response provides a sufficient number of concrete details from the text for support as required by the prompt </a:t>
            </a:r>
            <a:r>
              <a:rPr lang="en-US" sz="1800" i="1" dirty="0" smtClean="0"/>
              <a:t>(The wind asked if it could touch every leaf in the world </a:t>
            </a:r>
            <a:r>
              <a:rPr lang="en-US" sz="1800" dirty="0" smtClean="0"/>
              <a:t>and </a:t>
            </a:r>
            <a:r>
              <a:rPr lang="en-US" sz="1800" i="1" dirty="0" smtClean="0"/>
              <a:t>In the text it says the kind spruce tree so that tells you that the tree is kind hearted)</a:t>
            </a:r>
            <a:r>
              <a:rPr lang="en-US" sz="1800" dirty="0" smtClean="0"/>
              <a:t>. This response includes complete sentences where errors do not impact readability.</a:t>
            </a:r>
            <a:endParaRPr lang="en-US" sz="1800" dirty="0"/>
          </a:p>
        </p:txBody>
      </p:sp>
      <p:sp>
        <p:nvSpPr>
          <p:cNvPr id="26628" name="Slide Number Placeholder 4"/>
          <p:cNvSpPr>
            <a:spLocks noGrp="1"/>
          </p:cNvSpPr>
          <p:nvPr>
            <p:ph type="sldNum" sz="quarter" idx="10"/>
          </p:nvPr>
        </p:nvSpPr>
        <p:spPr>
          <a:noFill/>
        </p:spPr>
        <p:txBody>
          <a:bodyPr/>
          <a:lstStyle/>
          <a:p>
            <a:fld id="{D14BD1DB-E2BC-4A82-966F-5ADAA973BEAC}" type="slidenum">
              <a:rPr lang="en-US" smtClean="0">
                <a:latin typeface="Verdana" pitchFamily="34" charset="0"/>
              </a:rPr>
              <a:pPr/>
              <a:t>35</a:t>
            </a:fld>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Guide Paper 2</a:t>
            </a:r>
          </a:p>
        </p:txBody>
      </p:sp>
      <p:sp>
        <p:nvSpPr>
          <p:cNvPr id="27651" name="Slide Number Placeholder 4"/>
          <p:cNvSpPr>
            <a:spLocks noGrp="1"/>
          </p:cNvSpPr>
          <p:nvPr>
            <p:ph type="sldNum" sz="quarter" idx="10"/>
          </p:nvPr>
        </p:nvSpPr>
        <p:spPr>
          <a:noFill/>
        </p:spPr>
        <p:txBody>
          <a:bodyPr/>
          <a:lstStyle/>
          <a:p>
            <a:fld id="{D750357E-3308-4458-B546-D24C767D7D16}" type="slidenum">
              <a:rPr lang="en-US" smtClean="0">
                <a:latin typeface="Verdana" pitchFamily="34" charset="0"/>
              </a:rPr>
              <a:pPr/>
              <a:t>36</a:t>
            </a:fld>
            <a:endParaRPr lang="en-US" smtClean="0">
              <a:latin typeface="Verdana" pitchFamily="34" charset="0"/>
            </a:endParaRPr>
          </a:p>
        </p:txBody>
      </p:sp>
      <p:pic>
        <p:nvPicPr>
          <p:cNvPr id="27652" name="Picture 6"/>
          <p:cNvPicPr>
            <a:picLocks noChangeAspect="1" noChangeArrowheads="1"/>
          </p:cNvPicPr>
          <p:nvPr/>
        </p:nvPicPr>
        <p:blipFill>
          <a:blip r:embed="rId3"/>
          <a:srcRect/>
          <a:stretch>
            <a:fillRect/>
          </a:stretch>
        </p:blipFill>
        <p:spPr bwMode="auto">
          <a:xfrm>
            <a:off x="596900" y="1079500"/>
            <a:ext cx="7989888" cy="459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Guide Paper 2 Annotation</a:t>
            </a:r>
          </a:p>
        </p:txBody>
      </p:sp>
      <p:sp>
        <p:nvSpPr>
          <p:cNvPr id="28675" name="Slide Number Placeholder 4"/>
          <p:cNvSpPr>
            <a:spLocks noGrp="1"/>
          </p:cNvSpPr>
          <p:nvPr>
            <p:ph type="sldNum" sz="quarter" idx="10"/>
          </p:nvPr>
        </p:nvSpPr>
        <p:spPr>
          <a:noFill/>
        </p:spPr>
        <p:txBody>
          <a:bodyPr/>
          <a:lstStyle/>
          <a:p>
            <a:fld id="{8EC4B56C-94ED-466B-B964-D465610D511E}" type="slidenum">
              <a:rPr lang="en-US" smtClean="0">
                <a:latin typeface="Verdana" pitchFamily="34" charset="0"/>
              </a:rPr>
              <a:pPr/>
              <a:t>37</a:t>
            </a:fld>
            <a:endParaRPr lang="en-US" smtClean="0">
              <a:latin typeface="Verdana" pitchFamily="34" charset="0"/>
            </a:endParaRPr>
          </a:p>
        </p:txBody>
      </p:sp>
      <p:sp>
        <p:nvSpPr>
          <p:cNvPr id="28676"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r>
              <a:rPr lang="en-US" sz="2000" b="1" dirty="0"/>
              <a:t>Score Point 2</a:t>
            </a:r>
            <a:endParaRPr lang="en-US" sz="2000" dirty="0"/>
          </a:p>
          <a:p>
            <a:r>
              <a:rPr lang="en-US" sz="2400" dirty="0"/>
              <a:t> </a:t>
            </a:r>
          </a:p>
          <a:p>
            <a:pPr algn="just"/>
            <a:r>
              <a:rPr lang="en-US" sz="1800" dirty="0"/>
              <a:t>This response makes a valid inference from the text to identify the theme of the myth </a:t>
            </a:r>
            <a:r>
              <a:rPr lang="en-US" sz="1800" i="1" dirty="0"/>
              <a:t>(The theme of the myth is that if you keep trying, something good will help you)</a:t>
            </a:r>
            <a:r>
              <a:rPr lang="en-US" sz="1800" dirty="0"/>
              <a:t>. The response provides a sufficient number of concrete details from the text for support as required by the prompt </a:t>
            </a:r>
            <a:r>
              <a:rPr lang="en-US" sz="1800" i="1" dirty="0"/>
              <a:t>(when the little bird broke it’s wing and ask three trees to help them, they rejected the little bird</a:t>
            </a:r>
            <a:r>
              <a:rPr lang="en-US" sz="1800" i="1" dirty="0" smtClean="0"/>
              <a:t>. Also </a:t>
            </a:r>
            <a:r>
              <a:rPr lang="en-US" sz="1800" i="1" dirty="0"/>
              <a:t>when the little bird ask three other trees, they help the little bird)</a:t>
            </a:r>
            <a:r>
              <a:rPr lang="en-US" sz="1800" dirty="0"/>
              <a:t>. This response includes complete sentences where errors do not impact readability.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Guide Paper 3</a:t>
            </a:r>
          </a:p>
        </p:txBody>
      </p:sp>
      <p:sp>
        <p:nvSpPr>
          <p:cNvPr id="29699" name="Slide Number Placeholder 4"/>
          <p:cNvSpPr>
            <a:spLocks noGrp="1"/>
          </p:cNvSpPr>
          <p:nvPr>
            <p:ph type="sldNum" sz="quarter" idx="10"/>
          </p:nvPr>
        </p:nvSpPr>
        <p:spPr>
          <a:noFill/>
        </p:spPr>
        <p:txBody>
          <a:bodyPr/>
          <a:lstStyle/>
          <a:p>
            <a:fld id="{7153674D-B7DC-4BAB-9A88-FE2ACF28215F}" type="slidenum">
              <a:rPr lang="en-US" smtClean="0">
                <a:latin typeface="Verdana" pitchFamily="34" charset="0"/>
              </a:rPr>
              <a:pPr/>
              <a:t>38</a:t>
            </a:fld>
            <a:endParaRPr lang="en-US" smtClean="0">
              <a:latin typeface="Verdana" pitchFamily="34" charset="0"/>
            </a:endParaRPr>
          </a:p>
        </p:txBody>
      </p:sp>
      <p:pic>
        <p:nvPicPr>
          <p:cNvPr id="29700" name="Picture 2"/>
          <p:cNvPicPr>
            <a:picLocks noChangeAspect="1" noChangeArrowheads="1"/>
          </p:cNvPicPr>
          <p:nvPr/>
        </p:nvPicPr>
        <p:blipFill>
          <a:blip r:embed="rId3"/>
          <a:srcRect/>
          <a:stretch>
            <a:fillRect/>
          </a:stretch>
        </p:blipFill>
        <p:spPr bwMode="auto">
          <a:xfrm>
            <a:off x="688975" y="1096963"/>
            <a:ext cx="7575550"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Guide Paper 3 Annotation</a:t>
            </a:r>
          </a:p>
        </p:txBody>
      </p:sp>
      <p:sp>
        <p:nvSpPr>
          <p:cNvPr id="30723" name="Slide Number Placeholder 4"/>
          <p:cNvSpPr>
            <a:spLocks noGrp="1"/>
          </p:cNvSpPr>
          <p:nvPr>
            <p:ph type="sldNum" sz="quarter" idx="10"/>
          </p:nvPr>
        </p:nvSpPr>
        <p:spPr>
          <a:noFill/>
        </p:spPr>
        <p:txBody>
          <a:bodyPr/>
          <a:lstStyle/>
          <a:p>
            <a:fld id="{37F8B6E6-D968-470C-B7CA-9CA56076AB63}" type="slidenum">
              <a:rPr lang="en-US" smtClean="0">
                <a:latin typeface="Verdana" pitchFamily="34" charset="0"/>
              </a:rPr>
              <a:pPr/>
              <a:t>39</a:t>
            </a:fld>
            <a:endParaRPr lang="en-US" smtClean="0">
              <a:latin typeface="Verdana" pitchFamily="34" charset="0"/>
            </a:endParaRPr>
          </a:p>
        </p:txBody>
      </p:sp>
      <p:sp>
        <p:nvSpPr>
          <p:cNvPr id="2662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2400" dirty="0"/>
              <a:t> </a:t>
            </a:r>
          </a:p>
          <a:p>
            <a:pPr algn="just">
              <a:defRPr/>
            </a:pPr>
            <a:r>
              <a:rPr lang="en-US" sz="1800" dirty="0"/>
              <a:t>This response is a mostly literal recounting of events from the text </a:t>
            </a:r>
            <a:r>
              <a:rPr lang="en-US" sz="1800" i="1" dirty="0"/>
              <a:t>(The theme of the myth is about a tree and how it helps the bird)</a:t>
            </a:r>
            <a:r>
              <a:rPr lang="en-US" sz="1800" dirty="0"/>
              <a:t>. While the response provides two details from the text </a:t>
            </a:r>
            <a:r>
              <a:rPr lang="en-US" sz="1800" i="1" dirty="0"/>
              <a:t>(The spruce tree let the bird stay on her branches and other trees began to help the bird and those trees got to keep their leaves)</a:t>
            </a:r>
            <a:r>
              <a:rPr lang="en-US" sz="1800" dirty="0"/>
              <a:t>, no valid inference and/or claim is present. This response includes complete sentences where errors do not impact readability. Holistically, this response achieves a score point one by giving only some relevant information and no valid claim according to the requirements of the prompt.</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p:txBody>
          <a:bodyPr/>
          <a:lstStyle/>
          <a:p>
            <a:r>
              <a:rPr smtClean="0">
                <a:latin typeface="Verdana" pitchFamily="34" charset="0"/>
              </a:rPr>
              <a:t>Instructional Shifts</a:t>
            </a:r>
          </a:p>
        </p:txBody>
      </p:sp>
      <p:sp>
        <p:nvSpPr>
          <p:cNvPr id="6151" name="Slide Number Placeholder 3"/>
          <p:cNvSpPr>
            <a:spLocks noGrp="1"/>
          </p:cNvSpPr>
          <p:nvPr>
            <p:ph type="sldNum" sz="quarter" idx="10"/>
          </p:nvPr>
        </p:nvSpPr>
        <p:spPr>
          <a:noFill/>
        </p:spPr>
        <p:txBody>
          <a:bodyPr/>
          <a:lstStyle/>
          <a:p>
            <a:fld id="{FEA2BC35-8C52-442B-A844-80E2847B58C9}" type="slidenum">
              <a:rPr lang="en-US" smtClean="0">
                <a:latin typeface="Verdana" pitchFamily="34" charset="0"/>
              </a:rPr>
              <a:pPr/>
              <a:t>4</a:t>
            </a:fld>
            <a:endParaRPr lang="en-US" smtClean="0">
              <a:latin typeface="Verdana" pitchFamily="34" charset="0"/>
            </a:endParaRPr>
          </a:p>
        </p:txBody>
      </p:sp>
      <p:sp>
        <p:nvSpPr>
          <p:cNvPr id="5" name="Cube 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defRPr/>
            </a:pPr>
            <a:r>
              <a:rPr lang="en-US" sz="2800" dirty="0">
                <a:solidFill>
                  <a:schemeClr val="bg1"/>
                </a:solidFill>
                <a:latin typeface="Verdana" pitchFamily="-1" charset="0"/>
                <a:cs typeface="Arial" pitchFamily="-1" charset="0"/>
              </a:rPr>
              <a:t>Shift 1</a:t>
            </a:r>
          </a:p>
        </p:txBody>
      </p:sp>
      <p:sp>
        <p:nvSpPr>
          <p:cNvPr id="6153" name="TextBox 10"/>
          <p:cNvSpPr txBox="1">
            <a:spLocks noChangeArrowheads="1"/>
          </p:cNvSpPr>
          <p:nvPr/>
        </p:nvSpPr>
        <p:spPr bwMode="auto">
          <a:xfrm>
            <a:off x="2519363" y="1303338"/>
            <a:ext cx="3044825" cy="646112"/>
          </a:xfrm>
          <a:prstGeom prst="rect">
            <a:avLst/>
          </a:prstGeom>
          <a:noFill/>
          <a:ln w="9525">
            <a:noFill/>
            <a:miter lim="800000"/>
            <a:headEnd/>
            <a:tailEnd/>
          </a:ln>
        </p:spPr>
        <p:txBody>
          <a:bodyPr>
            <a:spAutoFit/>
          </a:bodyPr>
          <a:lstStyle/>
          <a:p>
            <a:pPr algn="ctr"/>
            <a:r>
              <a:rPr lang="en-US" sz="1800"/>
              <a:t>Balancing Informational &amp; Literary Text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Guide Paper 4</a:t>
            </a:r>
          </a:p>
        </p:txBody>
      </p:sp>
      <p:sp>
        <p:nvSpPr>
          <p:cNvPr id="31747" name="Slide Number Placeholder 4"/>
          <p:cNvSpPr>
            <a:spLocks noGrp="1"/>
          </p:cNvSpPr>
          <p:nvPr>
            <p:ph type="sldNum" sz="quarter" idx="10"/>
          </p:nvPr>
        </p:nvSpPr>
        <p:spPr>
          <a:noFill/>
        </p:spPr>
        <p:txBody>
          <a:bodyPr/>
          <a:lstStyle/>
          <a:p>
            <a:fld id="{6572663E-B611-485B-8C0B-D9B4AAB02E7D}" type="slidenum">
              <a:rPr lang="en-US" smtClean="0">
                <a:latin typeface="Verdana" pitchFamily="34" charset="0"/>
              </a:rPr>
              <a:pPr/>
              <a:t>40</a:t>
            </a:fld>
            <a:endParaRPr lang="en-US" smtClean="0">
              <a:latin typeface="Verdana" pitchFamily="34" charset="0"/>
            </a:endParaRPr>
          </a:p>
        </p:txBody>
      </p:sp>
      <p:pic>
        <p:nvPicPr>
          <p:cNvPr id="31748" name="Picture 2"/>
          <p:cNvPicPr>
            <a:picLocks noChangeAspect="1" noChangeArrowheads="1"/>
          </p:cNvPicPr>
          <p:nvPr/>
        </p:nvPicPr>
        <p:blipFill>
          <a:blip r:embed="rId3"/>
          <a:srcRect/>
          <a:stretch>
            <a:fillRect/>
          </a:stretch>
        </p:blipFill>
        <p:spPr bwMode="auto">
          <a:xfrm>
            <a:off x="874713" y="1035050"/>
            <a:ext cx="7534275"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5125" y="214168"/>
            <a:ext cx="8229600" cy="900113"/>
          </a:xfrm>
        </p:spPr>
        <p:txBody>
          <a:bodyPr/>
          <a:lstStyle/>
          <a:p>
            <a:r>
              <a:rPr dirty="0" smtClean="0">
                <a:latin typeface="Gill Sans MT Pro Book" pitchFamily="-1" charset="0"/>
              </a:rPr>
              <a:t>Grade 4 Short-response Guide Paper 4 Annotation</a:t>
            </a:r>
          </a:p>
        </p:txBody>
      </p:sp>
      <p:sp>
        <p:nvSpPr>
          <p:cNvPr id="32771" name="Slide Number Placeholder 4"/>
          <p:cNvSpPr>
            <a:spLocks noGrp="1"/>
          </p:cNvSpPr>
          <p:nvPr>
            <p:ph type="sldNum" sz="quarter" idx="10"/>
          </p:nvPr>
        </p:nvSpPr>
        <p:spPr>
          <a:noFill/>
        </p:spPr>
        <p:txBody>
          <a:bodyPr/>
          <a:lstStyle/>
          <a:p>
            <a:fld id="{7401AD10-9B6A-4C4B-B15C-0A0A8216DEBC}" type="slidenum">
              <a:rPr lang="en-US" smtClean="0">
                <a:latin typeface="Verdana" pitchFamily="34" charset="0"/>
              </a:rPr>
              <a:pPr/>
              <a:t>41</a:t>
            </a:fld>
            <a:endParaRPr lang="en-US" smtClean="0">
              <a:latin typeface="Verdana" pitchFamily="34" charset="0"/>
            </a:endParaRPr>
          </a:p>
        </p:txBody>
      </p:sp>
      <p:sp>
        <p:nvSpPr>
          <p:cNvPr id="28676"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2400" dirty="0"/>
              <a:t> </a:t>
            </a:r>
          </a:p>
          <a:p>
            <a:pPr algn="just">
              <a:defRPr/>
            </a:pPr>
            <a:r>
              <a:rPr lang="en-US" sz="1800" dirty="0"/>
              <a:t>This response makes a valid inference from the text to identify the theme of the myth </a:t>
            </a:r>
            <a:r>
              <a:rPr lang="en-US" sz="1800" i="1" dirty="0"/>
              <a:t>(The theme of the myth is that if you help someone good things will come to you and that you will feel good inside)</a:t>
            </a:r>
            <a:r>
              <a:rPr lang="en-US" sz="1800" dirty="0"/>
              <a:t>; however, the response does not provide two details from the text for support as required by the prompt.</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Guide Paper 5</a:t>
            </a:r>
          </a:p>
        </p:txBody>
      </p:sp>
      <p:sp>
        <p:nvSpPr>
          <p:cNvPr id="33795" name="Slide Number Placeholder 4"/>
          <p:cNvSpPr>
            <a:spLocks noGrp="1"/>
          </p:cNvSpPr>
          <p:nvPr>
            <p:ph type="sldNum" sz="quarter" idx="10"/>
          </p:nvPr>
        </p:nvSpPr>
        <p:spPr>
          <a:noFill/>
        </p:spPr>
        <p:txBody>
          <a:bodyPr/>
          <a:lstStyle/>
          <a:p>
            <a:fld id="{8B1D971B-2A80-472F-9459-4F14ACC5B900}" type="slidenum">
              <a:rPr lang="en-US" smtClean="0">
                <a:latin typeface="Verdana" pitchFamily="34" charset="0"/>
              </a:rPr>
              <a:pPr/>
              <a:t>42</a:t>
            </a:fld>
            <a:endParaRPr lang="en-US" smtClean="0">
              <a:latin typeface="Verdana" pitchFamily="34" charset="0"/>
            </a:endParaRPr>
          </a:p>
        </p:txBody>
      </p:sp>
      <p:pic>
        <p:nvPicPr>
          <p:cNvPr id="33796" name="Picture 2"/>
          <p:cNvPicPr>
            <a:picLocks noChangeAspect="1" noChangeArrowheads="1"/>
          </p:cNvPicPr>
          <p:nvPr/>
        </p:nvPicPr>
        <p:blipFill>
          <a:blip r:embed="rId3"/>
          <a:srcRect/>
          <a:stretch>
            <a:fillRect/>
          </a:stretch>
        </p:blipFill>
        <p:spPr bwMode="auto">
          <a:xfrm>
            <a:off x="592138" y="1154113"/>
            <a:ext cx="7781925" cy="4427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Guide Paper 5 Annotation</a:t>
            </a:r>
          </a:p>
        </p:txBody>
      </p:sp>
      <p:sp>
        <p:nvSpPr>
          <p:cNvPr id="34819" name="Slide Number Placeholder 4"/>
          <p:cNvSpPr>
            <a:spLocks noGrp="1"/>
          </p:cNvSpPr>
          <p:nvPr>
            <p:ph type="sldNum" sz="quarter" idx="10"/>
          </p:nvPr>
        </p:nvSpPr>
        <p:spPr>
          <a:noFill/>
        </p:spPr>
        <p:txBody>
          <a:bodyPr/>
          <a:lstStyle/>
          <a:p>
            <a:fld id="{69642433-8451-49EF-B9DA-EFB3C77C37CB}" type="slidenum">
              <a:rPr lang="en-US" smtClean="0">
                <a:latin typeface="Verdana" pitchFamily="34" charset="0"/>
              </a:rPr>
              <a:pPr/>
              <a:t>43</a:t>
            </a:fld>
            <a:endParaRPr lang="en-US" smtClean="0">
              <a:latin typeface="Verdana" pitchFamily="34" charset="0"/>
            </a:endParaRPr>
          </a:p>
        </p:txBody>
      </p:sp>
      <p:sp>
        <p:nvSpPr>
          <p:cNvPr id="3072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r>
              <a:rPr lang="en-US" sz="2400" dirty="0"/>
              <a:t> </a:t>
            </a:r>
          </a:p>
          <a:p>
            <a:pPr algn="just">
              <a:defRPr/>
            </a:pPr>
            <a:r>
              <a:rPr lang="en-US" sz="1800" dirty="0"/>
              <a:t>This response does not address any of the requirements of the prompt </a:t>
            </a:r>
            <a:r>
              <a:rPr lang="en-US" sz="1800" i="1" dirty="0"/>
              <a:t>(The evergreen trees leafs are always green in the spring, summer, fall and, winter thats why it’s name is evergreen)</a:t>
            </a:r>
            <a:r>
              <a:rPr lang="en-US" sz="1800" dirty="0"/>
              <a:t>.</a:t>
            </a:r>
          </a:p>
          <a:p>
            <a:pPr marL="342900" indent="-342900" algn="just" eaLnBrk="0" hangingPunct="0">
              <a:spcBef>
                <a:spcPct val="50000"/>
              </a:spcBef>
              <a:buSzPct val="80000"/>
              <a:buFont typeface="Verdana" pitchFamily="34" charset="0"/>
              <a:buNone/>
              <a:defRPr/>
            </a:pPr>
            <a:endParaRPr lang="en-US" sz="1800" dirty="0">
              <a:latin typeface="Gill Sans MT Pro Book" pitchFamily="-1"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Guide Paper 6</a:t>
            </a:r>
          </a:p>
        </p:txBody>
      </p:sp>
      <p:sp>
        <p:nvSpPr>
          <p:cNvPr id="35843" name="Slide Number Placeholder 4"/>
          <p:cNvSpPr>
            <a:spLocks noGrp="1"/>
          </p:cNvSpPr>
          <p:nvPr>
            <p:ph type="sldNum" sz="quarter" idx="10"/>
          </p:nvPr>
        </p:nvSpPr>
        <p:spPr>
          <a:noFill/>
        </p:spPr>
        <p:txBody>
          <a:bodyPr/>
          <a:lstStyle/>
          <a:p>
            <a:fld id="{99B006D8-7773-4637-A470-2BFD195A5E00}" type="slidenum">
              <a:rPr lang="en-US" smtClean="0">
                <a:latin typeface="Verdana" pitchFamily="34" charset="0"/>
              </a:rPr>
              <a:pPr/>
              <a:t>44</a:t>
            </a:fld>
            <a:endParaRPr lang="en-US" smtClean="0">
              <a:latin typeface="Verdana" pitchFamily="34" charset="0"/>
            </a:endParaRPr>
          </a:p>
        </p:txBody>
      </p:sp>
      <p:pic>
        <p:nvPicPr>
          <p:cNvPr id="35844" name="Picture 2"/>
          <p:cNvPicPr>
            <a:picLocks noChangeAspect="1" noChangeArrowheads="1"/>
          </p:cNvPicPr>
          <p:nvPr/>
        </p:nvPicPr>
        <p:blipFill>
          <a:blip r:embed="rId3"/>
          <a:srcRect/>
          <a:stretch>
            <a:fillRect/>
          </a:stretch>
        </p:blipFill>
        <p:spPr bwMode="auto">
          <a:xfrm>
            <a:off x="579438" y="996950"/>
            <a:ext cx="83121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Guide Paper 6 Annotation</a:t>
            </a:r>
          </a:p>
        </p:txBody>
      </p:sp>
      <p:sp>
        <p:nvSpPr>
          <p:cNvPr id="36867" name="Slide Number Placeholder 4"/>
          <p:cNvSpPr>
            <a:spLocks noGrp="1"/>
          </p:cNvSpPr>
          <p:nvPr>
            <p:ph type="sldNum" sz="quarter" idx="10"/>
          </p:nvPr>
        </p:nvSpPr>
        <p:spPr>
          <a:noFill/>
        </p:spPr>
        <p:txBody>
          <a:bodyPr/>
          <a:lstStyle/>
          <a:p>
            <a:fld id="{608E7F2D-5C4F-4738-9123-E56F171A5170}" type="slidenum">
              <a:rPr lang="en-US" smtClean="0">
                <a:latin typeface="Verdana" pitchFamily="34" charset="0"/>
              </a:rPr>
              <a:pPr/>
              <a:t>45</a:t>
            </a:fld>
            <a:endParaRPr lang="en-US" smtClean="0">
              <a:latin typeface="Verdana" pitchFamily="34" charset="0"/>
            </a:endParaRPr>
          </a:p>
        </p:txBody>
      </p:sp>
      <p:sp>
        <p:nvSpPr>
          <p:cNvPr id="32772"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r>
              <a:rPr lang="en-US" sz="2400" dirty="0"/>
              <a:t> </a:t>
            </a:r>
          </a:p>
          <a:p>
            <a:pPr algn="just">
              <a:defRPr/>
            </a:pPr>
            <a:r>
              <a:rPr lang="en-US" sz="1800" dirty="0"/>
              <a:t>This response does not address any of the requirements of the prompt.</a:t>
            </a:r>
            <a:endParaRPr lang="en-US" sz="2400" dirty="0"/>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0"/>
          </p:nvPr>
        </p:nvSpPr>
        <p:spPr>
          <a:noFill/>
        </p:spPr>
        <p:txBody>
          <a:bodyPr/>
          <a:lstStyle/>
          <a:p>
            <a:pPr eaLnBrk="0" hangingPunct="0"/>
            <a:fld id="{47A3931A-786C-4FC6-BFE4-25B0101AF61E}" type="slidenum">
              <a:rPr lang="en-US" smtClean="0">
                <a:latin typeface="Verdana" pitchFamily="34" charset="0"/>
              </a:rPr>
              <a:pPr eaLnBrk="0" hangingPunct="0"/>
              <a:t>46</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38915"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en-US" sz="2800" dirty="0">
                <a:solidFill>
                  <a:srgbClr val="628DBB"/>
                </a:solidFill>
              </a:rPr>
              <a:t>Grade 4 Short-response </a:t>
            </a:r>
            <a:r>
              <a:rPr lang="en-US" sz="2800" dirty="0" smtClean="0">
                <a:solidFill>
                  <a:srgbClr val="628DBB"/>
                </a:solidFill>
              </a:rPr>
              <a:t>(2-point) Practice </a:t>
            </a:r>
            <a:r>
              <a:rPr lang="en-US" sz="2800" dirty="0">
                <a:solidFill>
                  <a:srgbClr val="628DBB"/>
                </a:solidFill>
              </a:rPr>
              <a:t>Set</a:t>
            </a:r>
            <a:endParaRPr lang="en-GB" sz="2800" dirty="0">
              <a:solidFill>
                <a:srgbClr val="628DBB"/>
              </a:solidFill>
            </a:endParaRPr>
          </a:p>
        </p:txBody>
      </p:sp>
      <p:sp>
        <p:nvSpPr>
          <p:cNvPr id="5" name="Slide Number Placeholder 4"/>
          <p:cNvSpPr>
            <a:spLocks noGrp="1"/>
          </p:cNvSpPr>
          <p:nvPr>
            <p:ph type="sldNum" sz="quarter" idx="10"/>
          </p:nvPr>
        </p:nvSpPr>
        <p:spPr>
          <a:xfrm>
            <a:off x="8623300" y="6584950"/>
            <a:ext cx="520700" cy="273050"/>
          </a:xfrm>
          <a:noFill/>
        </p:spPr>
        <p:txBody>
          <a:bodyPr/>
          <a:lstStyle/>
          <a:p>
            <a:fld id="{B160F590-D72E-4482-A468-B6C1857E8750}" type="slidenum">
              <a:rPr lang="en-US" smtClean="0">
                <a:latin typeface="Verdana" pitchFamily="34" charset="0"/>
              </a:rPr>
              <a:pPr/>
              <a:t>47</a:t>
            </a:fld>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66938" y="176210"/>
            <a:ext cx="4748212" cy="614474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48</a:t>
            </a:fld>
            <a:endParaRPr lang="en-US" dirty="0"/>
          </a:p>
        </p:txBody>
      </p:sp>
    </p:spTree>
    <p:extLst>
      <p:ext uri="{BB962C8B-B14F-4D97-AF65-F5344CB8AC3E}">
        <p14:creationId xmlns="" xmlns:p14="http://schemas.microsoft.com/office/powerpoint/2010/main" val="2750533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Practice Paper 1</a:t>
            </a:r>
          </a:p>
        </p:txBody>
      </p:sp>
      <p:sp>
        <p:nvSpPr>
          <p:cNvPr id="39939" name="Slide Number Placeholder 4"/>
          <p:cNvSpPr>
            <a:spLocks noGrp="1"/>
          </p:cNvSpPr>
          <p:nvPr>
            <p:ph type="sldNum" sz="quarter" idx="10"/>
          </p:nvPr>
        </p:nvSpPr>
        <p:spPr>
          <a:noFill/>
        </p:spPr>
        <p:txBody>
          <a:bodyPr/>
          <a:lstStyle/>
          <a:p>
            <a:fld id="{63FB5B2A-F1F1-4494-A097-4BC2B6422448}" type="slidenum">
              <a:rPr lang="en-US" smtClean="0">
                <a:latin typeface="Verdana" pitchFamily="34" charset="0"/>
              </a:rPr>
              <a:pPr/>
              <a:t>49</a:t>
            </a:fld>
            <a:endParaRPr lang="en-US" smtClean="0">
              <a:latin typeface="Verdana" pitchFamily="34" charset="0"/>
            </a:endParaRPr>
          </a:p>
        </p:txBody>
      </p:sp>
      <p:pic>
        <p:nvPicPr>
          <p:cNvPr id="39940" name="Picture 6"/>
          <p:cNvPicPr>
            <a:picLocks noChangeAspect="1" noChangeArrowheads="1"/>
          </p:cNvPicPr>
          <p:nvPr/>
        </p:nvPicPr>
        <p:blipFill>
          <a:blip r:embed="rId3"/>
          <a:srcRect/>
          <a:stretch>
            <a:fillRect/>
          </a:stretch>
        </p:blipFill>
        <p:spPr bwMode="auto">
          <a:xfrm>
            <a:off x="269875" y="1071563"/>
            <a:ext cx="8353425" cy="467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6150" name="Title 1"/>
          <p:cNvSpPr>
            <a:spLocks noGrp="1"/>
          </p:cNvSpPr>
          <p:nvPr>
            <p:ph type="title"/>
          </p:nvPr>
        </p:nvSpPr>
        <p:spPr/>
        <p:txBody>
          <a:bodyPr/>
          <a:lstStyle/>
          <a:p>
            <a:r>
              <a:rPr smtClean="0">
                <a:latin typeface="Verdana" pitchFamily="34" charset="0"/>
              </a:rPr>
              <a:t>Instructional Shifts</a:t>
            </a:r>
          </a:p>
        </p:txBody>
      </p:sp>
      <p:sp>
        <p:nvSpPr>
          <p:cNvPr id="6151" name="Slide Number Placeholder 3"/>
          <p:cNvSpPr>
            <a:spLocks noGrp="1"/>
          </p:cNvSpPr>
          <p:nvPr>
            <p:ph type="sldNum" sz="quarter" idx="10"/>
          </p:nvPr>
        </p:nvSpPr>
        <p:spPr>
          <a:noFill/>
        </p:spPr>
        <p:txBody>
          <a:bodyPr/>
          <a:lstStyle/>
          <a:p>
            <a:fld id="{FEA2BC35-8C52-442B-A844-80E2847B58C9}" type="slidenum">
              <a:rPr lang="en-US" smtClean="0">
                <a:latin typeface="Verdana" pitchFamily="34" charset="0"/>
              </a:rPr>
              <a:pPr/>
              <a:t>5</a:t>
            </a:fld>
            <a:endParaRPr lang="en-US" smtClean="0">
              <a:latin typeface="Verdana" pitchFamily="34" charset="0"/>
            </a:endParaRPr>
          </a:p>
        </p:txBody>
      </p:sp>
      <p:sp>
        <p:nvSpPr>
          <p:cNvPr id="5" name="Cube 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
        <p:nvSpPr>
          <p:cNvPr id="6153" name="TextBox 10"/>
          <p:cNvSpPr txBox="1">
            <a:spLocks noChangeArrowheads="1"/>
          </p:cNvSpPr>
          <p:nvPr/>
        </p:nvSpPr>
        <p:spPr bwMode="auto">
          <a:xfrm>
            <a:off x="2519363" y="1303338"/>
            <a:ext cx="3044825" cy="646112"/>
          </a:xfrm>
          <a:prstGeom prst="rect">
            <a:avLst/>
          </a:prstGeom>
          <a:noFill/>
          <a:ln w="9525">
            <a:noFill/>
            <a:miter lim="800000"/>
            <a:headEnd/>
            <a:tailEnd/>
          </a:ln>
        </p:spPr>
        <p:txBody>
          <a:bodyPr>
            <a:spAutoFit/>
          </a:bodyPr>
          <a:lstStyle/>
          <a:p>
            <a:pPr algn="ctr"/>
            <a:r>
              <a:rPr lang="en-US" sz="1800"/>
              <a:t>Balancing Informational &amp; Literary Text</a:t>
            </a:r>
          </a:p>
        </p:txBody>
      </p:sp>
      <p:sp>
        <p:nvSpPr>
          <p:cNvPr id="6155" name="TextBox 12"/>
          <p:cNvSpPr txBox="1">
            <a:spLocks noChangeArrowheads="1"/>
          </p:cNvSpPr>
          <p:nvPr/>
        </p:nvSpPr>
        <p:spPr bwMode="auto">
          <a:xfrm>
            <a:off x="3527425" y="2338388"/>
            <a:ext cx="2400300" cy="646112"/>
          </a:xfrm>
          <a:prstGeom prst="rect">
            <a:avLst/>
          </a:prstGeom>
          <a:noFill/>
          <a:ln w="9525">
            <a:noFill/>
            <a:miter lim="800000"/>
            <a:headEnd/>
            <a:tailEnd/>
          </a:ln>
        </p:spPr>
        <p:txBody>
          <a:bodyPr>
            <a:spAutoFit/>
          </a:bodyPr>
          <a:lstStyle/>
          <a:p>
            <a:pPr algn="ctr"/>
            <a:r>
              <a:rPr lang="en-US" sz="1800"/>
              <a:t>Knowledge in the Disciplines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Practice Paper 1 Annotation</a:t>
            </a:r>
          </a:p>
        </p:txBody>
      </p:sp>
      <p:sp>
        <p:nvSpPr>
          <p:cNvPr id="40963" name="Slide Number Placeholder 4"/>
          <p:cNvSpPr>
            <a:spLocks noGrp="1"/>
          </p:cNvSpPr>
          <p:nvPr>
            <p:ph type="sldNum" sz="quarter" idx="10"/>
          </p:nvPr>
        </p:nvSpPr>
        <p:spPr>
          <a:noFill/>
        </p:spPr>
        <p:txBody>
          <a:bodyPr/>
          <a:lstStyle/>
          <a:p>
            <a:fld id="{7B4E16EC-668E-4C02-88A0-22BFB97A30F2}" type="slidenum">
              <a:rPr lang="en-US" smtClean="0">
                <a:latin typeface="Verdana" pitchFamily="34" charset="0"/>
              </a:rPr>
              <a:pPr/>
              <a:t>50</a:t>
            </a:fld>
            <a:endParaRPr lang="en-US" smtClean="0">
              <a:latin typeface="Verdana" pitchFamily="34" charset="0"/>
            </a:endParaRPr>
          </a:p>
        </p:txBody>
      </p:sp>
      <p:sp>
        <p:nvSpPr>
          <p:cNvPr id="3686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2400" dirty="0"/>
              <a:t> </a:t>
            </a:r>
          </a:p>
          <a:p>
            <a:pPr algn="just">
              <a:defRPr/>
            </a:pPr>
            <a:r>
              <a:rPr lang="en-US" sz="1800" dirty="0"/>
              <a:t>This response makes valid inferences from the text to identify themes in the myth </a:t>
            </a:r>
            <a:r>
              <a:rPr lang="en-US" sz="1800" i="1" dirty="0"/>
              <a:t>(The theme to...is helping </a:t>
            </a:r>
            <a:r>
              <a:rPr lang="en-US" sz="1800" dirty="0"/>
              <a:t>and </a:t>
            </a:r>
            <a:r>
              <a:rPr lang="en-US" sz="1800" i="1" dirty="0"/>
              <a:t>The other theme...is if you don’t help someone, you’re gonna regret it)</a:t>
            </a:r>
            <a:r>
              <a:rPr lang="en-US" sz="1800" dirty="0"/>
              <a:t>; however, the response provides only one concrete detail from the text for support (</a:t>
            </a:r>
            <a:r>
              <a:rPr lang="en-US" sz="1800" i="1" dirty="0"/>
              <a:t>when the little bird broke its wing, the evergreens helped it</a:t>
            </a:r>
            <a:r>
              <a:rPr lang="en-US" sz="1800" dirty="0"/>
              <a:t>). This response includes complete sentences where errors do not impact readability.</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Practice Paper 2</a:t>
            </a:r>
          </a:p>
        </p:txBody>
      </p:sp>
      <p:sp>
        <p:nvSpPr>
          <p:cNvPr id="41987" name="Slide Number Placeholder 4"/>
          <p:cNvSpPr>
            <a:spLocks noGrp="1"/>
          </p:cNvSpPr>
          <p:nvPr>
            <p:ph type="sldNum" sz="quarter" idx="10"/>
          </p:nvPr>
        </p:nvSpPr>
        <p:spPr>
          <a:noFill/>
        </p:spPr>
        <p:txBody>
          <a:bodyPr/>
          <a:lstStyle/>
          <a:p>
            <a:fld id="{9F4FAF50-AC27-46F3-BAD1-231C1B1D988D}" type="slidenum">
              <a:rPr lang="en-US" smtClean="0">
                <a:latin typeface="Verdana" pitchFamily="34" charset="0"/>
              </a:rPr>
              <a:pPr/>
              <a:t>51</a:t>
            </a:fld>
            <a:endParaRPr lang="en-US" smtClean="0">
              <a:latin typeface="Verdana" pitchFamily="34" charset="0"/>
            </a:endParaRPr>
          </a:p>
        </p:txBody>
      </p:sp>
      <p:pic>
        <p:nvPicPr>
          <p:cNvPr id="41988" name="Picture 2"/>
          <p:cNvPicPr>
            <a:picLocks noChangeAspect="1" noChangeArrowheads="1"/>
          </p:cNvPicPr>
          <p:nvPr/>
        </p:nvPicPr>
        <p:blipFill>
          <a:blip r:embed="rId3"/>
          <a:srcRect/>
          <a:stretch>
            <a:fillRect/>
          </a:stretch>
        </p:blipFill>
        <p:spPr bwMode="auto">
          <a:xfrm>
            <a:off x="381000" y="896938"/>
            <a:ext cx="8297863" cy="470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Practice Paper 2 Annotation</a:t>
            </a:r>
          </a:p>
        </p:txBody>
      </p:sp>
      <p:sp>
        <p:nvSpPr>
          <p:cNvPr id="43011" name="Slide Number Placeholder 4"/>
          <p:cNvSpPr>
            <a:spLocks noGrp="1"/>
          </p:cNvSpPr>
          <p:nvPr>
            <p:ph type="sldNum" sz="quarter" idx="10"/>
          </p:nvPr>
        </p:nvSpPr>
        <p:spPr>
          <a:noFill/>
        </p:spPr>
        <p:txBody>
          <a:bodyPr/>
          <a:lstStyle/>
          <a:p>
            <a:fld id="{EFF25298-33FB-4C17-B5B4-E6481D187975}" type="slidenum">
              <a:rPr lang="en-US" smtClean="0">
                <a:latin typeface="Verdana" pitchFamily="34" charset="0"/>
              </a:rPr>
              <a:pPr/>
              <a:t>52</a:t>
            </a:fld>
            <a:endParaRPr lang="en-US" smtClean="0">
              <a:latin typeface="Verdana" pitchFamily="34" charset="0"/>
            </a:endParaRPr>
          </a:p>
        </p:txBody>
      </p:sp>
      <p:sp>
        <p:nvSpPr>
          <p:cNvPr id="43012"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r>
              <a:rPr lang="en-US" sz="2000" b="1" dirty="0"/>
              <a:t>Score Point 2</a:t>
            </a:r>
            <a:endParaRPr lang="en-US" sz="2000" dirty="0"/>
          </a:p>
          <a:p>
            <a:r>
              <a:rPr lang="en-US" sz="2400" dirty="0"/>
              <a:t> </a:t>
            </a:r>
          </a:p>
          <a:p>
            <a:pPr algn="just"/>
            <a:r>
              <a:rPr lang="en-US" sz="1800" dirty="0"/>
              <a:t>This response makes a valid inference from the text to identify the theme of the myth </a:t>
            </a:r>
            <a:r>
              <a:rPr lang="en-US" sz="1800" i="1" dirty="0"/>
              <a:t>(The idea of the myth is if you are nice good things happen)</a:t>
            </a:r>
            <a:r>
              <a:rPr lang="en-US" sz="1800" dirty="0"/>
              <a:t>. The response provides a sufficient number of concrete details from the text for support as required by the prompt </a:t>
            </a:r>
            <a:r>
              <a:rPr lang="en-US" sz="1800" i="1" dirty="0"/>
              <a:t>(The evergreens protected the bird and got to keep their leaves</a:t>
            </a:r>
            <a:r>
              <a:rPr lang="en-US" sz="1800" i="1" dirty="0" smtClean="0"/>
              <a:t>. The </a:t>
            </a:r>
            <a:r>
              <a:rPr lang="en-US" sz="1800" i="1" dirty="0"/>
              <a:t>oak, birch, and willow where mean to the bird so their leaves fell off)</a:t>
            </a:r>
            <a:r>
              <a:rPr lang="en-US" sz="1800" dirty="0"/>
              <a:t>. This response includes complete sentences where errors do not impact readability.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Practice Paper 3</a:t>
            </a:r>
          </a:p>
        </p:txBody>
      </p:sp>
      <p:sp>
        <p:nvSpPr>
          <p:cNvPr id="44035" name="Slide Number Placeholder 4"/>
          <p:cNvSpPr>
            <a:spLocks noGrp="1"/>
          </p:cNvSpPr>
          <p:nvPr>
            <p:ph type="sldNum" sz="quarter" idx="10"/>
          </p:nvPr>
        </p:nvSpPr>
        <p:spPr>
          <a:noFill/>
        </p:spPr>
        <p:txBody>
          <a:bodyPr/>
          <a:lstStyle/>
          <a:p>
            <a:fld id="{2753F86F-81C9-4DE5-8984-C1A53F91371B}" type="slidenum">
              <a:rPr lang="en-US" smtClean="0">
                <a:latin typeface="Verdana" pitchFamily="34" charset="0"/>
              </a:rPr>
              <a:pPr/>
              <a:t>53</a:t>
            </a:fld>
            <a:endParaRPr lang="en-US" smtClean="0">
              <a:latin typeface="Verdana" pitchFamily="34" charset="0"/>
            </a:endParaRPr>
          </a:p>
        </p:txBody>
      </p:sp>
      <p:pic>
        <p:nvPicPr>
          <p:cNvPr id="44036" name="Picture 2"/>
          <p:cNvPicPr>
            <a:picLocks noChangeAspect="1" noChangeArrowheads="1"/>
          </p:cNvPicPr>
          <p:nvPr/>
        </p:nvPicPr>
        <p:blipFill>
          <a:blip r:embed="rId3"/>
          <a:srcRect/>
          <a:stretch>
            <a:fillRect/>
          </a:stretch>
        </p:blipFill>
        <p:spPr bwMode="auto">
          <a:xfrm>
            <a:off x="679450" y="1181100"/>
            <a:ext cx="7646988" cy="448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65125" y="214168"/>
            <a:ext cx="8229600" cy="900113"/>
          </a:xfrm>
        </p:spPr>
        <p:txBody>
          <a:bodyPr/>
          <a:lstStyle/>
          <a:p>
            <a:r>
              <a:rPr dirty="0" smtClean="0">
                <a:latin typeface="Gill Sans MT Pro Book" pitchFamily="-1" charset="0"/>
              </a:rPr>
              <a:t>Grade 4 Short-response Practice Paper 3 Annotation</a:t>
            </a:r>
          </a:p>
        </p:txBody>
      </p:sp>
      <p:sp>
        <p:nvSpPr>
          <p:cNvPr id="45059" name="Slide Number Placeholder 4"/>
          <p:cNvSpPr>
            <a:spLocks noGrp="1"/>
          </p:cNvSpPr>
          <p:nvPr>
            <p:ph type="sldNum" sz="quarter" idx="10"/>
          </p:nvPr>
        </p:nvSpPr>
        <p:spPr>
          <a:noFill/>
        </p:spPr>
        <p:txBody>
          <a:bodyPr/>
          <a:lstStyle/>
          <a:p>
            <a:fld id="{22650B80-B077-4CBD-9D53-5CE7D021743C}" type="slidenum">
              <a:rPr lang="en-US" smtClean="0">
                <a:latin typeface="Verdana" pitchFamily="34" charset="0"/>
              </a:rPr>
              <a:pPr/>
              <a:t>54</a:t>
            </a:fld>
            <a:endParaRPr lang="en-US" smtClean="0">
              <a:latin typeface="Verdana" pitchFamily="34" charset="0"/>
            </a:endParaRPr>
          </a:p>
        </p:txBody>
      </p:sp>
      <p:sp>
        <p:nvSpPr>
          <p:cNvPr id="45060"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r>
              <a:rPr lang="en-US" sz="2000" b="1" dirty="0"/>
              <a:t>Score Point 0</a:t>
            </a:r>
            <a:endParaRPr lang="en-US" sz="2000" dirty="0"/>
          </a:p>
          <a:p>
            <a:r>
              <a:rPr lang="en-US" sz="2400" dirty="0"/>
              <a:t> </a:t>
            </a:r>
          </a:p>
          <a:p>
            <a:pPr algn="just"/>
            <a:r>
              <a:rPr lang="en-US" sz="1800" dirty="0"/>
              <a:t>This response does not address any of the requirements of the prompt </a:t>
            </a:r>
            <a:r>
              <a:rPr lang="en-US" sz="1800" i="1" dirty="0"/>
              <a:t>(The theme of the book is to tell you a little bit about trees in the forest and </a:t>
            </a:r>
            <a:r>
              <a:rPr lang="en-US" sz="1800" i="1" dirty="0" err="1"/>
              <a:t>difrences</a:t>
            </a:r>
            <a:r>
              <a:rPr lang="en-US" sz="1800" i="1" dirty="0"/>
              <a:t> of trees)</a:t>
            </a:r>
            <a:r>
              <a:rPr lang="en-US" sz="1800" dirty="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Practice Paper 4</a:t>
            </a:r>
          </a:p>
        </p:txBody>
      </p:sp>
      <p:sp>
        <p:nvSpPr>
          <p:cNvPr id="46083" name="Slide Number Placeholder 4"/>
          <p:cNvSpPr>
            <a:spLocks noGrp="1"/>
          </p:cNvSpPr>
          <p:nvPr>
            <p:ph type="sldNum" sz="quarter" idx="10"/>
          </p:nvPr>
        </p:nvSpPr>
        <p:spPr>
          <a:noFill/>
        </p:spPr>
        <p:txBody>
          <a:bodyPr/>
          <a:lstStyle/>
          <a:p>
            <a:fld id="{5D8B6427-5548-480F-A0C6-F1F7B06F657E}" type="slidenum">
              <a:rPr lang="en-US" smtClean="0">
                <a:latin typeface="Verdana" pitchFamily="34" charset="0"/>
              </a:rPr>
              <a:pPr/>
              <a:t>55</a:t>
            </a:fld>
            <a:endParaRPr lang="en-US" smtClean="0">
              <a:latin typeface="Verdana" pitchFamily="34" charset="0"/>
            </a:endParaRPr>
          </a:p>
        </p:txBody>
      </p:sp>
      <p:pic>
        <p:nvPicPr>
          <p:cNvPr id="46084" name="Picture 2"/>
          <p:cNvPicPr>
            <a:picLocks noChangeAspect="1" noChangeArrowheads="1"/>
          </p:cNvPicPr>
          <p:nvPr/>
        </p:nvPicPr>
        <p:blipFill>
          <a:blip r:embed="rId3"/>
          <a:srcRect/>
          <a:stretch>
            <a:fillRect/>
          </a:stretch>
        </p:blipFill>
        <p:spPr bwMode="auto">
          <a:xfrm>
            <a:off x="511175" y="996950"/>
            <a:ext cx="8304213" cy="498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65125" y="214168"/>
            <a:ext cx="8229600" cy="900113"/>
          </a:xfrm>
        </p:spPr>
        <p:txBody>
          <a:bodyPr/>
          <a:lstStyle/>
          <a:p>
            <a:r>
              <a:rPr dirty="0" smtClean="0">
                <a:latin typeface="Gill Sans MT Pro Book" pitchFamily="-1" charset="0"/>
              </a:rPr>
              <a:t>Grade 4 Short-response Practice Paper 4 Annotation</a:t>
            </a:r>
          </a:p>
        </p:txBody>
      </p:sp>
      <p:sp>
        <p:nvSpPr>
          <p:cNvPr id="47107" name="Slide Number Placeholder 4"/>
          <p:cNvSpPr>
            <a:spLocks noGrp="1"/>
          </p:cNvSpPr>
          <p:nvPr>
            <p:ph type="sldNum" sz="quarter" idx="10"/>
          </p:nvPr>
        </p:nvSpPr>
        <p:spPr>
          <a:noFill/>
        </p:spPr>
        <p:txBody>
          <a:bodyPr/>
          <a:lstStyle/>
          <a:p>
            <a:fld id="{BB9F3443-17E6-4311-B7D0-3A2572AF063B}" type="slidenum">
              <a:rPr lang="en-US" smtClean="0">
                <a:latin typeface="Verdana" pitchFamily="34" charset="0"/>
              </a:rPr>
              <a:pPr/>
              <a:t>56</a:t>
            </a:fld>
            <a:endParaRPr lang="en-US" smtClean="0">
              <a:latin typeface="Verdana" pitchFamily="34" charset="0"/>
            </a:endParaRPr>
          </a:p>
        </p:txBody>
      </p:sp>
      <p:sp>
        <p:nvSpPr>
          <p:cNvPr id="43012"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2</a:t>
            </a:r>
            <a:endParaRPr lang="en-US" sz="2000" dirty="0"/>
          </a:p>
          <a:p>
            <a:pPr>
              <a:defRPr/>
            </a:pPr>
            <a:r>
              <a:rPr lang="en-US" sz="2400" dirty="0"/>
              <a:t> </a:t>
            </a:r>
          </a:p>
          <a:p>
            <a:pPr algn="just">
              <a:defRPr/>
            </a:pPr>
            <a:r>
              <a:rPr lang="en-US" sz="1800" dirty="0"/>
              <a:t>This response makes a valid inference from the text to identify the theme of the myth </a:t>
            </a:r>
            <a:r>
              <a:rPr lang="en-US" sz="1800" i="1" dirty="0"/>
              <a:t>(The theme of the myth is kindness)</a:t>
            </a:r>
            <a:r>
              <a:rPr lang="en-US" sz="1800" dirty="0"/>
              <a:t>. The response provides a sufficient number of concrete details from the text for support as required by the prompt </a:t>
            </a:r>
            <a:r>
              <a:rPr lang="en-US" sz="1800" i="1" dirty="0"/>
              <a:t>(The spruce-tree let the little bird with a broken wing live on it’s thik leaves all winter long</a:t>
            </a:r>
            <a:r>
              <a:rPr lang="en-US" sz="1800" i="1" dirty="0" smtClean="0"/>
              <a:t>. The </a:t>
            </a:r>
            <a:r>
              <a:rPr lang="en-US" sz="1800" i="1" dirty="0"/>
              <a:t>pine-tree said it would help it keep warm by blocking the cold wind from the bird freez)</a:t>
            </a:r>
            <a:r>
              <a:rPr lang="en-US" sz="1800" dirty="0"/>
              <a:t>. This response includes complete sentences where errors do not impact readability.</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65125" y="207963"/>
            <a:ext cx="8229600" cy="449262"/>
          </a:xfrm>
        </p:spPr>
        <p:txBody>
          <a:bodyPr/>
          <a:lstStyle/>
          <a:p>
            <a:r>
              <a:rPr smtClean="0">
                <a:latin typeface="Gill Sans MT Pro Book" pitchFamily="-1" charset="0"/>
              </a:rPr>
              <a:t>Grade 4 Short-response Practice Paper 5</a:t>
            </a:r>
          </a:p>
        </p:txBody>
      </p:sp>
      <p:sp>
        <p:nvSpPr>
          <p:cNvPr id="48131" name="Slide Number Placeholder 4"/>
          <p:cNvSpPr>
            <a:spLocks noGrp="1"/>
          </p:cNvSpPr>
          <p:nvPr>
            <p:ph type="sldNum" sz="quarter" idx="10"/>
          </p:nvPr>
        </p:nvSpPr>
        <p:spPr>
          <a:noFill/>
        </p:spPr>
        <p:txBody>
          <a:bodyPr/>
          <a:lstStyle/>
          <a:p>
            <a:fld id="{86349B48-B397-4127-B3A1-266EF13E8A50}" type="slidenum">
              <a:rPr lang="en-US" smtClean="0">
                <a:latin typeface="Verdana" pitchFamily="34" charset="0"/>
              </a:rPr>
              <a:pPr/>
              <a:t>57</a:t>
            </a:fld>
            <a:endParaRPr lang="en-US" smtClean="0">
              <a:latin typeface="Verdana" pitchFamily="34" charset="0"/>
            </a:endParaRPr>
          </a:p>
        </p:txBody>
      </p:sp>
      <p:pic>
        <p:nvPicPr>
          <p:cNvPr id="48132" name="Picture 2"/>
          <p:cNvPicPr>
            <a:picLocks noChangeAspect="1" noChangeArrowheads="1"/>
          </p:cNvPicPr>
          <p:nvPr/>
        </p:nvPicPr>
        <p:blipFill>
          <a:blip r:embed="rId3"/>
          <a:srcRect/>
          <a:stretch>
            <a:fillRect/>
          </a:stretch>
        </p:blipFill>
        <p:spPr bwMode="auto">
          <a:xfrm>
            <a:off x="558800" y="982663"/>
            <a:ext cx="7910513" cy="466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65125" y="214168"/>
            <a:ext cx="8229600" cy="900113"/>
          </a:xfrm>
        </p:spPr>
        <p:txBody>
          <a:bodyPr/>
          <a:lstStyle/>
          <a:p>
            <a:r>
              <a:rPr smtClean="0">
                <a:latin typeface="Gill Sans MT Pro Book" pitchFamily="-1" charset="0"/>
              </a:rPr>
              <a:t>Grade 4 Short-response Practice Paper 5 Annotation</a:t>
            </a:r>
          </a:p>
        </p:txBody>
      </p:sp>
      <p:sp>
        <p:nvSpPr>
          <p:cNvPr id="49155" name="Slide Number Placeholder 4"/>
          <p:cNvSpPr>
            <a:spLocks noGrp="1"/>
          </p:cNvSpPr>
          <p:nvPr>
            <p:ph type="sldNum" sz="quarter" idx="10"/>
          </p:nvPr>
        </p:nvSpPr>
        <p:spPr>
          <a:noFill/>
        </p:spPr>
        <p:txBody>
          <a:bodyPr/>
          <a:lstStyle/>
          <a:p>
            <a:fld id="{E9ABF4EC-4068-4F2D-AB15-715A60FC18FD}" type="slidenum">
              <a:rPr lang="en-US" smtClean="0">
                <a:latin typeface="Verdana" pitchFamily="34" charset="0"/>
              </a:rPr>
              <a:pPr/>
              <a:t>58</a:t>
            </a:fld>
            <a:endParaRPr lang="en-US" smtClean="0">
              <a:latin typeface="Verdana" pitchFamily="34" charset="0"/>
            </a:endParaRPr>
          </a:p>
        </p:txBody>
      </p:sp>
      <p:sp>
        <p:nvSpPr>
          <p:cNvPr id="45060"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2400" dirty="0"/>
              <a:t> </a:t>
            </a:r>
          </a:p>
          <a:p>
            <a:pPr algn="just">
              <a:defRPr/>
            </a:pPr>
            <a:r>
              <a:rPr lang="en-US" sz="1800" dirty="0"/>
              <a:t>This response is a mostly literal recounting of details from the text </a:t>
            </a:r>
            <a:r>
              <a:rPr lang="en-US" sz="1800" i="1" dirty="0"/>
              <a:t>(The theme of the story is a little bird that broke it’s wing and can’t fly with his friends so it has to find a tree that will let him live in it till spring)</a:t>
            </a:r>
            <a:r>
              <a:rPr lang="en-US" sz="1800" dirty="0"/>
              <a:t>. This response includes complete sentences where errors do not impact readability.</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0"/>
          </p:nvPr>
        </p:nvSpPr>
        <p:spPr>
          <a:noFill/>
        </p:spPr>
        <p:txBody>
          <a:bodyPr/>
          <a:lstStyle/>
          <a:p>
            <a:pPr eaLnBrk="0" hangingPunct="0"/>
            <a:fld id="{B11EA41C-FEF0-4D56-845F-8A0A3026E2F7}" type="slidenum">
              <a:rPr lang="en-US" smtClean="0">
                <a:latin typeface="Verdana" pitchFamily="34" charset="0"/>
              </a:rPr>
              <a:pPr eaLnBrk="0" hangingPunct="0"/>
              <a:t>59</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6" name="Cube 5"/>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6150" name="Title 1"/>
          <p:cNvSpPr>
            <a:spLocks noGrp="1"/>
          </p:cNvSpPr>
          <p:nvPr>
            <p:ph type="title"/>
          </p:nvPr>
        </p:nvSpPr>
        <p:spPr/>
        <p:txBody>
          <a:bodyPr/>
          <a:lstStyle/>
          <a:p>
            <a:r>
              <a:rPr smtClean="0">
                <a:latin typeface="Verdana" pitchFamily="34" charset="0"/>
              </a:rPr>
              <a:t>Instructional Shifts</a:t>
            </a:r>
          </a:p>
        </p:txBody>
      </p:sp>
      <p:sp>
        <p:nvSpPr>
          <p:cNvPr id="6151" name="Slide Number Placeholder 3"/>
          <p:cNvSpPr>
            <a:spLocks noGrp="1"/>
          </p:cNvSpPr>
          <p:nvPr>
            <p:ph type="sldNum" sz="quarter" idx="10"/>
          </p:nvPr>
        </p:nvSpPr>
        <p:spPr>
          <a:noFill/>
        </p:spPr>
        <p:txBody>
          <a:bodyPr/>
          <a:lstStyle/>
          <a:p>
            <a:fld id="{FEA2BC35-8C52-442B-A844-80E2847B58C9}" type="slidenum">
              <a:rPr lang="en-US" smtClean="0">
                <a:latin typeface="Verdana" pitchFamily="34" charset="0"/>
              </a:rPr>
              <a:pPr/>
              <a:t>6</a:t>
            </a:fld>
            <a:endParaRPr lang="en-US" smtClean="0">
              <a:latin typeface="Verdana" pitchFamily="34" charset="0"/>
            </a:endParaRPr>
          </a:p>
        </p:txBody>
      </p:sp>
      <p:sp>
        <p:nvSpPr>
          <p:cNvPr id="5" name="Cube 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
        <p:nvSpPr>
          <p:cNvPr id="6153" name="TextBox 10"/>
          <p:cNvSpPr txBox="1">
            <a:spLocks noChangeArrowheads="1"/>
          </p:cNvSpPr>
          <p:nvPr/>
        </p:nvSpPr>
        <p:spPr bwMode="auto">
          <a:xfrm>
            <a:off x="2519363" y="1303338"/>
            <a:ext cx="3044825" cy="646112"/>
          </a:xfrm>
          <a:prstGeom prst="rect">
            <a:avLst/>
          </a:prstGeom>
          <a:noFill/>
          <a:ln w="9525">
            <a:noFill/>
            <a:miter lim="800000"/>
            <a:headEnd/>
            <a:tailEnd/>
          </a:ln>
        </p:spPr>
        <p:txBody>
          <a:bodyPr>
            <a:spAutoFit/>
          </a:bodyPr>
          <a:lstStyle/>
          <a:p>
            <a:pPr algn="ctr"/>
            <a:r>
              <a:rPr lang="en-US" sz="1800"/>
              <a:t>Balancing Informational &amp; Literary Text</a:t>
            </a:r>
          </a:p>
        </p:txBody>
      </p:sp>
      <p:sp>
        <p:nvSpPr>
          <p:cNvPr id="6155" name="TextBox 12"/>
          <p:cNvSpPr txBox="1">
            <a:spLocks noChangeArrowheads="1"/>
          </p:cNvSpPr>
          <p:nvPr/>
        </p:nvSpPr>
        <p:spPr bwMode="auto">
          <a:xfrm>
            <a:off x="3527425" y="2338388"/>
            <a:ext cx="2400300" cy="646112"/>
          </a:xfrm>
          <a:prstGeom prst="rect">
            <a:avLst/>
          </a:prstGeom>
          <a:noFill/>
          <a:ln w="9525">
            <a:noFill/>
            <a:miter lim="800000"/>
            <a:headEnd/>
            <a:tailEnd/>
          </a:ln>
        </p:spPr>
        <p:txBody>
          <a:bodyPr>
            <a:spAutoFit/>
          </a:bodyPr>
          <a:lstStyle/>
          <a:p>
            <a:pPr algn="ctr"/>
            <a:r>
              <a:rPr lang="en-US" sz="1800"/>
              <a:t>Knowledge in the Disciplines</a:t>
            </a:r>
          </a:p>
        </p:txBody>
      </p:sp>
      <p:sp>
        <p:nvSpPr>
          <p:cNvPr id="6156" name="TextBox 13"/>
          <p:cNvSpPr txBox="1">
            <a:spLocks noChangeArrowheads="1"/>
          </p:cNvSpPr>
          <p:nvPr/>
        </p:nvSpPr>
        <p:spPr bwMode="auto">
          <a:xfrm>
            <a:off x="4535488" y="3408363"/>
            <a:ext cx="2133600" cy="647700"/>
          </a:xfrm>
          <a:prstGeom prst="rect">
            <a:avLst/>
          </a:prstGeom>
          <a:noFill/>
          <a:ln w="9525">
            <a:noFill/>
            <a:miter lim="800000"/>
            <a:headEnd/>
            <a:tailEnd/>
          </a:ln>
        </p:spPr>
        <p:txBody>
          <a:bodyPr>
            <a:spAutoFit/>
          </a:bodyPr>
          <a:lstStyle/>
          <a:p>
            <a:pPr algn="ctr"/>
            <a:r>
              <a:rPr lang="en-US" sz="1800"/>
              <a:t>Staircase of Complexity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0"/>
          </p:nvPr>
        </p:nvSpPr>
        <p:spPr>
          <a:noFill/>
        </p:spPr>
        <p:txBody>
          <a:bodyPr/>
          <a:lstStyle/>
          <a:p>
            <a:fld id="{0A536A47-E88A-4565-A5D5-3CCE7CA8CF51}" type="slidenum">
              <a:rPr lang="en-US" smtClean="0">
                <a:latin typeface="Verdana" pitchFamily="34" charset="0"/>
              </a:rPr>
              <a:pPr/>
              <a:t>60</a:t>
            </a:fld>
            <a:endParaRPr lang="en-US" smtClean="0">
              <a:latin typeface="Verdana" pitchFamily="34" charset="0"/>
            </a:endParaRPr>
          </a:p>
        </p:txBody>
      </p:sp>
      <p:sp>
        <p:nvSpPr>
          <p:cNvPr id="51203"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a:solidFill>
                  <a:srgbClr val="628DBB"/>
                </a:solidFill>
              </a:rPr>
              <a:t>Grade 3 ELA Extended-response (4-point) </a:t>
            </a:r>
            <a:br>
              <a:rPr lang="en-US" sz="3200">
                <a:solidFill>
                  <a:srgbClr val="628DBB"/>
                </a:solidFill>
              </a:rPr>
            </a:br>
            <a:r>
              <a:rPr lang="en-US" sz="3200">
                <a:solidFill>
                  <a:srgbClr val="628DBB"/>
                </a:solidFill>
              </a:rPr>
              <a:t>Rubric/Constructed-response</a:t>
            </a:r>
            <a:endParaRPr lang="en-GB" sz="3200">
              <a:solidFill>
                <a:srgbClr val="628DBB"/>
              </a:solidFill>
              <a:latin typeface="Gill Sans MT Pro Book" pitchFamily="-1" charset="0"/>
            </a:endParaRPr>
          </a:p>
        </p:txBody>
      </p:sp>
      <p:pic>
        <p:nvPicPr>
          <p:cNvPr id="51204" name="Picture 1"/>
          <p:cNvPicPr>
            <a:picLocks noChangeAspect="1"/>
          </p:cNvPicPr>
          <p:nvPr/>
        </p:nvPicPr>
        <p:blipFill>
          <a:blip r:embed="rId3"/>
          <a:srcRect t="5594" b="6801"/>
          <a:stretch>
            <a:fillRect/>
          </a:stretch>
        </p:blipFill>
        <p:spPr bwMode="auto">
          <a:xfrm>
            <a:off x="677863" y="1612900"/>
            <a:ext cx="7788275" cy="45466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61</a:t>
            </a:fld>
            <a:endParaRPr lang="en-US"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57412" y="164163"/>
            <a:ext cx="4738687" cy="613241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75053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7"/>
          <p:cNvSpPr>
            <a:spLocks noGrp="1"/>
          </p:cNvSpPr>
          <p:nvPr>
            <p:ph type="title"/>
          </p:nvPr>
        </p:nvSpPr>
        <p:spPr>
          <a:xfrm>
            <a:off x="230188" y="207963"/>
            <a:ext cx="9134475" cy="449262"/>
          </a:xfrm>
        </p:spPr>
        <p:txBody>
          <a:bodyPr/>
          <a:lstStyle/>
          <a:p>
            <a:r>
              <a:rPr dirty="0" smtClean="0">
                <a:latin typeface="Verdana" pitchFamily="34" charset="0"/>
              </a:rPr>
              <a:t>Grade 3 Expository Writing Evaluation Rubric</a:t>
            </a:r>
          </a:p>
        </p:txBody>
      </p:sp>
      <p:sp>
        <p:nvSpPr>
          <p:cNvPr id="56323" name="Slide Number Placeholder 4"/>
          <p:cNvSpPr>
            <a:spLocks noGrp="1"/>
          </p:cNvSpPr>
          <p:nvPr>
            <p:ph type="sldNum" sz="quarter" idx="10"/>
          </p:nvPr>
        </p:nvSpPr>
        <p:spPr>
          <a:noFill/>
        </p:spPr>
        <p:txBody>
          <a:bodyPr/>
          <a:lstStyle/>
          <a:p>
            <a:pPr eaLnBrk="0" hangingPunct="0"/>
            <a:fld id="{91D9F5AF-D1C0-4D13-977A-099B1C96DAC1}" type="slidenum">
              <a:rPr lang="en-US" smtClean="0">
                <a:latin typeface="Verdana" pitchFamily="34" charset="0"/>
              </a:rPr>
              <a:pPr eaLnBrk="0" hangingPunct="0"/>
              <a:t>62</a:t>
            </a:fld>
            <a:endParaRPr lang="en-US" dirty="0" smtClean="0">
              <a:latin typeface="Verdana" pitchFamily="34" charset="0"/>
            </a:endParaRPr>
          </a:p>
        </p:txBody>
      </p:sp>
      <p:pic>
        <p:nvPicPr>
          <p:cNvPr id="56324" name="Picture 2"/>
          <p:cNvPicPr>
            <a:picLocks noChangeAspect="1" noChangeArrowheads="1"/>
          </p:cNvPicPr>
          <p:nvPr/>
        </p:nvPicPr>
        <p:blipFill>
          <a:blip r:embed="rId4"/>
          <a:srcRect/>
          <a:stretch>
            <a:fillRect/>
          </a:stretch>
        </p:blipFill>
        <p:spPr bwMode="auto">
          <a:xfrm>
            <a:off x="407988" y="776288"/>
            <a:ext cx="8289925" cy="55149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title"/>
          </p:nvPr>
        </p:nvSpPr>
        <p:spPr>
          <a:xfrm>
            <a:off x="227964" y="205740"/>
            <a:ext cx="9853295" cy="451986"/>
          </a:xfrm>
        </p:spPr>
        <p:txBody>
          <a:bodyPr/>
          <a:lstStyle/>
          <a:p>
            <a:r>
              <a:rPr lang="en-US" dirty="0" smtClean="0"/>
              <a:t>Grade 3 Expository Writing Evaluation Rubric (Continued)</a:t>
            </a:r>
          </a:p>
        </p:txBody>
      </p:sp>
      <p:sp>
        <p:nvSpPr>
          <p:cNvPr id="52227" name="Slide Number Placeholder 4"/>
          <p:cNvSpPr>
            <a:spLocks noGrp="1"/>
          </p:cNvSpPr>
          <p:nvPr>
            <p:ph type="sldNum" sz="quarter" idx="10"/>
          </p:nvPr>
        </p:nvSpPr>
        <p:spPr/>
        <p:txBody>
          <a:bodyPr/>
          <a:lstStyle/>
          <a:p>
            <a:fld id="{1A8B4C42-1E57-49E9-BC8A-8F6B2485F4CE}" type="slidenum">
              <a:rPr lang="en-US" smtClean="0"/>
              <a:pPr/>
              <a:t>63</a:t>
            </a:fld>
            <a:endParaRPr lang="en-US" dirty="0" smtClean="0"/>
          </a:p>
        </p:txBody>
      </p:sp>
      <p:graphicFrame>
        <p:nvGraphicFramePr>
          <p:cNvPr id="2" name="Table 1"/>
          <p:cNvGraphicFramePr>
            <a:graphicFrameLocks noGrp="1"/>
          </p:cNvGraphicFramePr>
          <p:nvPr>
            <p:extLst>
              <p:ext uri="{D42A27DB-BD31-4B8C-83A1-F6EECF244321}">
                <p14:modId xmlns="" xmlns:p14="http://schemas.microsoft.com/office/powerpoint/2010/main" val="3223187452"/>
              </p:ext>
            </p:extLst>
          </p:nvPr>
        </p:nvGraphicFramePr>
        <p:xfrm>
          <a:off x="47625" y="749300"/>
          <a:ext cx="8999538" cy="3125788"/>
        </p:xfrm>
        <a:graphic>
          <a:graphicData uri="http://schemas.openxmlformats.org/drawingml/2006/table">
            <a:tbl>
              <a:tblPr firstRow="1" firstCol="1" bandRow="1" bandCol="1">
                <a:tableStyleId>{5C22544A-7EE6-4342-B048-85BDC9FD1C3A}</a:tableStyleId>
              </a:tblPr>
              <a:tblGrid>
                <a:gridCol w="1535311"/>
                <a:gridCol w="564841"/>
                <a:gridCol w="1290560"/>
                <a:gridCol w="1473840"/>
                <a:gridCol w="1434419"/>
                <a:gridCol w="1429712"/>
                <a:gridCol w="1270855"/>
              </a:tblGrid>
              <a:tr h="336884">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5984">
                <a:tc>
                  <a:txBody>
                    <a:bodyPr/>
                    <a:lstStyle/>
                    <a:p>
                      <a:pPr marL="0" marR="0">
                        <a:spcBef>
                          <a:spcPts val="300"/>
                        </a:spcBef>
                        <a:spcAft>
                          <a:spcPts val="300"/>
                        </a:spcAft>
                      </a:pPr>
                      <a:r>
                        <a:rPr lang="en-US" sz="1100" dirty="0">
                          <a:solidFill>
                            <a:schemeClr val="tx1"/>
                          </a:solidFill>
                          <a:effectLst/>
                        </a:rPr>
                        <a:t> </a:t>
                      </a:r>
                    </a:p>
                    <a:p>
                      <a:pPr marL="0" marR="0">
                        <a:spcBef>
                          <a:spcPts val="300"/>
                        </a:spcBef>
                        <a:spcAft>
                          <a:spcPts val="300"/>
                        </a:spcAft>
                      </a:pPr>
                      <a:r>
                        <a:rPr lang="en-US" sz="1100" dirty="0">
                          <a:solidFill>
                            <a:schemeClr val="tx1"/>
                          </a:solidFill>
                          <a:effectLst/>
                        </a:rPr>
                        <a:t>CONTENT AND ANALYSIS: the extent to which the essay conveys ideas and information clearly and accurately in order to support analysis of topics or text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100" dirty="0">
                          <a:solidFill>
                            <a:schemeClr val="tx1"/>
                          </a:solidFill>
                          <a:effectLst/>
                        </a:rPr>
                        <a:t>W.2, R.1–9</a:t>
                      </a:r>
                    </a:p>
                    <a:p>
                      <a:pPr marL="0" marR="0" algn="ctr">
                        <a:spcBef>
                          <a:spcPts val="300"/>
                        </a:spcBef>
                        <a:spcAft>
                          <a:spcPts val="300"/>
                        </a:spcAft>
                      </a:pPr>
                      <a:r>
                        <a:rPr lang="en-US" sz="1100" dirty="0">
                          <a:solidFill>
                            <a:schemeClr val="tx1"/>
                          </a:solidFill>
                          <a:effectLst/>
                        </a:rPr>
                        <a:t> </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12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clearly introduce a topic in a manner that follows logically from the task and purpose</a:t>
                      </a:r>
                    </a:p>
                    <a:p>
                      <a:pPr marL="0" marR="0">
                        <a:spcBef>
                          <a:spcPts val="300"/>
                        </a:spcBef>
                        <a:spcAft>
                          <a:spcPts val="300"/>
                        </a:spcAft>
                      </a:pPr>
                      <a:r>
                        <a:rPr lang="en-US" sz="1100" dirty="0">
                          <a:solidFill>
                            <a:schemeClr val="tx1"/>
                          </a:solidFill>
                          <a:effectLst/>
                        </a:rPr>
                        <a:t> </a:t>
                      </a:r>
                    </a:p>
                    <a:p>
                      <a:pPr marL="0" marR="0">
                        <a:spcBef>
                          <a:spcPts val="300"/>
                        </a:spcBef>
                        <a:spcAft>
                          <a:spcPts val="300"/>
                        </a:spcAft>
                      </a:pPr>
                      <a:r>
                        <a:rPr lang="en-US" sz="1100" dirty="0">
                          <a:solidFill>
                            <a:schemeClr val="tx1"/>
                          </a:solidFill>
                          <a:effectLst/>
                        </a:rPr>
                        <a:t>—demonstrate comprehension and analysis of the text </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clearly introduce a topic in a manner that follows from the task and purpose</a:t>
                      </a:r>
                    </a:p>
                    <a:p>
                      <a:pPr marL="0" marR="0">
                        <a:spcBef>
                          <a:spcPts val="300"/>
                        </a:spcBef>
                        <a:spcAft>
                          <a:spcPts val="300"/>
                        </a:spcAft>
                      </a:pPr>
                      <a:r>
                        <a:rPr lang="en-US" sz="1100" dirty="0">
                          <a:solidFill>
                            <a:schemeClr val="tx1"/>
                          </a:solidFill>
                          <a:effectLst/>
                        </a:rPr>
                        <a:t> </a:t>
                      </a:r>
                      <a:r>
                        <a:rPr lang="en-US" sz="1100" dirty="0" smtClean="0">
                          <a:solidFill>
                            <a:schemeClr val="tx1"/>
                          </a:solidFill>
                          <a:effectLst/>
                        </a:rPr>
                        <a:t/>
                      </a:r>
                      <a:br>
                        <a:rPr lang="en-US" sz="1100" dirty="0" smtClean="0">
                          <a:solidFill>
                            <a:schemeClr val="tx1"/>
                          </a:solidFill>
                          <a:effectLst/>
                        </a:rPr>
                      </a:br>
                      <a:endParaRPr lang="en-US" sz="1100" dirty="0">
                        <a:solidFill>
                          <a:schemeClr val="tx1"/>
                        </a:solidFill>
                        <a:effectLst/>
                      </a:endParaRPr>
                    </a:p>
                    <a:p>
                      <a:pPr marL="0" marR="0">
                        <a:spcBef>
                          <a:spcPts val="300"/>
                        </a:spcBef>
                        <a:spcAft>
                          <a:spcPts val="300"/>
                        </a:spcAft>
                      </a:pPr>
                      <a:r>
                        <a:rPr lang="en-US" sz="1100" dirty="0">
                          <a:solidFill>
                            <a:schemeClr val="tx1"/>
                          </a:solidFill>
                          <a:effectLst/>
                        </a:rPr>
                        <a:t>—demonstrate grade-appropriate comprehension of the text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introduce a topic in a manner that follows generally from the task and purpose</a:t>
                      </a:r>
                    </a:p>
                    <a:p>
                      <a:pPr marL="0" marR="0">
                        <a:spcBef>
                          <a:spcPts val="300"/>
                        </a:spcBef>
                        <a:spcAft>
                          <a:spcPts val="300"/>
                        </a:spcAft>
                      </a:pPr>
                      <a:r>
                        <a:rPr lang="en-US" sz="1100" dirty="0">
                          <a:solidFill>
                            <a:schemeClr val="tx1"/>
                          </a:solidFill>
                          <a:effectLst/>
                        </a:rPr>
                        <a:t> </a:t>
                      </a:r>
                      <a:r>
                        <a:rPr lang="en-US" sz="1100" dirty="0" smtClean="0">
                          <a:solidFill>
                            <a:schemeClr val="tx1"/>
                          </a:solidFill>
                          <a:effectLst/>
                        </a:rPr>
                        <a:t/>
                      </a:r>
                      <a:br>
                        <a:rPr lang="en-US" sz="1100" dirty="0" smtClean="0">
                          <a:solidFill>
                            <a:schemeClr val="tx1"/>
                          </a:solidFill>
                          <a:effectLst/>
                        </a:rPr>
                      </a:br>
                      <a:endParaRPr lang="en-US" sz="1100" dirty="0">
                        <a:solidFill>
                          <a:schemeClr val="tx1"/>
                        </a:solidFill>
                        <a:effectLst/>
                      </a:endParaRPr>
                    </a:p>
                    <a:p>
                      <a:pPr marL="0" marR="0">
                        <a:spcBef>
                          <a:spcPts val="300"/>
                        </a:spcBef>
                        <a:spcAft>
                          <a:spcPts val="300"/>
                        </a:spcAft>
                      </a:pPr>
                      <a:r>
                        <a:rPr lang="en-US" sz="1100" dirty="0">
                          <a:solidFill>
                            <a:schemeClr val="tx1"/>
                          </a:solidFill>
                          <a:effectLst/>
                        </a:rPr>
                        <a:t>—demonstrate a confused comprehension of the text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introduce a topic in a manner that does not logically follow from the task and purpose</a:t>
                      </a:r>
                    </a:p>
                    <a:p>
                      <a:pPr marL="0" marR="0">
                        <a:spcBef>
                          <a:spcPts val="300"/>
                        </a:spcBef>
                        <a:spcAft>
                          <a:spcPts val="300"/>
                        </a:spcAft>
                      </a:pPr>
                      <a:r>
                        <a:rPr lang="en-US" sz="1100" dirty="0">
                          <a:solidFill>
                            <a:schemeClr val="tx1"/>
                          </a:solidFill>
                          <a:effectLst/>
                        </a:rPr>
                        <a:t> </a:t>
                      </a:r>
                      <a:r>
                        <a:rPr lang="en-US" sz="1100" dirty="0" smtClean="0">
                          <a:solidFill>
                            <a:schemeClr val="tx1"/>
                          </a:solidFill>
                          <a:effectLst/>
                        </a:rPr>
                        <a:t/>
                      </a:r>
                      <a:br>
                        <a:rPr lang="en-US" sz="1100" dirty="0" smtClean="0">
                          <a:solidFill>
                            <a:schemeClr val="tx1"/>
                          </a:solidFill>
                          <a:effectLst/>
                        </a:rPr>
                      </a:br>
                      <a:endParaRPr lang="en-US" sz="1100" dirty="0">
                        <a:solidFill>
                          <a:schemeClr val="tx1"/>
                        </a:solidFill>
                        <a:effectLst/>
                      </a:endParaRPr>
                    </a:p>
                    <a:p>
                      <a:pPr marL="0" marR="0">
                        <a:spcBef>
                          <a:spcPts val="300"/>
                        </a:spcBef>
                        <a:spcAft>
                          <a:spcPts val="300"/>
                        </a:spcAft>
                      </a:pPr>
                      <a:r>
                        <a:rPr lang="en-US" sz="1100" dirty="0">
                          <a:solidFill>
                            <a:schemeClr val="tx1"/>
                          </a:solidFill>
                          <a:effectLst/>
                        </a:rPr>
                        <a:t>—demonstrate little understanding of the text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demonstrate a lack of comprehension of the text or task</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2256" name="Rectangle 5"/>
          <p:cNvSpPr>
            <a:spLocks noChangeArrowheads="1"/>
          </p:cNvSpPr>
          <p:nvPr/>
        </p:nvSpPr>
        <p:spPr bwMode="auto">
          <a:xfrm>
            <a:off x="144463" y="5783263"/>
            <a:ext cx="7254875" cy="769937"/>
          </a:xfrm>
          <a:prstGeom prst="rect">
            <a:avLst/>
          </a:prstGeom>
          <a:noFill/>
          <a:ln w="9525">
            <a:noFill/>
            <a:miter lim="800000"/>
            <a:headEnd/>
            <a:tailEnd/>
          </a:ln>
        </p:spPr>
        <p:txBody>
          <a:bodyPr>
            <a:spAutoFit/>
          </a:bodyPr>
          <a:lstStyle/>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7"/>
          <p:cNvSpPr>
            <a:spLocks noGrp="1"/>
          </p:cNvSpPr>
          <p:nvPr>
            <p:ph type="title"/>
          </p:nvPr>
        </p:nvSpPr>
        <p:spPr>
          <a:xfrm>
            <a:off x="230188" y="207963"/>
            <a:ext cx="9032875" cy="449262"/>
          </a:xfrm>
        </p:spPr>
        <p:txBody>
          <a:bodyPr/>
          <a:lstStyle/>
          <a:p>
            <a:r>
              <a:rPr smtClean="0">
                <a:latin typeface="Verdana" pitchFamily="34" charset="0"/>
              </a:rPr>
              <a:t>Grade 3 Expository Writing Evaluation Rubric (Continued)</a:t>
            </a:r>
          </a:p>
        </p:txBody>
      </p:sp>
      <p:sp>
        <p:nvSpPr>
          <p:cNvPr id="53251" name="Slide Number Placeholder 4"/>
          <p:cNvSpPr>
            <a:spLocks noGrp="1"/>
          </p:cNvSpPr>
          <p:nvPr>
            <p:ph type="sldNum" sz="quarter" idx="10"/>
          </p:nvPr>
        </p:nvSpPr>
        <p:spPr>
          <a:noFill/>
        </p:spPr>
        <p:txBody>
          <a:bodyPr/>
          <a:lstStyle/>
          <a:p>
            <a:pPr eaLnBrk="0" hangingPunct="0"/>
            <a:fld id="{D2234522-E7FB-403C-BD0E-EAEED30B47F6}" type="slidenum">
              <a:rPr lang="en-US" smtClean="0">
                <a:latin typeface="Verdana" pitchFamily="34" charset="0"/>
              </a:rPr>
              <a:pPr eaLnBrk="0" hangingPunct="0"/>
              <a:t>64</a:t>
            </a:fld>
            <a:endParaRPr lang="en-US" smtClean="0">
              <a:latin typeface="Verdana" pitchFamily="34" charset="0"/>
            </a:endParaRPr>
          </a:p>
        </p:txBody>
      </p:sp>
      <p:graphicFrame>
        <p:nvGraphicFramePr>
          <p:cNvPr id="2" name="Table 1"/>
          <p:cNvGraphicFramePr>
            <a:graphicFrameLocks noGrp="1"/>
          </p:cNvGraphicFramePr>
          <p:nvPr/>
        </p:nvGraphicFramePr>
        <p:xfrm>
          <a:off x="47625" y="749300"/>
          <a:ext cx="8999538" cy="3125788"/>
        </p:xfrm>
        <a:graphic>
          <a:graphicData uri="http://schemas.openxmlformats.org/drawingml/2006/table">
            <a:tbl>
              <a:tblPr firstRow="1" firstCol="1" bandRow="1" bandCol="1">
                <a:tableStyleId>{5C22544A-7EE6-4342-B048-85BDC9FD1C3A}</a:tableStyleId>
              </a:tblPr>
              <a:tblGrid>
                <a:gridCol w="1535311"/>
                <a:gridCol w="586106"/>
                <a:gridCol w="1269295"/>
                <a:gridCol w="1473840"/>
                <a:gridCol w="1434419"/>
                <a:gridCol w="1429712"/>
                <a:gridCol w="1270855"/>
              </a:tblGrid>
              <a:tr h="336884">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5984">
                <a:tc>
                  <a:txBody>
                    <a:bodyPr/>
                    <a:lstStyle/>
                    <a:p>
                      <a:pPr marL="0" marR="0">
                        <a:spcBef>
                          <a:spcPts val="300"/>
                        </a:spcBef>
                        <a:spcAft>
                          <a:spcPts val="300"/>
                        </a:spcAft>
                      </a:pPr>
                      <a:r>
                        <a:rPr lang="en-US" sz="1100" dirty="0">
                          <a:solidFill>
                            <a:schemeClr val="tx1"/>
                          </a:solidFill>
                          <a:effectLst/>
                        </a:rPr>
                        <a:t> </a:t>
                      </a:r>
                    </a:p>
                    <a:p>
                      <a:pPr marL="0" marR="0">
                        <a:spcBef>
                          <a:spcPts val="300"/>
                        </a:spcBef>
                        <a:spcAft>
                          <a:spcPts val="300"/>
                        </a:spcAft>
                      </a:pPr>
                      <a:r>
                        <a:rPr lang="en-US" sz="1100" dirty="0">
                          <a:solidFill>
                            <a:schemeClr val="tx1"/>
                          </a:solidFill>
                          <a:effectLst/>
                        </a:rPr>
                        <a:t>COMMAND OF EVIDENCE: the extent to which the essay presents evidence from the provided text to support analysis and reflection</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0"/>
                        </a:spcBef>
                        <a:spcAft>
                          <a:spcPts val="300"/>
                        </a:spcAft>
                      </a:pPr>
                      <a:r>
                        <a:rPr lang="en-US" sz="1100" dirty="0">
                          <a:solidFill>
                            <a:schemeClr val="tx1"/>
                          </a:solidFill>
                          <a:effectLst/>
                        </a:rPr>
                        <a:t>W.2</a:t>
                      </a:r>
                    </a:p>
                    <a:p>
                      <a:pPr marL="0" marR="0" algn="ctr">
                        <a:spcBef>
                          <a:spcPts val="300"/>
                        </a:spcBef>
                        <a:spcAft>
                          <a:spcPts val="300"/>
                        </a:spcAft>
                      </a:pPr>
                      <a:r>
                        <a:rPr lang="en-US" sz="1100" dirty="0">
                          <a:solidFill>
                            <a:schemeClr val="tx1"/>
                          </a:solidFill>
                          <a:effectLst/>
                        </a:rPr>
                        <a:t>R.1–8</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develop the topic with relevant, well-chosen facts, definitions, and details throughout the essay</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develop the topic with relevant facts, definitions, and details throughout the essay</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partially develop the topic of the essay with the use of some textual evidence, some of which may be irrelevant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demonstrate an attempt to use evidence, but only develop ideas with minimal, occasional evidence which is generally invalid or irrelevant</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100" dirty="0" smtClean="0">
                          <a:solidFill>
                            <a:schemeClr val="tx1"/>
                          </a:solidFill>
                          <a:effectLst/>
                        </a:rPr>
                        <a:t/>
                      </a:r>
                      <a:br>
                        <a:rPr lang="en-US" sz="1100" dirty="0" smtClean="0">
                          <a:solidFill>
                            <a:schemeClr val="tx1"/>
                          </a:solidFill>
                          <a:effectLst/>
                        </a:rPr>
                      </a:br>
                      <a:r>
                        <a:rPr lang="en-US" sz="1100" dirty="0" smtClean="0">
                          <a:solidFill>
                            <a:schemeClr val="tx1"/>
                          </a:solidFill>
                          <a:effectLst/>
                        </a:rPr>
                        <a:t>—</a:t>
                      </a:r>
                      <a:r>
                        <a:rPr lang="en-US" sz="1100" dirty="0">
                          <a:solidFill>
                            <a:schemeClr val="tx1"/>
                          </a:solidFill>
                          <a:effectLst/>
                        </a:rPr>
                        <a:t>provide no evidence or provide evidence that is completely irrelevant </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3280" name="Rectangle 5"/>
          <p:cNvSpPr>
            <a:spLocks noChangeArrowheads="1"/>
          </p:cNvSpPr>
          <p:nvPr/>
        </p:nvSpPr>
        <p:spPr bwMode="auto">
          <a:xfrm>
            <a:off x="144463" y="5783263"/>
            <a:ext cx="7254875" cy="769937"/>
          </a:xfrm>
          <a:prstGeom prst="rect">
            <a:avLst/>
          </a:prstGeom>
          <a:noFill/>
          <a:ln w="9525">
            <a:noFill/>
            <a:miter lim="800000"/>
            <a:headEnd/>
            <a:tailEnd/>
          </a:ln>
        </p:spPr>
        <p:txBody>
          <a:bodyPr>
            <a:spAutoFit/>
          </a:bodyPr>
          <a:lstStyle/>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7"/>
          <p:cNvSpPr>
            <a:spLocks noGrp="1"/>
          </p:cNvSpPr>
          <p:nvPr>
            <p:ph type="title"/>
          </p:nvPr>
        </p:nvSpPr>
        <p:spPr>
          <a:xfrm>
            <a:off x="230188" y="207963"/>
            <a:ext cx="9066212" cy="449262"/>
          </a:xfrm>
        </p:spPr>
        <p:txBody>
          <a:bodyPr/>
          <a:lstStyle/>
          <a:p>
            <a:r>
              <a:rPr smtClean="0">
                <a:latin typeface="Verdana" pitchFamily="34" charset="0"/>
              </a:rPr>
              <a:t>Grade 3 Expository Writing Evaluation Rubric (Continued)</a:t>
            </a:r>
          </a:p>
        </p:txBody>
      </p:sp>
      <p:sp>
        <p:nvSpPr>
          <p:cNvPr id="54275" name="Slide Number Placeholder 4"/>
          <p:cNvSpPr>
            <a:spLocks noGrp="1"/>
          </p:cNvSpPr>
          <p:nvPr>
            <p:ph type="sldNum" sz="quarter" idx="10"/>
          </p:nvPr>
        </p:nvSpPr>
        <p:spPr>
          <a:noFill/>
        </p:spPr>
        <p:txBody>
          <a:bodyPr/>
          <a:lstStyle/>
          <a:p>
            <a:pPr eaLnBrk="0" hangingPunct="0"/>
            <a:fld id="{65AF0A4B-A457-4273-9660-D8F7AD2997F6}" type="slidenum">
              <a:rPr lang="en-US" smtClean="0">
                <a:latin typeface="Verdana" pitchFamily="34" charset="0"/>
              </a:rPr>
              <a:pPr eaLnBrk="0" hangingPunct="0"/>
              <a:t>65</a:t>
            </a:fld>
            <a:endParaRPr lang="en-US" smtClean="0">
              <a:latin typeface="Verdana" pitchFamily="34"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435107065"/>
              </p:ext>
            </p:extLst>
          </p:nvPr>
        </p:nvGraphicFramePr>
        <p:xfrm>
          <a:off x="47625" y="749300"/>
          <a:ext cx="8999538" cy="5030822"/>
        </p:xfrm>
        <a:graphic>
          <a:graphicData uri="http://schemas.openxmlformats.org/drawingml/2006/table">
            <a:tbl>
              <a:tblPr firstRow="1" firstCol="1" bandRow="1" bandCol="1">
                <a:tableStyleId>{5C22544A-7EE6-4342-B048-85BDC9FD1C3A}</a:tableStyleId>
              </a:tblPr>
              <a:tblGrid>
                <a:gridCol w="1535311"/>
                <a:gridCol w="607371"/>
                <a:gridCol w="1248030"/>
                <a:gridCol w="1473840"/>
                <a:gridCol w="1434419"/>
                <a:gridCol w="1429712"/>
                <a:gridCol w="1270855"/>
              </a:tblGrid>
              <a:tr h="336892">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3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0966">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0"/>
                        </a:spcAft>
                      </a:pPr>
                      <a:r>
                        <a:rPr lang="en-US" sz="1100" b="1" dirty="0">
                          <a:solidFill>
                            <a:schemeClr val="tx1"/>
                          </a:solidFill>
                          <a:effectLst/>
                          <a:latin typeface="+mn-lt"/>
                          <a:ea typeface="Times New Roman"/>
                        </a:rPr>
                        <a:t>COHERENCE, </a:t>
                      </a:r>
                      <a:r>
                        <a:rPr lang="en-US" sz="1100" b="1" dirty="0" smtClean="0">
                          <a:solidFill>
                            <a:schemeClr val="tx1"/>
                          </a:solidFill>
                          <a:effectLst/>
                          <a:latin typeface="+mn-lt"/>
                          <a:ea typeface="Times New Roman"/>
                        </a:rPr>
                        <a:t>ORGANIZATION, </a:t>
                      </a:r>
                      <a:r>
                        <a:rPr lang="en-US" sz="1100" b="1" dirty="0">
                          <a:solidFill>
                            <a:schemeClr val="tx1"/>
                          </a:solidFill>
                          <a:effectLst/>
                          <a:latin typeface="+mn-lt"/>
                          <a:ea typeface="Times New Roman"/>
                        </a:rPr>
                        <a:t>AND STYLE: the extent to which the essay logically organizes complex ideas, concepts, and information using formal style and precise language</a:t>
                      </a:r>
                      <a:endParaRPr lang="en-US" sz="110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mn-lt"/>
                          <a:ea typeface="Times New Roman"/>
                        </a:rPr>
                        <a:t>W.2</a:t>
                      </a:r>
                    </a:p>
                    <a:p>
                      <a:pPr marL="0" marR="0" algn="ctr">
                        <a:spcBef>
                          <a:spcPts val="0"/>
                        </a:spcBef>
                        <a:spcAft>
                          <a:spcPts val="0"/>
                        </a:spcAft>
                      </a:pPr>
                      <a:r>
                        <a:rPr lang="en-US" sz="1100" dirty="0">
                          <a:solidFill>
                            <a:schemeClr val="tx1"/>
                          </a:solidFill>
                          <a:effectLst/>
                          <a:latin typeface="+mn-lt"/>
                          <a:ea typeface="Times New Roman"/>
                        </a:rPr>
                        <a:t>L.3</a:t>
                      </a:r>
                    </a:p>
                    <a:p>
                      <a:pPr marL="0" marR="0" algn="ctr">
                        <a:spcBef>
                          <a:spcPts val="0"/>
                        </a:spcBef>
                        <a:spcAft>
                          <a:spcPts val="0"/>
                        </a:spcAft>
                      </a:pPr>
                      <a:r>
                        <a:rPr lang="en-US" sz="1100" dirty="0">
                          <a:solidFill>
                            <a:schemeClr val="tx1"/>
                          </a:solidFill>
                          <a:effectLst/>
                          <a:latin typeface="+mn-lt"/>
                          <a:ea typeface="Times New Roman"/>
                        </a:rPr>
                        <a:t>L.6</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clearly and consistently group related information together</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—skillfully connect ideas within categories of information using linking words and phrases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provide a concluding statement that follows clearly from the topic and information presented</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generally group related information together</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—connect ideas within categories of information using linking words and phrases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—provide a concluding statement that follows from the topic and information presented</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exhibit some attempt to group related information together</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inconsistently connect ideas using some linking words and phrases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endParaRPr lang="en-US" sz="1100" dirty="0" smtClean="0">
                        <a:solidFill>
                          <a:schemeClr val="tx1"/>
                        </a:solidFill>
                        <a:effectLst/>
                        <a:latin typeface="+mn-lt"/>
                        <a:ea typeface="Times New Roman"/>
                      </a:endParaRPr>
                    </a:p>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r>
                        <a:rPr lang="en-US" sz="1100" dirty="0">
                          <a:solidFill>
                            <a:schemeClr val="tx1"/>
                          </a:solidFill>
                          <a:effectLst/>
                          <a:latin typeface="+mn-lt"/>
                          <a:ea typeface="Times New Roman"/>
                        </a:rPr>
                        <a:t>—provide a concluding statement that follows generally from the topic and information presented</a:t>
                      </a:r>
                    </a:p>
                    <a:p>
                      <a:pPr marL="0" marR="0">
                        <a:spcBef>
                          <a:spcPts val="0"/>
                        </a:spcBef>
                        <a:spcAft>
                          <a:spcPts val="0"/>
                        </a:spcAft>
                      </a:pPr>
                      <a:r>
                        <a:rPr lang="en-US" sz="1100" dirty="0">
                          <a:solidFill>
                            <a:schemeClr val="tx1"/>
                          </a:solidFill>
                          <a:effectLst/>
                          <a:latin typeface="+mn-lt"/>
                          <a:ea typeface="Times New Roman"/>
                        </a:rPr>
                        <a:t> </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exhibit little attempt at organization</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r>
                        <a:rPr lang="en-US" sz="1100" dirty="0">
                          <a:solidFill>
                            <a:schemeClr val="tx1"/>
                          </a:solidFill>
                          <a:effectLst/>
                          <a:latin typeface="+mn-lt"/>
                          <a:ea typeface="Times New Roman"/>
                        </a:rPr>
                        <a:t>—lack the use of linking words and phrases</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endParaRPr lang="en-US" sz="1100" dirty="0" smtClean="0">
                        <a:solidFill>
                          <a:schemeClr val="tx1"/>
                        </a:solidFill>
                        <a:effectLst/>
                        <a:latin typeface="+mn-lt"/>
                        <a:ea typeface="Times New Roman"/>
                      </a:endParaRPr>
                    </a:p>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endParaRPr lang="en-US" sz="1100" dirty="0" smtClean="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r>
                        <a:rPr lang="en-US" sz="1100" dirty="0">
                          <a:solidFill>
                            <a:schemeClr val="tx1"/>
                          </a:solidFill>
                          <a:effectLst/>
                          <a:latin typeface="+mn-lt"/>
                          <a:ea typeface="Times New Roman"/>
                        </a:rPr>
                        <a:t>—provide a concluding statement that is illogical or unrelated to the topic and information presented</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exhibit no evidence of organization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r>
                        <a:rPr lang="en-US" sz="1100" dirty="0">
                          <a:solidFill>
                            <a:schemeClr val="tx1"/>
                          </a:solidFill>
                          <a:effectLst/>
                          <a:latin typeface="+mn-lt"/>
                          <a:ea typeface="Times New Roman"/>
                        </a:rPr>
                        <a:t> </a:t>
                      </a: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endParaRPr lang="en-US" sz="1100" dirty="0">
                        <a:solidFill>
                          <a:schemeClr val="tx1"/>
                        </a:solidFill>
                        <a:effectLst/>
                        <a:latin typeface="+mn-lt"/>
                        <a:ea typeface="Times New Roman"/>
                      </a:endParaRPr>
                    </a:p>
                    <a:p>
                      <a:pPr marL="0" marR="0">
                        <a:spcBef>
                          <a:spcPts val="0"/>
                        </a:spcBef>
                        <a:spcAft>
                          <a:spcPts val="0"/>
                        </a:spcAft>
                      </a:pPr>
                      <a:r>
                        <a:rPr lang="en-US" sz="1100" dirty="0">
                          <a:solidFill>
                            <a:schemeClr val="tx1"/>
                          </a:solidFill>
                          <a:effectLst/>
                          <a:latin typeface="+mn-lt"/>
                          <a:ea typeface="Times New Roman"/>
                        </a:rPr>
                        <a:t>—do not provide a concluding statement</a:t>
                      </a: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4304" name="Rectangle 5"/>
          <p:cNvSpPr>
            <a:spLocks noChangeArrowheads="1"/>
          </p:cNvSpPr>
          <p:nvPr/>
        </p:nvSpPr>
        <p:spPr bwMode="auto">
          <a:xfrm>
            <a:off x="144463" y="5783263"/>
            <a:ext cx="7254875" cy="769937"/>
          </a:xfrm>
          <a:prstGeom prst="rect">
            <a:avLst/>
          </a:prstGeom>
          <a:noFill/>
          <a:ln w="9525">
            <a:noFill/>
            <a:miter lim="800000"/>
            <a:headEnd/>
            <a:tailEnd/>
          </a:ln>
        </p:spPr>
        <p:txBody>
          <a:bodyPr>
            <a:spAutoFit/>
          </a:bodyPr>
          <a:lstStyle/>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7"/>
          <p:cNvSpPr>
            <a:spLocks noGrp="1"/>
          </p:cNvSpPr>
          <p:nvPr>
            <p:ph type="title"/>
          </p:nvPr>
        </p:nvSpPr>
        <p:spPr>
          <a:xfrm>
            <a:off x="230188" y="207963"/>
            <a:ext cx="8997950" cy="449262"/>
          </a:xfrm>
        </p:spPr>
        <p:txBody>
          <a:bodyPr/>
          <a:lstStyle/>
          <a:p>
            <a:r>
              <a:rPr smtClean="0">
                <a:latin typeface="Verdana" pitchFamily="34" charset="0"/>
              </a:rPr>
              <a:t>Grade 3 Expository Writing Evaluation Rubric (Continued)</a:t>
            </a:r>
          </a:p>
        </p:txBody>
      </p:sp>
      <p:sp>
        <p:nvSpPr>
          <p:cNvPr id="55299" name="Slide Number Placeholder 4"/>
          <p:cNvSpPr>
            <a:spLocks noGrp="1"/>
          </p:cNvSpPr>
          <p:nvPr>
            <p:ph type="sldNum" sz="quarter" idx="10"/>
          </p:nvPr>
        </p:nvSpPr>
        <p:spPr>
          <a:noFill/>
        </p:spPr>
        <p:txBody>
          <a:bodyPr/>
          <a:lstStyle/>
          <a:p>
            <a:pPr eaLnBrk="0" hangingPunct="0"/>
            <a:fld id="{821F4057-2B10-4ABD-B69E-21BF19813D6F}" type="slidenum">
              <a:rPr lang="en-US" smtClean="0">
                <a:latin typeface="Verdana" pitchFamily="34" charset="0"/>
              </a:rPr>
              <a:pPr eaLnBrk="0" hangingPunct="0"/>
              <a:t>66</a:t>
            </a:fld>
            <a:endParaRPr lang="en-US" smtClean="0">
              <a:latin typeface="Verdana" pitchFamily="34" charset="0"/>
            </a:endParaRPr>
          </a:p>
        </p:txBody>
      </p:sp>
      <p:sp>
        <p:nvSpPr>
          <p:cNvPr id="55300" name="Rectangle 5"/>
          <p:cNvSpPr>
            <a:spLocks noChangeArrowheads="1"/>
          </p:cNvSpPr>
          <p:nvPr/>
        </p:nvSpPr>
        <p:spPr bwMode="auto">
          <a:xfrm>
            <a:off x="144463" y="5783263"/>
            <a:ext cx="7254875" cy="769937"/>
          </a:xfrm>
          <a:prstGeom prst="rect">
            <a:avLst/>
          </a:prstGeom>
          <a:noFill/>
          <a:ln w="9525">
            <a:noFill/>
            <a:miter lim="800000"/>
            <a:headEnd/>
            <a:tailEnd/>
          </a:ln>
        </p:spPr>
        <p:txBody>
          <a:bodyPr>
            <a:spAutoFit/>
          </a:bodyPr>
          <a:lstStyle/>
          <a:p>
            <a:pPr marL="171450" indent="-171450">
              <a:buFont typeface="Arial" charset="0"/>
              <a:buChar char="•"/>
            </a:pPr>
            <a:r>
              <a:rPr lang="en-US" sz="1100"/>
              <a:t>If the student writes only a personal response and makes no reference to the text(s), the response can be scored no higher than a 1.</a:t>
            </a:r>
          </a:p>
          <a:p>
            <a:pPr marL="171450" indent="-171450">
              <a:buFont typeface="Arial" charset="0"/>
              <a:buChar char="•"/>
            </a:pPr>
            <a:r>
              <a:rPr lang="en-US" sz="1100"/>
              <a:t>Responses totally unrelated to the topic, illegible, incoherent, or blank should be given a 0.</a:t>
            </a:r>
          </a:p>
          <a:p>
            <a:pPr marL="171450" indent="-171450">
              <a:buFont typeface="Arial" charset="0"/>
              <a:buChar char="•"/>
            </a:pPr>
            <a:r>
              <a:rPr lang="en-US" sz="1100"/>
              <a:t>A response totally copied from the text(s) with no original student writing should be scored a 0.</a:t>
            </a:r>
          </a:p>
        </p:txBody>
      </p:sp>
      <p:graphicFrame>
        <p:nvGraphicFramePr>
          <p:cNvPr id="9" name="Table 8"/>
          <p:cNvGraphicFramePr>
            <a:graphicFrameLocks noGrp="1"/>
          </p:cNvGraphicFramePr>
          <p:nvPr>
            <p:extLst>
              <p:ext uri="{D42A27DB-BD31-4B8C-83A1-F6EECF244321}">
                <p14:modId xmlns="" xmlns:p14="http://schemas.microsoft.com/office/powerpoint/2010/main" val="3585182078"/>
              </p:ext>
            </p:extLst>
          </p:nvPr>
        </p:nvGraphicFramePr>
        <p:xfrm>
          <a:off x="47625" y="749300"/>
          <a:ext cx="8999538" cy="3398839"/>
        </p:xfrm>
        <a:graphic>
          <a:graphicData uri="http://schemas.openxmlformats.org/drawingml/2006/table">
            <a:tbl>
              <a:tblPr firstRow="1" firstCol="1" bandRow="1" bandCol="1">
                <a:tableStyleId>{5C22544A-7EE6-4342-B048-85BDC9FD1C3A}</a:tableStyleId>
              </a:tblPr>
              <a:tblGrid>
                <a:gridCol w="1535311"/>
                <a:gridCol w="607371"/>
                <a:gridCol w="1248030"/>
                <a:gridCol w="1473840"/>
                <a:gridCol w="1434419"/>
                <a:gridCol w="1429712"/>
                <a:gridCol w="1270855"/>
              </a:tblGrid>
              <a:tr h="336844">
                <a:tc rowSpan="2">
                  <a:txBody>
                    <a:bodyPr/>
                    <a:lstStyle/>
                    <a:p>
                      <a:pPr marL="0" marR="0" algn="ctr">
                        <a:spcBef>
                          <a:spcPts val="0"/>
                        </a:spcBef>
                        <a:spcAft>
                          <a:spcPts val="0"/>
                        </a:spcAft>
                      </a:pPr>
                      <a:r>
                        <a:rPr lang="en-US" sz="1100" dirty="0">
                          <a:solidFill>
                            <a:schemeClr val="tx1"/>
                          </a:solidFill>
                          <a:effectLst/>
                        </a:rPr>
                        <a:t>CRITERIA</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algn="ctr">
                        <a:spcBef>
                          <a:spcPts val="0"/>
                        </a:spcBef>
                        <a:spcAft>
                          <a:spcPts val="0"/>
                        </a:spcAft>
                      </a:pPr>
                      <a:r>
                        <a:rPr lang="en-US" sz="1100" dirty="0">
                          <a:solidFill>
                            <a:schemeClr val="tx1"/>
                          </a:solidFill>
                          <a:effectLst/>
                        </a:rPr>
                        <a:t>CCLS</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algn="ctr">
                        <a:spcBef>
                          <a:spcPts val="600"/>
                        </a:spcBef>
                        <a:spcAft>
                          <a:spcPts val="600"/>
                        </a:spcAft>
                      </a:pPr>
                      <a:r>
                        <a:rPr lang="en-US" sz="1100" dirty="0">
                          <a:solidFill>
                            <a:schemeClr val="tx1"/>
                          </a:solidFill>
                          <a:effectLst/>
                        </a:rPr>
                        <a:t>SCORE</a:t>
                      </a:r>
                      <a:endParaRPr lang="en-US" sz="1100" dirty="0">
                        <a:solidFill>
                          <a:schemeClr val="tx1"/>
                        </a:solidFill>
                        <a:effectLst/>
                        <a:latin typeface="Times New Roman"/>
                        <a:ea typeface="Times New Roman"/>
                      </a:endParaRPr>
                    </a:p>
                  </a:txBody>
                  <a:tcPr marL="52747" marR="527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19">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solidFill>
                            <a:schemeClr val="tx1"/>
                          </a:solidFill>
                          <a:effectLst/>
                        </a:rPr>
                        <a:t>4</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3</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2</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1</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rPr>
                        <a:t>0</a:t>
                      </a:r>
                    </a:p>
                    <a:p>
                      <a:pPr marL="0" marR="0" algn="ctr">
                        <a:spcBef>
                          <a:spcPts val="0"/>
                        </a:spcBef>
                        <a:spcAft>
                          <a:spcPts val="0"/>
                        </a:spcAft>
                      </a:pPr>
                      <a:r>
                        <a:rPr lang="en-US" sz="1100" dirty="0">
                          <a:solidFill>
                            <a:schemeClr val="tx1"/>
                          </a:solidFill>
                          <a:effectLst/>
                        </a:rPr>
                        <a:t>Essays at this level:</a:t>
                      </a:r>
                      <a:endParaRPr lang="en-US" sz="1100" dirty="0">
                        <a:solidFill>
                          <a:schemeClr val="tx1"/>
                        </a:solidFill>
                        <a:effectLst/>
                        <a:latin typeface="Times New Roman"/>
                        <a:ea typeface="Times New Roman"/>
                      </a:endParaRPr>
                    </a:p>
                  </a:txBody>
                  <a:tcPr marL="52747" marR="527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9075">
                <a:tc>
                  <a:txBody>
                    <a:bodyPr/>
                    <a:lstStyle/>
                    <a:p>
                      <a:pPr marL="0" marR="0">
                        <a:spcBef>
                          <a:spcPts val="0"/>
                        </a:spcBef>
                        <a:spcAft>
                          <a:spcPts val="0"/>
                        </a:spcAft>
                      </a:pPr>
                      <a:r>
                        <a:rPr lang="en-US" sz="1100" b="1" dirty="0">
                          <a:solidFill>
                            <a:schemeClr val="tx1"/>
                          </a:solidFill>
                          <a:effectLst/>
                          <a:latin typeface="+mn-lt"/>
                          <a:ea typeface="Times New Roman"/>
                        </a:rPr>
                        <a:t> </a:t>
                      </a:r>
                      <a:endParaRPr lang="en-US" sz="1100" dirty="0">
                        <a:solidFill>
                          <a:schemeClr val="tx1"/>
                        </a:solidFill>
                        <a:effectLst/>
                        <a:latin typeface="+mn-lt"/>
                        <a:ea typeface="Times New Roman"/>
                      </a:endParaRPr>
                    </a:p>
                    <a:p>
                      <a:pPr marL="0" marR="0">
                        <a:spcBef>
                          <a:spcPts val="0"/>
                        </a:spcBef>
                        <a:spcAft>
                          <a:spcPts val="200"/>
                        </a:spcAft>
                      </a:pPr>
                      <a:r>
                        <a:rPr lang="en-US" sz="1100" b="1" dirty="0">
                          <a:solidFill>
                            <a:schemeClr val="tx1"/>
                          </a:solidFill>
                          <a:effectLst/>
                          <a:latin typeface="+mn-lt"/>
                          <a:ea typeface="Times New Roman"/>
                        </a:rPr>
                        <a:t>CONTROL OF CONVENTIONS: the extent to which the essay demonstrates command of the conventions of standard English grammar, usage, capitalization, punctuation, and spelling</a:t>
                      </a:r>
                      <a:endParaRPr lang="en-US" sz="110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100" dirty="0">
                          <a:solidFill>
                            <a:schemeClr val="tx1"/>
                          </a:solidFill>
                          <a:effectLst/>
                          <a:latin typeface="+mn-lt"/>
                          <a:ea typeface="Times New Roman"/>
                        </a:rPr>
                        <a:t>W.2</a:t>
                      </a:r>
                    </a:p>
                    <a:p>
                      <a:pPr marL="0" marR="0" algn="ctr">
                        <a:spcBef>
                          <a:spcPts val="0"/>
                        </a:spcBef>
                        <a:spcAft>
                          <a:spcPts val="0"/>
                        </a:spcAft>
                      </a:pPr>
                      <a:r>
                        <a:rPr lang="en-US" sz="1100" dirty="0">
                          <a:solidFill>
                            <a:schemeClr val="tx1"/>
                          </a:solidFill>
                          <a:effectLst/>
                          <a:latin typeface="+mn-lt"/>
                          <a:ea typeface="Times New Roman"/>
                        </a:rPr>
                        <a:t>L.1</a:t>
                      </a:r>
                    </a:p>
                    <a:p>
                      <a:pPr marL="0" marR="0" algn="ctr">
                        <a:spcBef>
                          <a:spcPts val="0"/>
                        </a:spcBef>
                        <a:spcAft>
                          <a:spcPts val="0"/>
                        </a:spcAft>
                      </a:pPr>
                      <a:r>
                        <a:rPr lang="en-US" sz="1100" dirty="0">
                          <a:solidFill>
                            <a:schemeClr val="tx1"/>
                          </a:solidFill>
                          <a:effectLst/>
                          <a:latin typeface="+mn-lt"/>
                          <a:ea typeface="Times New Roman"/>
                        </a:rPr>
                        <a:t>L.2</a:t>
                      </a:r>
                    </a:p>
                    <a:p>
                      <a:pPr marL="0" marR="0" algn="ctr">
                        <a:spcBef>
                          <a:spcPts val="0"/>
                        </a:spcBef>
                        <a:spcAft>
                          <a:spcPts val="0"/>
                        </a:spcAft>
                      </a:pPr>
                      <a:r>
                        <a:rPr lang="en-US" sz="1100" dirty="0">
                          <a:solidFill>
                            <a:schemeClr val="tx1"/>
                          </a:solidFill>
                          <a:effectLst/>
                          <a:latin typeface="+mn-lt"/>
                          <a:ea typeface="Times New Roman"/>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grade-appropriate command of conventions, with few errors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grade-appropriate command of conventions, with occasional errors that do not hinder comprehension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emerging command of conventions, with some errors that may hinder comprehension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demonstrate a lack of command of conventions, with frequent errors that hinder comprehension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smtClean="0">
                          <a:solidFill>
                            <a:schemeClr val="tx1"/>
                          </a:solidFill>
                          <a:effectLst/>
                          <a:latin typeface="+mn-lt"/>
                          <a:ea typeface="Times New Roman"/>
                        </a:rPr>
                        <a:t/>
                      </a:r>
                      <a:br>
                        <a:rPr lang="en-US" sz="1100" dirty="0" smtClean="0">
                          <a:solidFill>
                            <a:schemeClr val="tx1"/>
                          </a:solidFill>
                          <a:effectLst/>
                          <a:latin typeface="+mn-lt"/>
                          <a:ea typeface="Times New Roman"/>
                        </a:rPr>
                      </a:br>
                      <a:r>
                        <a:rPr lang="en-US" sz="1100" dirty="0" smtClean="0">
                          <a:solidFill>
                            <a:schemeClr val="tx1"/>
                          </a:solidFill>
                          <a:effectLst/>
                          <a:latin typeface="+mn-lt"/>
                          <a:ea typeface="Times New Roman"/>
                        </a:rPr>
                        <a:t>—</a:t>
                      </a:r>
                      <a:r>
                        <a:rPr lang="en-US" sz="1100" dirty="0">
                          <a:solidFill>
                            <a:schemeClr val="tx1"/>
                          </a:solidFill>
                          <a:effectLst/>
                          <a:latin typeface="+mn-lt"/>
                          <a:ea typeface="Times New Roman"/>
                        </a:rPr>
                        <a:t>are minimal, making </a:t>
                      </a:r>
                      <a:r>
                        <a:rPr lang="en-US" sz="1100" dirty="0" smtClean="0">
                          <a:latin typeface="Verdana" pitchFamily="34" charset="0"/>
                          <a:cs typeface="Arial" charset="0"/>
                        </a:rPr>
                        <a:t>assessment </a:t>
                      </a:r>
                      <a:r>
                        <a:rPr lang="en-US" sz="1100" dirty="0" smtClean="0">
                          <a:solidFill>
                            <a:schemeClr val="tx1"/>
                          </a:solidFill>
                          <a:effectLst/>
                          <a:latin typeface="+mn-lt"/>
                          <a:ea typeface="Times New Roman"/>
                        </a:rPr>
                        <a:t>of </a:t>
                      </a:r>
                      <a:r>
                        <a:rPr lang="en-US" sz="1100" dirty="0">
                          <a:solidFill>
                            <a:schemeClr val="tx1"/>
                          </a:solidFill>
                          <a:effectLst/>
                          <a:latin typeface="+mn-lt"/>
                          <a:ea typeface="Times New Roman"/>
                        </a:rPr>
                        <a:t>conventions unreliable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0"/>
          </p:nvPr>
        </p:nvSpPr>
        <p:spPr>
          <a:noFill/>
        </p:spPr>
        <p:txBody>
          <a:bodyPr/>
          <a:lstStyle/>
          <a:p>
            <a:pPr eaLnBrk="0" hangingPunct="0"/>
            <a:fld id="{9AEC8844-3D9F-475F-B19B-13A0A75B3E1F}" type="slidenum">
              <a:rPr lang="en-US" smtClean="0">
                <a:latin typeface="Verdana" pitchFamily="34" charset="0"/>
              </a:rPr>
              <a:pPr eaLnBrk="0" hangingPunct="0"/>
              <a:t>67</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6433"/>
          <a:stretch/>
        </p:blipFill>
        <p:spPr>
          <a:xfrm>
            <a:off x="515938" y="1528763"/>
            <a:ext cx="8112125" cy="4518025"/>
          </a:xfrm>
          <a:prstGeom prst="rect">
            <a:avLst/>
          </a:prstGeom>
          <a:ln>
            <a:noFill/>
          </a:ln>
          <a:effectLst>
            <a:outerShdw blurRad="292100" dist="139700" dir="2700000" algn="tl" rotWithShape="0">
              <a:srgbClr val="333333">
                <a:alpha val="65000"/>
              </a:srgbClr>
            </a:outerShdw>
          </a:effectLst>
        </p:spPr>
      </p:pic>
      <p:sp>
        <p:nvSpPr>
          <p:cNvPr id="58371" name="Rectangle 4"/>
          <p:cNvSpPr txBox="1">
            <a:spLocks noChangeArrowheads="1"/>
          </p:cNvSpPr>
          <p:nvPr/>
        </p:nvSpPr>
        <p:spPr bwMode="auto">
          <a:xfrm>
            <a:off x="0" y="411163"/>
            <a:ext cx="9144000" cy="658812"/>
          </a:xfrm>
          <a:prstGeom prst="rect">
            <a:avLst/>
          </a:prstGeom>
          <a:noFill/>
          <a:ln w="9525">
            <a:noFill/>
            <a:miter lim="800000"/>
            <a:headEnd/>
            <a:tailEnd/>
          </a:ln>
        </p:spPr>
        <p:txBody>
          <a:bodyPr lIns="0" tIns="0"/>
          <a:lstStyle/>
          <a:p>
            <a:pPr algn="ctr"/>
            <a:r>
              <a:rPr lang="pt-BR" sz="2800" dirty="0">
                <a:solidFill>
                  <a:srgbClr val="628DBB"/>
                </a:solidFill>
              </a:rPr>
              <a:t>Grade 3 Extended-response </a:t>
            </a:r>
            <a:r>
              <a:rPr lang="pt-BR" sz="2800" dirty="0" smtClean="0">
                <a:solidFill>
                  <a:srgbClr val="628DBB"/>
                </a:solidFill>
              </a:rPr>
              <a:t>(4-point) </a:t>
            </a:r>
            <a:r>
              <a:rPr lang="en-US" sz="2800" dirty="0" smtClean="0">
                <a:solidFill>
                  <a:srgbClr val="628DBB"/>
                </a:solidFill>
              </a:rPr>
              <a:t>Guide </a:t>
            </a:r>
            <a:r>
              <a:rPr lang="en-US" sz="2800" dirty="0">
                <a:solidFill>
                  <a:srgbClr val="628DBB"/>
                </a:solidFill>
              </a:rPr>
              <a:t>Set</a:t>
            </a:r>
            <a:endParaRPr lang="en-GB" sz="2800" dirty="0">
              <a:solidFill>
                <a:srgbClr val="628DBB"/>
              </a:solidFill>
            </a:endParaRPr>
          </a:p>
        </p:txBody>
      </p:sp>
      <p:sp>
        <p:nvSpPr>
          <p:cNvPr id="5" name="Slide Number Placeholder 4"/>
          <p:cNvSpPr>
            <a:spLocks noGrp="1"/>
          </p:cNvSpPr>
          <p:nvPr>
            <p:ph type="sldNum" sz="quarter" idx="10"/>
          </p:nvPr>
        </p:nvSpPr>
        <p:spPr>
          <a:xfrm>
            <a:off x="8623300" y="6584950"/>
            <a:ext cx="520700" cy="273050"/>
          </a:xfrm>
          <a:noFill/>
        </p:spPr>
        <p:txBody>
          <a:bodyPr/>
          <a:lstStyle/>
          <a:p>
            <a:fld id="{B160F590-D72E-4482-A468-B6C1857E8750}" type="slidenum">
              <a:rPr lang="en-US" smtClean="0">
                <a:latin typeface="Verdana" pitchFamily="34" charset="0"/>
              </a:rPr>
              <a:pPr/>
              <a:t>68</a:t>
            </a:fld>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Passage</a:t>
            </a:r>
          </a:p>
        </p:txBody>
      </p:sp>
      <p:sp>
        <p:nvSpPr>
          <p:cNvPr id="59395" name="Slide Number Placeholder 4"/>
          <p:cNvSpPr>
            <a:spLocks noGrp="1"/>
          </p:cNvSpPr>
          <p:nvPr>
            <p:ph type="sldNum" sz="quarter" idx="10"/>
          </p:nvPr>
        </p:nvSpPr>
        <p:spPr>
          <a:noFill/>
        </p:spPr>
        <p:txBody>
          <a:bodyPr/>
          <a:lstStyle/>
          <a:p>
            <a:fld id="{B160F590-D72E-4482-A468-B6C1857E8750}" type="slidenum">
              <a:rPr lang="en-US" smtClean="0">
                <a:latin typeface="Verdana" pitchFamily="34" charset="0"/>
              </a:rPr>
              <a:pPr/>
              <a:t>69</a:t>
            </a:fld>
            <a:endParaRPr lang="en-US" smtClean="0">
              <a:latin typeface="Verdana" pitchFamily="34" charset="0"/>
            </a:endParaRPr>
          </a:p>
        </p:txBody>
      </p:sp>
      <p:sp>
        <p:nvSpPr>
          <p:cNvPr id="7" name="Content Placeholder 2"/>
          <p:cNvSpPr txBox="1">
            <a:spLocks/>
          </p:cNvSpPr>
          <p:nvPr/>
        </p:nvSpPr>
        <p:spPr>
          <a:xfrm>
            <a:off x="452438" y="850900"/>
            <a:ext cx="8434387"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lgn="ctr">
              <a:defRPr/>
            </a:pPr>
            <a:r>
              <a:rPr lang="en-US" sz="1600" b="1" dirty="0" smtClean="0"/>
              <a:t>The </a:t>
            </a:r>
            <a:r>
              <a:rPr lang="en-US" sz="1600" b="1" dirty="0"/>
              <a:t>Poplar Tree</a:t>
            </a:r>
            <a:endParaRPr lang="en-US" sz="1600" dirty="0"/>
          </a:p>
          <a:p>
            <a:pPr algn="ctr">
              <a:defRPr/>
            </a:pPr>
            <a:r>
              <a:rPr lang="en-US" sz="1600" i="1" dirty="0"/>
              <a:t>by Flora J. Cooke</a:t>
            </a:r>
            <a:r>
              <a:rPr lang="en-US" sz="1600" dirty="0"/>
              <a:t> </a:t>
            </a:r>
          </a:p>
          <a:p>
            <a:pPr marL="0" indent="336550" algn="just">
              <a:spcBef>
                <a:spcPts val="1200"/>
              </a:spcBef>
              <a:spcAft>
                <a:spcPts val="600"/>
              </a:spcAft>
              <a:defRPr/>
            </a:pPr>
            <a:r>
              <a:rPr lang="en-US" sz="1600" dirty="0" smtClean="0"/>
              <a:t>Long </a:t>
            </a:r>
            <a:r>
              <a:rPr lang="en-US" sz="1600" dirty="0"/>
              <a:t>ago the poplar used to hold out its branches like other trees. It tried to see how far it could spread them. </a:t>
            </a:r>
            <a:endParaRPr lang="en-US" sz="1600" dirty="0" smtClean="0"/>
          </a:p>
          <a:p>
            <a:pPr marL="0" indent="336550" algn="just">
              <a:spcBef>
                <a:spcPts val="1200"/>
              </a:spcBef>
              <a:spcAft>
                <a:spcPts val="600"/>
              </a:spcAft>
              <a:defRPr/>
            </a:pPr>
            <a:r>
              <a:rPr lang="en-US" sz="1600" dirty="0" smtClean="0"/>
              <a:t>Once </a:t>
            </a:r>
            <a:r>
              <a:rPr lang="en-US" sz="1600" dirty="0"/>
              <a:t>at sunset an old man came through the forest where the poplar trees lived. The trees were going to sleep, and it was growing dark.</a:t>
            </a:r>
          </a:p>
          <a:p>
            <a:pPr marL="0" indent="336550" algn="just">
              <a:spcBef>
                <a:spcPts val="1200"/>
              </a:spcBef>
              <a:spcAft>
                <a:spcPts val="600"/>
              </a:spcAft>
              <a:defRPr/>
            </a:pPr>
            <a:r>
              <a:rPr lang="en-US" sz="1600" dirty="0"/>
              <a:t>The man held something under his cloak. It was a pot of gold—the very pot of gold that lies at the foot of the rainbow. He had stolen it and was looking for some place to hide it. A poplar tree stood by the path.</a:t>
            </a:r>
          </a:p>
          <a:p>
            <a:pPr marL="0" indent="336550" algn="just">
              <a:spcBef>
                <a:spcPts val="1200"/>
              </a:spcBef>
              <a:spcAft>
                <a:spcPts val="600"/>
              </a:spcAft>
              <a:defRPr/>
            </a:pPr>
            <a:r>
              <a:rPr lang="en-US" sz="1600" dirty="0"/>
              <a:t>“This is the very place to hide my treasure,” the man said. “The branches spread out straight, and the leaves are large and thick. How lucky that the trees are all asleep!”</a:t>
            </a:r>
          </a:p>
          <a:p>
            <a:pPr marL="0" indent="336550" algn="just">
              <a:spcBef>
                <a:spcPts val="1200"/>
              </a:spcBef>
              <a:spcAft>
                <a:spcPts val="600"/>
              </a:spcAft>
              <a:defRPr/>
            </a:pPr>
            <a:r>
              <a:rPr lang="en-US" sz="1600" dirty="0"/>
              <a:t>He placed the pot of gold in the thick branches, and then ran quickly away</a:t>
            </a:r>
            <a:r>
              <a:rPr lang="en-US" sz="1600" dirty="0" smtClean="0"/>
              <a:t>.</a:t>
            </a:r>
            <a:endParaRPr lang="en-US" sz="1600" dirty="0"/>
          </a:p>
        </p:txBody>
      </p:sp>
      <p:sp>
        <p:nvSpPr>
          <p:cNvPr id="59397" name="TextBox 1"/>
          <p:cNvSpPr txBox="1">
            <a:spLocks noChangeArrowheads="1"/>
          </p:cNvSpPr>
          <p:nvPr/>
        </p:nvSpPr>
        <p:spPr bwMode="auto">
          <a:xfrm>
            <a:off x="136525" y="1617663"/>
            <a:ext cx="298450" cy="307975"/>
          </a:xfrm>
          <a:prstGeom prst="rect">
            <a:avLst/>
          </a:prstGeom>
          <a:noFill/>
          <a:ln w="9525">
            <a:noFill/>
            <a:miter lim="800000"/>
            <a:headEnd/>
            <a:tailEnd/>
          </a:ln>
        </p:spPr>
        <p:txBody>
          <a:bodyPr wrap="none">
            <a:spAutoFit/>
          </a:bodyPr>
          <a:lstStyle/>
          <a:p>
            <a:r>
              <a:rPr lang="en-US"/>
              <a:t>1</a:t>
            </a:r>
          </a:p>
        </p:txBody>
      </p:sp>
      <p:sp>
        <p:nvSpPr>
          <p:cNvPr id="59398" name="TextBox 5"/>
          <p:cNvSpPr txBox="1">
            <a:spLocks noChangeArrowheads="1"/>
          </p:cNvSpPr>
          <p:nvPr/>
        </p:nvSpPr>
        <p:spPr bwMode="auto">
          <a:xfrm>
            <a:off x="136525" y="2341563"/>
            <a:ext cx="298450" cy="307975"/>
          </a:xfrm>
          <a:prstGeom prst="rect">
            <a:avLst/>
          </a:prstGeom>
          <a:noFill/>
          <a:ln w="9525">
            <a:noFill/>
            <a:miter lim="800000"/>
            <a:headEnd/>
            <a:tailEnd/>
          </a:ln>
        </p:spPr>
        <p:txBody>
          <a:bodyPr wrap="none">
            <a:spAutoFit/>
          </a:bodyPr>
          <a:lstStyle/>
          <a:p>
            <a:r>
              <a:rPr lang="en-US"/>
              <a:t>2</a:t>
            </a:r>
          </a:p>
        </p:txBody>
      </p:sp>
      <p:sp>
        <p:nvSpPr>
          <p:cNvPr id="59399" name="TextBox 7"/>
          <p:cNvSpPr txBox="1">
            <a:spLocks noChangeArrowheads="1"/>
          </p:cNvSpPr>
          <p:nvPr/>
        </p:nvSpPr>
        <p:spPr bwMode="auto">
          <a:xfrm>
            <a:off x="136525" y="3068638"/>
            <a:ext cx="298450" cy="307975"/>
          </a:xfrm>
          <a:prstGeom prst="rect">
            <a:avLst/>
          </a:prstGeom>
          <a:noFill/>
          <a:ln w="9525">
            <a:noFill/>
            <a:miter lim="800000"/>
            <a:headEnd/>
            <a:tailEnd/>
          </a:ln>
        </p:spPr>
        <p:txBody>
          <a:bodyPr wrap="none">
            <a:spAutoFit/>
          </a:bodyPr>
          <a:lstStyle/>
          <a:p>
            <a:r>
              <a:rPr lang="en-US"/>
              <a:t>3</a:t>
            </a:r>
          </a:p>
        </p:txBody>
      </p:sp>
      <p:sp>
        <p:nvSpPr>
          <p:cNvPr id="59400" name="TextBox 8"/>
          <p:cNvSpPr txBox="1">
            <a:spLocks noChangeArrowheads="1"/>
          </p:cNvSpPr>
          <p:nvPr/>
        </p:nvSpPr>
        <p:spPr bwMode="auto">
          <a:xfrm>
            <a:off x="136525" y="4054475"/>
            <a:ext cx="298450" cy="307975"/>
          </a:xfrm>
          <a:prstGeom prst="rect">
            <a:avLst/>
          </a:prstGeom>
          <a:noFill/>
          <a:ln w="9525">
            <a:noFill/>
            <a:miter lim="800000"/>
            <a:headEnd/>
            <a:tailEnd/>
          </a:ln>
        </p:spPr>
        <p:txBody>
          <a:bodyPr wrap="none">
            <a:spAutoFit/>
          </a:bodyPr>
          <a:lstStyle/>
          <a:p>
            <a:r>
              <a:rPr lang="en-US"/>
              <a:t>4</a:t>
            </a:r>
          </a:p>
        </p:txBody>
      </p:sp>
      <p:sp>
        <p:nvSpPr>
          <p:cNvPr id="59401" name="TextBox 8"/>
          <p:cNvSpPr txBox="1">
            <a:spLocks noChangeArrowheads="1"/>
          </p:cNvSpPr>
          <p:nvPr/>
        </p:nvSpPr>
        <p:spPr bwMode="auto">
          <a:xfrm>
            <a:off x="136525" y="4722813"/>
            <a:ext cx="298450" cy="307975"/>
          </a:xfrm>
          <a:prstGeom prst="rect">
            <a:avLst/>
          </a:prstGeom>
          <a:noFill/>
          <a:ln w="9525">
            <a:noFill/>
            <a:miter lim="800000"/>
            <a:headEnd/>
            <a:tailEnd/>
          </a:ln>
        </p:spPr>
        <p:txBody>
          <a:bodyPr wrap="none">
            <a:spAutoFit/>
          </a:bodyPr>
          <a:lstStyle/>
          <a:p>
            <a:r>
              <a:rPr lang="en-US"/>
              <a:t>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p:cNvSpPr/>
          <p:nvPr/>
        </p:nvSpPr>
        <p:spPr bwMode="auto">
          <a:xfrm>
            <a:off x="3128963" y="444182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4 &amp; 5</a:t>
            </a:r>
          </a:p>
        </p:txBody>
      </p:sp>
      <p:sp>
        <p:nvSpPr>
          <p:cNvPr id="7" name="Cube 6"/>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6" name="Cube 5"/>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6150" name="Title 1"/>
          <p:cNvSpPr>
            <a:spLocks noGrp="1"/>
          </p:cNvSpPr>
          <p:nvPr>
            <p:ph type="title"/>
          </p:nvPr>
        </p:nvSpPr>
        <p:spPr/>
        <p:txBody>
          <a:bodyPr/>
          <a:lstStyle/>
          <a:p>
            <a:r>
              <a:rPr smtClean="0">
                <a:latin typeface="Verdana" pitchFamily="34" charset="0"/>
              </a:rPr>
              <a:t>Instructional Shifts</a:t>
            </a:r>
          </a:p>
        </p:txBody>
      </p:sp>
      <p:sp>
        <p:nvSpPr>
          <p:cNvPr id="6151" name="Slide Number Placeholder 3"/>
          <p:cNvSpPr>
            <a:spLocks noGrp="1"/>
          </p:cNvSpPr>
          <p:nvPr>
            <p:ph type="sldNum" sz="quarter" idx="10"/>
          </p:nvPr>
        </p:nvSpPr>
        <p:spPr>
          <a:noFill/>
        </p:spPr>
        <p:txBody>
          <a:bodyPr/>
          <a:lstStyle/>
          <a:p>
            <a:fld id="{FEA2BC35-8C52-442B-A844-80E2847B58C9}" type="slidenum">
              <a:rPr lang="en-US" smtClean="0">
                <a:latin typeface="Verdana" pitchFamily="34" charset="0"/>
              </a:rPr>
              <a:pPr/>
              <a:t>7</a:t>
            </a:fld>
            <a:endParaRPr lang="en-US" smtClean="0">
              <a:latin typeface="Verdana" pitchFamily="34" charset="0"/>
            </a:endParaRPr>
          </a:p>
        </p:txBody>
      </p:sp>
      <p:sp>
        <p:nvSpPr>
          <p:cNvPr id="5" name="Cube 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
        <p:nvSpPr>
          <p:cNvPr id="6153" name="TextBox 10"/>
          <p:cNvSpPr txBox="1">
            <a:spLocks noChangeArrowheads="1"/>
          </p:cNvSpPr>
          <p:nvPr/>
        </p:nvSpPr>
        <p:spPr bwMode="auto">
          <a:xfrm>
            <a:off x="2519363" y="1303338"/>
            <a:ext cx="3044825" cy="646112"/>
          </a:xfrm>
          <a:prstGeom prst="rect">
            <a:avLst/>
          </a:prstGeom>
          <a:noFill/>
          <a:ln w="9525">
            <a:noFill/>
            <a:miter lim="800000"/>
            <a:headEnd/>
            <a:tailEnd/>
          </a:ln>
        </p:spPr>
        <p:txBody>
          <a:bodyPr>
            <a:spAutoFit/>
          </a:bodyPr>
          <a:lstStyle/>
          <a:p>
            <a:pPr algn="ctr"/>
            <a:r>
              <a:rPr lang="en-US" sz="1800"/>
              <a:t>Balancing Informational &amp; Literary Text</a:t>
            </a:r>
          </a:p>
        </p:txBody>
      </p:sp>
      <p:sp>
        <p:nvSpPr>
          <p:cNvPr id="6155" name="TextBox 12"/>
          <p:cNvSpPr txBox="1">
            <a:spLocks noChangeArrowheads="1"/>
          </p:cNvSpPr>
          <p:nvPr/>
        </p:nvSpPr>
        <p:spPr bwMode="auto">
          <a:xfrm>
            <a:off x="3527425" y="2338388"/>
            <a:ext cx="2400300" cy="646112"/>
          </a:xfrm>
          <a:prstGeom prst="rect">
            <a:avLst/>
          </a:prstGeom>
          <a:noFill/>
          <a:ln w="9525">
            <a:noFill/>
            <a:miter lim="800000"/>
            <a:headEnd/>
            <a:tailEnd/>
          </a:ln>
        </p:spPr>
        <p:txBody>
          <a:bodyPr>
            <a:spAutoFit/>
          </a:bodyPr>
          <a:lstStyle/>
          <a:p>
            <a:pPr algn="ctr"/>
            <a:r>
              <a:rPr lang="en-US" sz="1800"/>
              <a:t>Knowledge in the Disciplines</a:t>
            </a:r>
          </a:p>
        </p:txBody>
      </p:sp>
      <p:sp>
        <p:nvSpPr>
          <p:cNvPr id="6156" name="TextBox 13"/>
          <p:cNvSpPr txBox="1">
            <a:spLocks noChangeArrowheads="1"/>
          </p:cNvSpPr>
          <p:nvPr/>
        </p:nvSpPr>
        <p:spPr bwMode="auto">
          <a:xfrm>
            <a:off x="4535488" y="3408363"/>
            <a:ext cx="2133600" cy="647700"/>
          </a:xfrm>
          <a:prstGeom prst="rect">
            <a:avLst/>
          </a:prstGeom>
          <a:noFill/>
          <a:ln w="9525">
            <a:noFill/>
            <a:miter lim="800000"/>
            <a:headEnd/>
            <a:tailEnd/>
          </a:ln>
        </p:spPr>
        <p:txBody>
          <a:bodyPr>
            <a:spAutoFit/>
          </a:bodyPr>
          <a:lstStyle/>
          <a:p>
            <a:pPr algn="ctr"/>
            <a:r>
              <a:rPr lang="en-US" sz="1800"/>
              <a:t>Staircase of Complexity</a:t>
            </a:r>
          </a:p>
        </p:txBody>
      </p:sp>
      <p:sp>
        <p:nvSpPr>
          <p:cNvPr id="6157" name="TextBox 14"/>
          <p:cNvSpPr txBox="1">
            <a:spLocks noChangeArrowheads="1"/>
          </p:cNvSpPr>
          <p:nvPr/>
        </p:nvSpPr>
        <p:spPr bwMode="auto">
          <a:xfrm>
            <a:off x="5545138" y="4445000"/>
            <a:ext cx="3044825" cy="646113"/>
          </a:xfrm>
          <a:prstGeom prst="rect">
            <a:avLst/>
          </a:prstGeom>
          <a:noFill/>
          <a:ln w="9525">
            <a:noFill/>
            <a:miter lim="800000"/>
            <a:headEnd/>
            <a:tailEnd/>
          </a:ln>
        </p:spPr>
        <p:txBody>
          <a:bodyPr>
            <a:spAutoFit/>
          </a:bodyPr>
          <a:lstStyle/>
          <a:p>
            <a:pPr algn="ctr"/>
            <a:r>
              <a:rPr lang="en-US" sz="1800"/>
              <a:t>Text-based Answers and Writing from Sources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65125" y="207963"/>
            <a:ext cx="8229600" cy="449262"/>
          </a:xfrm>
        </p:spPr>
        <p:txBody>
          <a:bodyPr/>
          <a:lstStyle/>
          <a:p>
            <a:r>
              <a:rPr lang="pt-BR" smtClean="0">
                <a:latin typeface="Gill Sans MT Pro Book" pitchFamily="-1" charset="0"/>
              </a:rPr>
              <a:t>Grade 3 Extended-response Passage</a:t>
            </a:r>
            <a:endParaRPr smtClean="0">
              <a:latin typeface="Gill Sans MT Pro Book" pitchFamily="-1" charset="0"/>
            </a:endParaRPr>
          </a:p>
        </p:txBody>
      </p:sp>
      <p:sp>
        <p:nvSpPr>
          <p:cNvPr id="60419" name="Slide Number Placeholder 4"/>
          <p:cNvSpPr>
            <a:spLocks noGrp="1"/>
          </p:cNvSpPr>
          <p:nvPr>
            <p:ph type="sldNum" sz="quarter" idx="10"/>
          </p:nvPr>
        </p:nvSpPr>
        <p:spPr>
          <a:noFill/>
        </p:spPr>
        <p:txBody>
          <a:bodyPr/>
          <a:lstStyle/>
          <a:p>
            <a:fld id="{99080155-3478-4A7F-B0F0-8276A028626F}" type="slidenum">
              <a:rPr lang="en-US" smtClean="0">
                <a:latin typeface="Verdana" pitchFamily="34" charset="0"/>
              </a:rPr>
              <a:pPr/>
              <a:t>70</a:t>
            </a:fld>
            <a:endParaRPr lang="en-US" smtClean="0">
              <a:latin typeface="Verdana" pitchFamily="34" charset="0"/>
            </a:endParaRPr>
          </a:p>
        </p:txBody>
      </p:sp>
      <p:sp>
        <p:nvSpPr>
          <p:cNvPr id="7" name="Content Placeholder 2"/>
          <p:cNvSpPr txBox="1">
            <a:spLocks/>
          </p:cNvSpPr>
          <p:nvPr/>
        </p:nvSpPr>
        <p:spPr>
          <a:xfrm>
            <a:off x="452438" y="850900"/>
            <a:ext cx="8434387"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a:latin typeface="Gill Sans MT Pro Book" pitchFamily="-1" charset="0"/>
              </a:rPr>
              <a:t>Continued from previous page…</a:t>
            </a:r>
            <a:endParaRPr lang="en-US" sz="1600" dirty="0">
              <a:latin typeface="Gill Sans MT Pro Book" pitchFamily="-1" charset="0"/>
            </a:endParaRPr>
          </a:p>
          <a:p>
            <a:pPr marL="0" indent="336550" algn="just">
              <a:spcBef>
                <a:spcPts val="1200"/>
              </a:spcBef>
              <a:spcAft>
                <a:spcPts val="600"/>
              </a:spcAft>
              <a:defRPr/>
            </a:pPr>
            <a:r>
              <a:rPr lang="en-US" sz="1600" dirty="0"/>
              <a:t>The gold belonged to Iris, the beautiful maiden who had a rainbow bridge to the earth. The next morning she missed her precious pot. It always lay at the foot of the rainbow, but it was not there now.</a:t>
            </a:r>
          </a:p>
          <a:p>
            <a:pPr marL="0" indent="336550" algn="just">
              <a:spcBef>
                <a:spcPts val="1200"/>
              </a:spcBef>
              <a:spcAft>
                <a:spcPts val="600"/>
              </a:spcAft>
              <a:defRPr/>
            </a:pPr>
            <a:r>
              <a:rPr lang="en-US" sz="1600" dirty="0" smtClean="0"/>
              <a:t>Iris </a:t>
            </a:r>
            <a:r>
              <a:rPr lang="en-US" sz="1600" dirty="0"/>
              <a:t>hurried away to tell her father, the great Zeus, of her loss. He said that he would find the pot of gold for her.</a:t>
            </a:r>
          </a:p>
          <a:p>
            <a:pPr marL="0" indent="336550" algn="just">
              <a:spcBef>
                <a:spcPts val="1200"/>
              </a:spcBef>
              <a:spcAft>
                <a:spcPts val="600"/>
              </a:spcAft>
              <a:defRPr/>
            </a:pPr>
            <a:r>
              <a:rPr lang="en-US" sz="1600" dirty="0"/>
              <a:t>He called a messenger, the swift-footed Mercury, and said, “Go quickly, and do not return until you have found the treasure.”</a:t>
            </a:r>
          </a:p>
          <a:p>
            <a:pPr marL="0" indent="336550" algn="just">
              <a:spcBef>
                <a:spcPts val="1200"/>
              </a:spcBef>
              <a:spcAft>
                <a:spcPts val="600"/>
              </a:spcAft>
              <a:defRPr/>
            </a:pPr>
            <a:r>
              <a:rPr lang="en-US" sz="1600" dirty="0"/>
              <a:t>Mercury went as fast as the wind down to the earth. He soon came to the forest and awakened the trees.</a:t>
            </a:r>
          </a:p>
          <a:p>
            <a:pPr marL="0" indent="336550" algn="just">
              <a:spcBef>
                <a:spcPts val="1200"/>
              </a:spcBef>
              <a:spcAft>
                <a:spcPts val="600"/>
              </a:spcAft>
              <a:defRPr/>
            </a:pPr>
            <a:r>
              <a:rPr lang="en-US" sz="1600" dirty="0"/>
              <a:t>“Iris has lost her precious pot of gold that lies at the foot of the rainbow. Have any of you seen it?” he asked.</a:t>
            </a:r>
          </a:p>
          <a:p>
            <a:pPr marL="0" indent="336550" algn="just">
              <a:spcBef>
                <a:spcPts val="1200"/>
              </a:spcBef>
              <a:spcAft>
                <a:spcPts val="600"/>
              </a:spcAft>
              <a:defRPr/>
            </a:pPr>
            <a:r>
              <a:rPr lang="en-US" sz="1600" dirty="0"/>
              <a:t>The trees were very sleepy, but all shook their heads</a:t>
            </a:r>
            <a:r>
              <a:rPr lang="en-US" sz="1600" dirty="0" smtClean="0"/>
              <a:t>.</a:t>
            </a:r>
            <a:endParaRPr lang="en-US" sz="1600" dirty="0"/>
          </a:p>
        </p:txBody>
      </p:sp>
      <p:sp>
        <p:nvSpPr>
          <p:cNvPr id="60421" name="TextBox 1"/>
          <p:cNvSpPr txBox="1">
            <a:spLocks noChangeArrowheads="1"/>
          </p:cNvSpPr>
          <p:nvPr/>
        </p:nvSpPr>
        <p:spPr bwMode="auto">
          <a:xfrm>
            <a:off x="136525" y="1281113"/>
            <a:ext cx="298450" cy="307975"/>
          </a:xfrm>
          <a:prstGeom prst="rect">
            <a:avLst/>
          </a:prstGeom>
          <a:noFill/>
          <a:ln w="9525">
            <a:noFill/>
            <a:miter lim="800000"/>
            <a:headEnd/>
            <a:tailEnd/>
          </a:ln>
        </p:spPr>
        <p:txBody>
          <a:bodyPr wrap="none">
            <a:spAutoFit/>
          </a:bodyPr>
          <a:lstStyle/>
          <a:p>
            <a:r>
              <a:rPr lang="en-US"/>
              <a:t>6</a:t>
            </a:r>
          </a:p>
        </p:txBody>
      </p:sp>
      <p:sp>
        <p:nvSpPr>
          <p:cNvPr id="60422" name="TextBox 5"/>
          <p:cNvSpPr txBox="1">
            <a:spLocks noChangeArrowheads="1"/>
          </p:cNvSpPr>
          <p:nvPr/>
        </p:nvSpPr>
        <p:spPr bwMode="auto">
          <a:xfrm>
            <a:off x="136525" y="2241550"/>
            <a:ext cx="298450" cy="307975"/>
          </a:xfrm>
          <a:prstGeom prst="rect">
            <a:avLst/>
          </a:prstGeom>
          <a:noFill/>
          <a:ln w="9525">
            <a:noFill/>
            <a:miter lim="800000"/>
            <a:headEnd/>
            <a:tailEnd/>
          </a:ln>
        </p:spPr>
        <p:txBody>
          <a:bodyPr wrap="none">
            <a:spAutoFit/>
          </a:bodyPr>
          <a:lstStyle/>
          <a:p>
            <a:r>
              <a:rPr lang="en-US"/>
              <a:t>7</a:t>
            </a:r>
          </a:p>
        </p:txBody>
      </p:sp>
      <p:sp>
        <p:nvSpPr>
          <p:cNvPr id="60423" name="TextBox 7"/>
          <p:cNvSpPr txBox="1">
            <a:spLocks noChangeArrowheads="1"/>
          </p:cNvSpPr>
          <p:nvPr/>
        </p:nvSpPr>
        <p:spPr bwMode="auto">
          <a:xfrm>
            <a:off x="136525" y="2973388"/>
            <a:ext cx="298450" cy="307975"/>
          </a:xfrm>
          <a:prstGeom prst="rect">
            <a:avLst/>
          </a:prstGeom>
          <a:noFill/>
          <a:ln w="9525">
            <a:noFill/>
            <a:miter lim="800000"/>
            <a:headEnd/>
            <a:tailEnd/>
          </a:ln>
        </p:spPr>
        <p:txBody>
          <a:bodyPr wrap="none">
            <a:spAutoFit/>
          </a:bodyPr>
          <a:lstStyle/>
          <a:p>
            <a:r>
              <a:rPr lang="en-US"/>
              <a:t>8</a:t>
            </a:r>
          </a:p>
        </p:txBody>
      </p:sp>
      <p:sp>
        <p:nvSpPr>
          <p:cNvPr id="60424" name="TextBox 8"/>
          <p:cNvSpPr txBox="1">
            <a:spLocks noChangeArrowheads="1"/>
          </p:cNvSpPr>
          <p:nvPr/>
        </p:nvSpPr>
        <p:spPr bwMode="auto">
          <a:xfrm>
            <a:off x="101600" y="3638550"/>
            <a:ext cx="298450" cy="307975"/>
          </a:xfrm>
          <a:prstGeom prst="rect">
            <a:avLst/>
          </a:prstGeom>
          <a:noFill/>
          <a:ln w="9525">
            <a:noFill/>
            <a:miter lim="800000"/>
            <a:headEnd/>
            <a:tailEnd/>
          </a:ln>
        </p:spPr>
        <p:txBody>
          <a:bodyPr wrap="none">
            <a:spAutoFit/>
          </a:bodyPr>
          <a:lstStyle/>
          <a:p>
            <a:r>
              <a:rPr lang="en-US"/>
              <a:t>9</a:t>
            </a:r>
          </a:p>
        </p:txBody>
      </p:sp>
      <p:sp>
        <p:nvSpPr>
          <p:cNvPr id="60425" name="TextBox 8"/>
          <p:cNvSpPr txBox="1">
            <a:spLocks noChangeArrowheads="1"/>
          </p:cNvSpPr>
          <p:nvPr/>
        </p:nvSpPr>
        <p:spPr bwMode="auto">
          <a:xfrm>
            <a:off x="136525" y="4333875"/>
            <a:ext cx="412750" cy="307975"/>
          </a:xfrm>
          <a:prstGeom prst="rect">
            <a:avLst/>
          </a:prstGeom>
          <a:noFill/>
          <a:ln w="9525">
            <a:noFill/>
            <a:miter lim="800000"/>
            <a:headEnd/>
            <a:tailEnd/>
          </a:ln>
        </p:spPr>
        <p:txBody>
          <a:bodyPr wrap="none">
            <a:spAutoFit/>
          </a:bodyPr>
          <a:lstStyle/>
          <a:p>
            <a:r>
              <a:rPr lang="en-US"/>
              <a:t>10</a:t>
            </a:r>
          </a:p>
        </p:txBody>
      </p:sp>
      <p:sp>
        <p:nvSpPr>
          <p:cNvPr id="60426" name="TextBox 10"/>
          <p:cNvSpPr txBox="1">
            <a:spLocks noChangeArrowheads="1"/>
          </p:cNvSpPr>
          <p:nvPr/>
        </p:nvSpPr>
        <p:spPr bwMode="auto">
          <a:xfrm>
            <a:off x="168275" y="5102225"/>
            <a:ext cx="412750" cy="307975"/>
          </a:xfrm>
          <a:prstGeom prst="rect">
            <a:avLst/>
          </a:prstGeom>
          <a:noFill/>
          <a:ln w="9525">
            <a:noFill/>
            <a:miter lim="800000"/>
            <a:headEnd/>
            <a:tailEnd/>
          </a:ln>
        </p:spPr>
        <p:txBody>
          <a:bodyPr wrap="none">
            <a:spAutoFit/>
          </a:bodyPr>
          <a:lstStyle/>
          <a:p>
            <a:r>
              <a:rPr lang="en-US"/>
              <a:t>11</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65125" y="207963"/>
            <a:ext cx="8229600" cy="449262"/>
          </a:xfrm>
        </p:spPr>
        <p:txBody>
          <a:bodyPr/>
          <a:lstStyle/>
          <a:p>
            <a:r>
              <a:rPr lang="pt-BR" smtClean="0">
                <a:latin typeface="Gill Sans MT Pro Book" pitchFamily="-1" charset="0"/>
              </a:rPr>
              <a:t>Grade 3 Extended-response Passage</a:t>
            </a:r>
            <a:endParaRPr smtClean="0">
              <a:latin typeface="Gill Sans MT Pro Book" pitchFamily="-1" charset="0"/>
            </a:endParaRPr>
          </a:p>
        </p:txBody>
      </p:sp>
      <p:sp>
        <p:nvSpPr>
          <p:cNvPr id="61443" name="Slide Number Placeholder 4"/>
          <p:cNvSpPr>
            <a:spLocks noGrp="1"/>
          </p:cNvSpPr>
          <p:nvPr>
            <p:ph type="sldNum" sz="quarter" idx="10"/>
          </p:nvPr>
        </p:nvSpPr>
        <p:spPr>
          <a:noFill/>
        </p:spPr>
        <p:txBody>
          <a:bodyPr/>
          <a:lstStyle/>
          <a:p>
            <a:fld id="{8AE12843-B253-458B-B155-D4C7EFDDCB2F}" type="slidenum">
              <a:rPr lang="en-US" smtClean="0">
                <a:latin typeface="Verdana" pitchFamily="34" charset="0"/>
              </a:rPr>
              <a:pPr/>
              <a:t>71</a:t>
            </a:fld>
            <a:endParaRPr lang="en-US" smtClean="0">
              <a:latin typeface="Verdana" pitchFamily="34" charset="0"/>
            </a:endParaRPr>
          </a:p>
        </p:txBody>
      </p:sp>
      <p:sp>
        <p:nvSpPr>
          <p:cNvPr id="7" name="Content Placeholder 2"/>
          <p:cNvSpPr txBox="1">
            <a:spLocks/>
          </p:cNvSpPr>
          <p:nvPr/>
        </p:nvSpPr>
        <p:spPr>
          <a:xfrm>
            <a:off x="452438" y="850900"/>
            <a:ext cx="8434387" cy="5221288"/>
          </a:xfrm>
          <a:prstGeom prst="rect">
            <a:avLst/>
          </a:prstGeom>
        </p:spPr>
        <p:txBody>
          <a:bodyPr/>
          <a:lst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a:lstStyle>
          <a:p>
            <a:pPr>
              <a:defRPr/>
            </a:pPr>
            <a:r>
              <a:rPr lang="en-US" sz="1600" i="1" dirty="0">
                <a:latin typeface="Gill Sans MT Pro Book" pitchFamily="-1" charset="0"/>
              </a:rPr>
              <a:t>Continued from previous page…</a:t>
            </a:r>
            <a:endParaRPr lang="en-US" sz="1600" dirty="0">
              <a:latin typeface="Gill Sans MT Pro Book" pitchFamily="-1" charset="0"/>
            </a:endParaRPr>
          </a:p>
          <a:p>
            <a:pPr marL="0" indent="336550" algn="just">
              <a:spcBef>
                <a:spcPts val="1200"/>
              </a:spcBef>
              <a:spcAft>
                <a:spcPts val="600"/>
              </a:spcAft>
              <a:defRPr/>
            </a:pPr>
            <a:r>
              <a:rPr lang="en-US" sz="1600" dirty="0" smtClean="0"/>
              <a:t>“</a:t>
            </a:r>
            <a:r>
              <a:rPr lang="en-US" sz="1600" dirty="0"/>
              <a:t>We have not seen it,” they said.</a:t>
            </a:r>
          </a:p>
          <a:p>
            <a:pPr marL="0" indent="336550" algn="just">
              <a:spcBef>
                <a:spcPts val="1200"/>
              </a:spcBef>
              <a:spcAft>
                <a:spcPts val="600"/>
              </a:spcAft>
              <a:defRPr/>
            </a:pPr>
            <a:r>
              <a:rPr lang="en-US" sz="1600" dirty="0" smtClean="0"/>
              <a:t>“</a:t>
            </a:r>
            <a:r>
              <a:rPr lang="en-US" sz="1600" dirty="0"/>
              <a:t>Hold up your branches,” said Mercury. “I must see that the pot of gold is not hidden among them.”</a:t>
            </a:r>
          </a:p>
          <a:p>
            <a:pPr marL="0" indent="336550" algn="just">
              <a:spcBef>
                <a:spcPts val="1200"/>
              </a:spcBef>
              <a:spcAft>
                <a:spcPts val="600"/>
              </a:spcAft>
              <a:defRPr/>
            </a:pPr>
            <a:r>
              <a:rPr lang="en-US" sz="1600" dirty="0"/>
              <a:t>All of the trees held up their branches. The poplar that stood by the path was the first to hold up his. He was an honest tree and knew he had nothing to hide.</a:t>
            </a:r>
          </a:p>
          <a:p>
            <a:pPr marL="0" indent="336550" algn="just">
              <a:spcBef>
                <a:spcPts val="1200"/>
              </a:spcBef>
              <a:spcAft>
                <a:spcPts val="600"/>
              </a:spcAft>
              <a:defRPr/>
            </a:pPr>
            <a:r>
              <a:rPr lang="en-US" sz="1600" dirty="0"/>
              <a:t>Down fell the pot of gold. How surprised the poplar tree was! He dropped his branches in shame. Then he held them high in the air.</a:t>
            </a:r>
          </a:p>
          <a:p>
            <a:pPr marL="0" indent="336550" algn="just">
              <a:spcBef>
                <a:spcPts val="1200"/>
              </a:spcBef>
              <a:spcAft>
                <a:spcPts val="600"/>
              </a:spcAft>
              <a:defRPr/>
            </a:pPr>
            <a:r>
              <a:rPr lang="en-US" sz="1600" dirty="0"/>
              <a:t> </a:t>
            </a:r>
            <a:r>
              <a:rPr lang="en-US" sz="1600" dirty="0" smtClean="0"/>
              <a:t>“</a:t>
            </a:r>
            <a:r>
              <a:rPr lang="en-US" sz="1600" dirty="0"/>
              <a:t>Forgive me,” he said. “I do not know how it came to be there; but, hereafter, I shall always hold my branches up. Then every one can see that I have nothing hidden.” </a:t>
            </a:r>
            <a:endParaRPr lang="en-US" sz="1600" dirty="0" smtClean="0"/>
          </a:p>
          <a:p>
            <a:pPr marL="0" indent="336550" algn="just">
              <a:spcBef>
                <a:spcPts val="1200"/>
              </a:spcBef>
              <a:spcAft>
                <a:spcPts val="600"/>
              </a:spcAft>
              <a:defRPr/>
            </a:pPr>
            <a:r>
              <a:rPr lang="en-US" sz="1600" dirty="0" smtClean="0"/>
              <a:t>Since </a:t>
            </a:r>
            <a:r>
              <a:rPr lang="en-US" sz="1600" dirty="0"/>
              <a:t>then the branches have always grown straight up; and every one knows that the poplar is an honest and upright tree.</a:t>
            </a:r>
          </a:p>
          <a:p>
            <a:pPr algn="just">
              <a:defRPr/>
            </a:pPr>
            <a:r>
              <a:rPr lang="en-US" sz="1600" dirty="0"/>
              <a:t> </a:t>
            </a:r>
          </a:p>
          <a:p>
            <a:pPr>
              <a:defRPr/>
            </a:pPr>
            <a:r>
              <a:rPr lang="en-US" sz="1600" dirty="0"/>
              <a:t>								www.gutenberg.org</a:t>
            </a:r>
          </a:p>
        </p:txBody>
      </p:sp>
      <p:sp>
        <p:nvSpPr>
          <p:cNvPr id="61445" name="TextBox 1"/>
          <p:cNvSpPr txBox="1">
            <a:spLocks noChangeArrowheads="1"/>
          </p:cNvSpPr>
          <p:nvPr/>
        </p:nvSpPr>
        <p:spPr bwMode="auto">
          <a:xfrm>
            <a:off x="136525" y="1184275"/>
            <a:ext cx="412750" cy="307975"/>
          </a:xfrm>
          <a:prstGeom prst="rect">
            <a:avLst/>
          </a:prstGeom>
          <a:noFill/>
          <a:ln w="9525">
            <a:noFill/>
            <a:miter lim="800000"/>
            <a:headEnd/>
            <a:tailEnd/>
          </a:ln>
        </p:spPr>
        <p:txBody>
          <a:bodyPr wrap="none">
            <a:spAutoFit/>
          </a:bodyPr>
          <a:lstStyle/>
          <a:p>
            <a:r>
              <a:rPr lang="en-US"/>
              <a:t>12</a:t>
            </a:r>
          </a:p>
        </p:txBody>
      </p:sp>
      <p:sp>
        <p:nvSpPr>
          <p:cNvPr id="61446" name="TextBox 5"/>
          <p:cNvSpPr txBox="1">
            <a:spLocks noChangeArrowheads="1"/>
          </p:cNvSpPr>
          <p:nvPr/>
        </p:nvSpPr>
        <p:spPr bwMode="auto">
          <a:xfrm>
            <a:off x="136525" y="1700213"/>
            <a:ext cx="412750" cy="307975"/>
          </a:xfrm>
          <a:prstGeom prst="rect">
            <a:avLst/>
          </a:prstGeom>
          <a:noFill/>
          <a:ln w="9525">
            <a:noFill/>
            <a:miter lim="800000"/>
            <a:headEnd/>
            <a:tailEnd/>
          </a:ln>
        </p:spPr>
        <p:txBody>
          <a:bodyPr wrap="none">
            <a:spAutoFit/>
          </a:bodyPr>
          <a:lstStyle/>
          <a:p>
            <a:r>
              <a:rPr lang="en-US"/>
              <a:t>13</a:t>
            </a:r>
          </a:p>
        </p:txBody>
      </p:sp>
      <p:sp>
        <p:nvSpPr>
          <p:cNvPr id="61447" name="TextBox 7"/>
          <p:cNvSpPr txBox="1">
            <a:spLocks noChangeArrowheads="1"/>
          </p:cNvSpPr>
          <p:nvPr/>
        </p:nvSpPr>
        <p:spPr bwMode="auto">
          <a:xfrm>
            <a:off x="136525" y="2411413"/>
            <a:ext cx="412750" cy="307975"/>
          </a:xfrm>
          <a:prstGeom prst="rect">
            <a:avLst/>
          </a:prstGeom>
          <a:noFill/>
          <a:ln w="9525">
            <a:noFill/>
            <a:miter lim="800000"/>
            <a:headEnd/>
            <a:tailEnd/>
          </a:ln>
        </p:spPr>
        <p:txBody>
          <a:bodyPr wrap="none">
            <a:spAutoFit/>
          </a:bodyPr>
          <a:lstStyle/>
          <a:p>
            <a:r>
              <a:rPr lang="en-US"/>
              <a:t>14</a:t>
            </a:r>
          </a:p>
        </p:txBody>
      </p:sp>
      <p:sp>
        <p:nvSpPr>
          <p:cNvPr id="61448" name="TextBox 8"/>
          <p:cNvSpPr txBox="1">
            <a:spLocks noChangeArrowheads="1"/>
          </p:cNvSpPr>
          <p:nvPr/>
        </p:nvSpPr>
        <p:spPr bwMode="auto">
          <a:xfrm>
            <a:off x="136525" y="3155950"/>
            <a:ext cx="412750" cy="307975"/>
          </a:xfrm>
          <a:prstGeom prst="rect">
            <a:avLst/>
          </a:prstGeom>
          <a:noFill/>
          <a:ln w="9525">
            <a:noFill/>
            <a:miter lim="800000"/>
            <a:headEnd/>
            <a:tailEnd/>
          </a:ln>
        </p:spPr>
        <p:txBody>
          <a:bodyPr wrap="none">
            <a:spAutoFit/>
          </a:bodyPr>
          <a:lstStyle/>
          <a:p>
            <a:r>
              <a:rPr lang="en-US"/>
              <a:t>15</a:t>
            </a:r>
          </a:p>
        </p:txBody>
      </p:sp>
      <p:sp>
        <p:nvSpPr>
          <p:cNvPr id="61449" name="TextBox 8"/>
          <p:cNvSpPr txBox="1">
            <a:spLocks noChangeArrowheads="1"/>
          </p:cNvSpPr>
          <p:nvPr/>
        </p:nvSpPr>
        <p:spPr bwMode="auto">
          <a:xfrm>
            <a:off x="136525" y="3919538"/>
            <a:ext cx="412750" cy="307975"/>
          </a:xfrm>
          <a:prstGeom prst="rect">
            <a:avLst/>
          </a:prstGeom>
          <a:noFill/>
          <a:ln w="9525">
            <a:noFill/>
            <a:miter lim="800000"/>
            <a:headEnd/>
            <a:tailEnd/>
          </a:ln>
        </p:spPr>
        <p:txBody>
          <a:bodyPr wrap="none">
            <a:spAutoFit/>
          </a:bodyPr>
          <a:lstStyle/>
          <a:p>
            <a:r>
              <a:rPr lang="en-US"/>
              <a:t>16</a:t>
            </a:r>
          </a:p>
        </p:txBody>
      </p:sp>
      <p:sp>
        <p:nvSpPr>
          <p:cNvPr id="61450" name="TextBox 8"/>
          <p:cNvSpPr txBox="1">
            <a:spLocks noChangeArrowheads="1"/>
          </p:cNvSpPr>
          <p:nvPr/>
        </p:nvSpPr>
        <p:spPr bwMode="auto">
          <a:xfrm>
            <a:off x="160338" y="4618038"/>
            <a:ext cx="412750" cy="307975"/>
          </a:xfrm>
          <a:prstGeom prst="rect">
            <a:avLst/>
          </a:prstGeom>
          <a:noFill/>
          <a:ln w="9525">
            <a:noFill/>
            <a:miter lim="800000"/>
            <a:headEnd/>
            <a:tailEnd/>
          </a:ln>
        </p:spPr>
        <p:txBody>
          <a:bodyPr wrap="none">
            <a:spAutoFit/>
          </a:bodyPr>
          <a:lstStyle/>
          <a:p>
            <a:r>
              <a:rPr lang="en-US"/>
              <a:t>17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06438" y="1241425"/>
            <a:ext cx="7888287" cy="4525963"/>
          </a:xfrm>
        </p:spPr>
        <p:txBody>
          <a:bodyPr/>
          <a:lstStyle/>
          <a:p>
            <a:pPr marL="0" indent="0" algn="just">
              <a:defRPr/>
            </a:pPr>
            <a:r>
              <a:rPr lang="en-US" sz="1800" dirty="0" smtClean="0"/>
              <a:t>Why </a:t>
            </a:r>
            <a:r>
              <a:rPr lang="en-US" sz="1800" dirty="0"/>
              <a:t>do the poplar branches grow the way they do? Explain why the tree decides to grow them this way. How do the actions of the Old Man, Iris, Zeus, and Mercury lead to his decision? Use details from the story to support your answer.</a:t>
            </a:r>
            <a:r>
              <a:rPr lang="en-US" sz="1800" dirty="0" smtClean="0"/>
              <a:t> </a:t>
            </a:r>
          </a:p>
          <a:p>
            <a:pPr marL="0" indent="0">
              <a:defRPr/>
            </a:pPr>
            <a:r>
              <a:rPr lang="en-US" sz="1800" dirty="0" smtClean="0"/>
              <a:t>In </a:t>
            </a:r>
            <a:r>
              <a:rPr lang="en-US" sz="1800" dirty="0"/>
              <a:t>your response, be sure to include the following:</a:t>
            </a:r>
          </a:p>
          <a:p>
            <a:pPr marL="285750" indent="-285750">
              <a:buFont typeface="Wingdings" pitchFamily="2" charset="2"/>
              <a:buChar char="q"/>
              <a:defRPr/>
            </a:pPr>
            <a:r>
              <a:rPr lang="en-US" sz="1800" dirty="0"/>
              <a:t>explain the direction in which the poplar tree’s branches grow</a:t>
            </a:r>
          </a:p>
          <a:p>
            <a:pPr marL="285750" indent="-285750">
              <a:buFont typeface="Wingdings" pitchFamily="2" charset="2"/>
              <a:buChar char="q"/>
              <a:defRPr/>
            </a:pPr>
            <a:r>
              <a:rPr lang="en-US" sz="1800" dirty="0"/>
              <a:t>explain the events that made the tree’s branches grow this way</a:t>
            </a:r>
          </a:p>
          <a:p>
            <a:pPr marL="285750" indent="-285750">
              <a:buFont typeface="Wingdings" pitchFamily="2" charset="2"/>
              <a:buChar char="q"/>
              <a:defRPr/>
            </a:pPr>
            <a:r>
              <a:rPr lang="en-US" sz="1800" dirty="0"/>
              <a:t>explain how the actions of the Old Man, Iris, Zeus, and Mercury lead to his decision</a:t>
            </a:r>
          </a:p>
          <a:p>
            <a:pPr marL="285750" indent="-285750">
              <a:buFont typeface="Wingdings" pitchFamily="2" charset="2"/>
              <a:buChar char="q"/>
              <a:defRPr/>
            </a:pPr>
            <a:r>
              <a:rPr lang="en-US" sz="1800" dirty="0"/>
              <a:t>details from the story to support your answer</a:t>
            </a:r>
          </a:p>
          <a:p>
            <a:pPr marL="0" indent="0">
              <a:defRPr/>
            </a:pPr>
            <a:r>
              <a:rPr lang="en-US" sz="1800" dirty="0"/>
              <a:t>Write your answer in complete sentences.	</a:t>
            </a:r>
          </a:p>
          <a:p>
            <a:pPr>
              <a:defRPr/>
            </a:pPr>
            <a:endParaRPr lang="en-US" sz="1800" dirty="0" smtClean="0">
              <a:latin typeface="Gill Sans MT Pro Book" pitchFamily="-1" charset="0"/>
              <a:cs typeface="Gill Sans MT Pro Book" pitchFamily="-1" charset="0"/>
            </a:endParaRPr>
          </a:p>
        </p:txBody>
      </p:sp>
      <p:sp>
        <p:nvSpPr>
          <p:cNvPr id="62468" name="Slide Number Placeholder 4"/>
          <p:cNvSpPr>
            <a:spLocks noGrp="1"/>
          </p:cNvSpPr>
          <p:nvPr>
            <p:ph type="sldNum" sz="quarter" idx="10"/>
          </p:nvPr>
        </p:nvSpPr>
        <p:spPr>
          <a:noFill/>
        </p:spPr>
        <p:txBody>
          <a:bodyPr/>
          <a:lstStyle/>
          <a:p>
            <a:fld id="{8E55D48D-D22B-4D86-B5FD-8BB1171F1940}" type="slidenum">
              <a:rPr lang="en-US" smtClean="0">
                <a:latin typeface="Verdana" pitchFamily="34" charset="0"/>
              </a:rPr>
              <a:pPr/>
              <a:t>72</a:t>
            </a:fld>
            <a:endParaRPr lang="en-US" smtClean="0">
              <a:latin typeface="Verdana" pitchFamily="34" charset="0"/>
            </a:endParaRPr>
          </a:p>
        </p:txBody>
      </p:sp>
      <p:sp>
        <p:nvSpPr>
          <p:cNvPr id="62469" name="Text Box 7"/>
          <p:cNvSpPr txBox="1">
            <a:spLocks noChangeArrowheads="1"/>
          </p:cNvSpPr>
          <p:nvPr/>
        </p:nvSpPr>
        <p:spPr bwMode="auto">
          <a:xfrm>
            <a:off x="163513" y="1262063"/>
            <a:ext cx="457200" cy="461962"/>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a:t>1</a:t>
            </a:r>
            <a:endParaRPr lang="en-US"/>
          </a:p>
        </p:txBody>
      </p:sp>
      <p:cxnSp>
        <p:nvCxnSpPr>
          <p:cNvPr id="62470" name="Straight Connector 14"/>
          <p:cNvCxnSpPr>
            <a:cxnSpLocks noChangeShapeType="1"/>
          </p:cNvCxnSpPr>
          <p:nvPr/>
        </p:nvCxnSpPr>
        <p:spPr bwMode="auto">
          <a:xfrm>
            <a:off x="754063" y="5360988"/>
            <a:ext cx="7877175" cy="0"/>
          </a:xfrm>
          <a:prstGeom prst="line">
            <a:avLst/>
          </a:prstGeom>
          <a:noFill/>
          <a:ln w="9525" algn="ctr">
            <a:solidFill>
              <a:schemeClr val="tx1"/>
            </a:solidFill>
            <a:round/>
            <a:headEnd/>
            <a:tailEnd/>
          </a:ln>
        </p:spPr>
      </p:cxnSp>
      <p:cxnSp>
        <p:nvCxnSpPr>
          <p:cNvPr id="62471" name="Straight Connector 15"/>
          <p:cNvCxnSpPr>
            <a:cxnSpLocks noChangeShapeType="1"/>
          </p:cNvCxnSpPr>
          <p:nvPr/>
        </p:nvCxnSpPr>
        <p:spPr bwMode="auto">
          <a:xfrm>
            <a:off x="754063" y="5853113"/>
            <a:ext cx="7877175" cy="0"/>
          </a:xfrm>
          <a:prstGeom prst="line">
            <a:avLst/>
          </a:prstGeom>
          <a:noFill/>
          <a:ln w="9525" algn="ctr">
            <a:solidFill>
              <a:schemeClr val="tx1"/>
            </a:solidFill>
            <a:round/>
            <a:headEnd/>
            <a:tailEnd/>
          </a:ln>
        </p:spPr>
      </p:cxnSp>
      <p:cxnSp>
        <p:nvCxnSpPr>
          <p:cNvPr id="62472" name="Straight Connector 16"/>
          <p:cNvCxnSpPr>
            <a:cxnSpLocks noChangeShapeType="1"/>
          </p:cNvCxnSpPr>
          <p:nvPr/>
        </p:nvCxnSpPr>
        <p:spPr bwMode="auto">
          <a:xfrm>
            <a:off x="754063" y="6343650"/>
            <a:ext cx="7877175" cy="0"/>
          </a:xfrm>
          <a:prstGeom prst="line">
            <a:avLst/>
          </a:prstGeom>
          <a:noFill/>
          <a:ln w="9525" algn="ctr">
            <a:solidFill>
              <a:schemeClr val="tx1"/>
            </a:solidFill>
            <a:round/>
            <a:headEnd/>
            <a:tailEnd/>
          </a:ln>
        </p:spPr>
      </p:cxnSp>
      <p:sp>
        <p:nvSpPr>
          <p:cNvPr id="2" name="Title 1"/>
          <p:cNvSpPr>
            <a:spLocks noGrp="1"/>
          </p:cNvSpPr>
          <p:nvPr>
            <p:ph type="title"/>
          </p:nvPr>
        </p:nvSpPr>
        <p:spPr/>
        <p:txBody>
          <a:bodyPr/>
          <a:lstStyle/>
          <a:p>
            <a:r>
              <a:rPr lang="pt-BR" dirty="0">
                <a:latin typeface="Gill Sans MT Pro Book" pitchFamily="-1" charset="0"/>
              </a:rPr>
              <a:t>Grade 3 Extended-response Question</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65125" y="207963"/>
            <a:ext cx="8229600" cy="449262"/>
          </a:xfrm>
        </p:spPr>
        <p:txBody>
          <a:bodyPr/>
          <a:lstStyle/>
          <a:p>
            <a:r>
              <a:rPr lang="pt-BR" smtClean="0">
                <a:latin typeface="Gill Sans MT Pro Book" pitchFamily="-1" charset="0"/>
              </a:rPr>
              <a:t>Grade 3 Extended-response </a:t>
            </a:r>
            <a:r>
              <a:rPr smtClean="0">
                <a:latin typeface="Gill Sans MT Pro Book" pitchFamily="-1" charset="0"/>
              </a:rPr>
              <a:t>Guide Paper 1a</a:t>
            </a:r>
          </a:p>
        </p:txBody>
      </p:sp>
      <p:sp>
        <p:nvSpPr>
          <p:cNvPr id="64515" name="Slide Number Placeholder 4"/>
          <p:cNvSpPr>
            <a:spLocks noGrp="1"/>
          </p:cNvSpPr>
          <p:nvPr>
            <p:ph type="sldNum" sz="quarter" idx="10"/>
          </p:nvPr>
        </p:nvSpPr>
        <p:spPr>
          <a:noFill/>
        </p:spPr>
        <p:txBody>
          <a:bodyPr/>
          <a:lstStyle/>
          <a:p>
            <a:fld id="{DE7BE6CB-5AC8-452E-BFFA-14B54AB6A861}" type="slidenum">
              <a:rPr lang="en-US" smtClean="0">
                <a:latin typeface="Verdana" pitchFamily="34" charset="0"/>
              </a:rPr>
              <a:pPr/>
              <a:t>73</a:t>
            </a:fld>
            <a:endParaRPr lang="en-US" smtClean="0">
              <a:latin typeface="Verdana" pitchFamily="34" charset="0"/>
            </a:endParaRPr>
          </a:p>
        </p:txBody>
      </p:sp>
      <p:pic>
        <p:nvPicPr>
          <p:cNvPr id="64516" name="Picture 5"/>
          <p:cNvPicPr>
            <a:picLocks noChangeAspect="1" noChangeArrowheads="1"/>
          </p:cNvPicPr>
          <p:nvPr/>
        </p:nvPicPr>
        <p:blipFill>
          <a:blip r:embed="rId3"/>
          <a:srcRect/>
          <a:stretch>
            <a:fillRect/>
          </a:stretch>
        </p:blipFill>
        <p:spPr bwMode="auto">
          <a:xfrm>
            <a:off x="939800" y="750888"/>
            <a:ext cx="7065963" cy="575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1b</a:t>
            </a:r>
          </a:p>
        </p:txBody>
      </p:sp>
      <p:sp>
        <p:nvSpPr>
          <p:cNvPr id="65539" name="Slide Number Placeholder 4"/>
          <p:cNvSpPr>
            <a:spLocks noGrp="1"/>
          </p:cNvSpPr>
          <p:nvPr>
            <p:ph type="sldNum" sz="quarter" idx="10"/>
          </p:nvPr>
        </p:nvSpPr>
        <p:spPr>
          <a:noFill/>
        </p:spPr>
        <p:txBody>
          <a:bodyPr/>
          <a:lstStyle/>
          <a:p>
            <a:fld id="{54C7F09B-3F4E-4738-8073-B5EE2D02A7A4}" type="slidenum">
              <a:rPr lang="en-US" smtClean="0">
                <a:latin typeface="Verdana" pitchFamily="34" charset="0"/>
              </a:rPr>
              <a:pPr/>
              <a:t>74</a:t>
            </a:fld>
            <a:endParaRPr lang="en-US" smtClean="0">
              <a:latin typeface="Verdana" pitchFamily="34" charset="0"/>
            </a:endParaRPr>
          </a:p>
        </p:txBody>
      </p:sp>
      <p:pic>
        <p:nvPicPr>
          <p:cNvPr id="65540" name="Picture 6"/>
          <p:cNvPicPr>
            <a:picLocks noChangeAspect="1" noChangeArrowheads="1"/>
          </p:cNvPicPr>
          <p:nvPr/>
        </p:nvPicPr>
        <p:blipFill>
          <a:blip r:embed="rId3"/>
          <a:srcRect/>
          <a:stretch>
            <a:fillRect/>
          </a:stretch>
        </p:blipFill>
        <p:spPr bwMode="auto">
          <a:xfrm>
            <a:off x="941388" y="1095375"/>
            <a:ext cx="7226300" cy="435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1c</a:t>
            </a:r>
          </a:p>
        </p:txBody>
      </p:sp>
      <p:sp>
        <p:nvSpPr>
          <p:cNvPr id="66563" name="Slide Number Placeholder 4"/>
          <p:cNvSpPr>
            <a:spLocks noGrp="1"/>
          </p:cNvSpPr>
          <p:nvPr>
            <p:ph type="sldNum" sz="quarter" idx="10"/>
          </p:nvPr>
        </p:nvSpPr>
        <p:spPr>
          <a:noFill/>
        </p:spPr>
        <p:txBody>
          <a:bodyPr/>
          <a:lstStyle/>
          <a:p>
            <a:fld id="{176E29B8-E72C-4734-853E-CC1F1C83DFC1}" type="slidenum">
              <a:rPr lang="en-US" smtClean="0">
                <a:latin typeface="Verdana" pitchFamily="34" charset="0"/>
              </a:rPr>
              <a:pPr/>
              <a:t>75</a:t>
            </a:fld>
            <a:endParaRPr lang="en-US" smtClean="0">
              <a:latin typeface="Verdana" pitchFamily="34" charset="0"/>
            </a:endParaRPr>
          </a:p>
        </p:txBody>
      </p:sp>
      <p:pic>
        <p:nvPicPr>
          <p:cNvPr id="66564" name="Picture 5"/>
          <p:cNvPicPr>
            <a:picLocks noChangeAspect="1" noChangeArrowheads="1"/>
          </p:cNvPicPr>
          <p:nvPr/>
        </p:nvPicPr>
        <p:blipFill>
          <a:blip r:embed="rId3"/>
          <a:srcRect/>
          <a:stretch>
            <a:fillRect/>
          </a:stretch>
        </p:blipFill>
        <p:spPr bwMode="auto">
          <a:xfrm>
            <a:off x="963613" y="1062038"/>
            <a:ext cx="7216775"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1 </a:t>
            </a:r>
            <a:r>
              <a:rPr dirty="0" smtClean="0">
                <a:latin typeface="Gill Sans MT Pro Book" pitchFamily="-1" charset="0"/>
              </a:rPr>
              <a:t>Annotation</a:t>
            </a:r>
          </a:p>
        </p:txBody>
      </p:sp>
      <p:sp>
        <p:nvSpPr>
          <p:cNvPr id="67587" name="Slide Number Placeholder 4"/>
          <p:cNvSpPr>
            <a:spLocks noGrp="1"/>
          </p:cNvSpPr>
          <p:nvPr>
            <p:ph type="sldNum" sz="quarter" idx="10"/>
          </p:nvPr>
        </p:nvSpPr>
        <p:spPr>
          <a:noFill/>
        </p:spPr>
        <p:txBody>
          <a:bodyPr/>
          <a:lstStyle/>
          <a:p>
            <a:fld id="{060E178C-EADB-4EC5-B03B-9A0F18C1554C}" type="slidenum">
              <a:rPr lang="en-US" smtClean="0">
                <a:latin typeface="Verdana" pitchFamily="34" charset="0"/>
              </a:rPr>
              <a:pPr/>
              <a:t>76</a:t>
            </a:fld>
            <a:endParaRPr lang="en-US" smtClean="0">
              <a:latin typeface="Verdana" pitchFamily="34" charset="0"/>
            </a:endParaRPr>
          </a:p>
        </p:txBody>
      </p:sp>
      <p:sp>
        <p:nvSpPr>
          <p:cNvPr id="62468" name="Content Placeholder 1"/>
          <p:cNvSpPr txBox="1">
            <a:spLocks/>
          </p:cNvSpPr>
          <p:nvPr/>
        </p:nvSpPr>
        <p:spPr bwMode="auto">
          <a:xfrm>
            <a:off x="347663" y="1214438"/>
            <a:ext cx="8229600" cy="4525962"/>
          </a:xfrm>
          <a:prstGeom prst="rect">
            <a:avLst/>
          </a:prstGeom>
          <a:noFill/>
          <a:ln w="9525">
            <a:noFill/>
            <a:miter lim="800000"/>
            <a:headEnd/>
            <a:tailEnd/>
          </a:ln>
        </p:spPr>
        <p:txBody>
          <a:bodyPr/>
          <a:lstStyle/>
          <a:p>
            <a:pPr>
              <a:defRPr/>
            </a:pPr>
            <a:r>
              <a:rPr lang="en-US" sz="2000" b="1" dirty="0"/>
              <a:t>Score Point </a:t>
            </a:r>
            <a:r>
              <a:rPr lang="en-US" sz="2000" b="1" dirty="0" smtClean="0"/>
              <a:t>4</a:t>
            </a:r>
            <a:endParaRPr lang="en-US" sz="1800" dirty="0"/>
          </a:p>
          <a:p>
            <a:pPr algn="just">
              <a:defRPr/>
            </a:pPr>
            <a:r>
              <a:rPr lang="en-US" sz="1800" dirty="0"/>
              <a:t>This response clearly introduces a topic in a manner that follows logically from the task and purpose </a:t>
            </a:r>
            <a:r>
              <a:rPr lang="en-US" sz="1800" i="1" dirty="0"/>
              <a:t>(But after what happened...prove that they are honest).</a:t>
            </a:r>
            <a:r>
              <a:rPr lang="en-US" sz="1800" dirty="0"/>
              <a:t> The response demonstrates comprehension and analysis of the text </a:t>
            </a:r>
            <a:r>
              <a:rPr lang="en-US" sz="1800" i="1" dirty="0"/>
              <a:t>(The poplar tree never would have changed how it grows its branches if the other characters had not done what they did)</a:t>
            </a:r>
            <a:r>
              <a:rPr lang="en-US" sz="1800" dirty="0"/>
              <a:t>. The topic is developed with relevant, well-chosen details throughout the essay </a:t>
            </a:r>
            <a:r>
              <a:rPr lang="en-US" sz="1800" i="1" dirty="0"/>
              <a:t>(the branches were strait out and the leaves were big </a:t>
            </a:r>
            <a:r>
              <a:rPr lang="en-US" sz="1800" dirty="0"/>
              <a:t>and </a:t>
            </a:r>
            <a:r>
              <a:rPr lang="en-US" sz="1800" i="1" dirty="0"/>
              <a:t>Iris was sad when her gold was gone and she told her father, Zeus about it.)</a:t>
            </a:r>
            <a:r>
              <a:rPr lang="en-US" sz="1800" dirty="0"/>
              <a:t>. Related information is consistently grouped together </a:t>
            </a:r>
            <a:r>
              <a:rPr lang="en-US" sz="1800" i="1" dirty="0"/>
              <a:t>(Mercury asked all the trees in the forest to hold up their branches so he could see if they had the gold</a:t>
            </a:r>
            <a:r>
              <a:rPr lang="en-US" sz="1800" i="1" dirty="0" smtClean="0"/>
              <a:t>. When </a:t>
            </a:r>
            <a:r>
              <a:rPr lang="en-US" sz="1800" i="1" dirty="0"/>
              <a:t>the gold fell out of the poplar tree, the tree was surprised and decided to always hold its branches up to prove it is honest.)</a:t>
            </a:r>
            <a:r>
              <a:rPr lang="en-US" sz="1800" dirty="0"/>
              <a:t>. Ideas are skillfully connected using linking words </a:t>
            </a:r>
            <a:r>
              <a:rPr lang="en-US" sz="1800" i="1" dirty="0"/>
              <a:t>(But after, A long time ago, When, If)</a:t>
            </a:r>
            <a:r>
              <a:rPr lang="en-US" sz="1800" dirty="0"/>
              <a:t>. The response provides a concluding statement that follows clearly from the topic </a:t>
            </a:r>
            <a:r>
              <a:rPr lang="en-US" sz="1800" i="1" dirty="0"/>
              <a:t>(to prove that it is honest</a:t>
            </a:r>
            <a:r>
              <a:rPr lang="en-US" sz="1800" i="1" dirty="0" smtClean="0"/>
              <a:t>)</a:t>
            </a:r>
            <a:r>
              <a:rPr lang="en-US" sz="1800" dirty="0" smtClean="0"/>
              <a:t>. The </a:t>
            </a:r>
            <a:r>
              <a:rPr lang="en-US" sz="1800" dirty="0"/>
              <a:t>response demonstrates grade-appropriate command of conventions, with few errors.</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65125" y="207963"/>
            <a:ext cx="8229600" cy="449262"/>
          </a:xfrm>
        </p:spPr>
        <p:txBody>
          <a:bodyPr/>
          <a:lstStyle/>
          <a:p>
            <a:r>
              <a:rPr lang="pt-BR" smtClean="0">
                <a:latin typeface="Gill Sans MT Pro Book" pitchFamily="-1" charset="0"/>
              </a:rPr>
              <a:t>Grade 3 Extended-response </a:t>
            </a:r>
            <a:r>
              <a:rPr smtClean="0">
                <a:latin typeface="Gill Sans MT Pro Book" pitchFamily="-1" charset="0"/>
              </a:rPr>
              <a:t>Guide Paper 2a</a:t>
            </a:r>
          </a:p>
        </p:txBody>
      </p:sp>
      <p:sp>
        <p:nvSpPr>
          <p:cNvPr id="68611" name="Slide Number Placeholder 4"/>
          <p:cNvSpPr>
            <a:spLocks noGrp="1"/>
          </p:cNvSpPr>
          <p:nvPr>
            <p:ph type="sldNum" sz="quarter" idx="10"/>
          </p:nvPr>
        </p:nvSpPr>
        <p:spPr>
          <a:noFill/>
        </p:spPr>
        <p:txBody>
          <a:bodyPr/>
          <a:lstStyle/>
          <a:p>
            <a:fld id="{A50EECF0-FD68-4D11-B9D9-1274E9CE8227}" type="slidenum">
              <a:rPr lang="en-US" smtClean="0">
                <a:latin typeface="Verdana" pitchFamily="34" charset="0"/>
              </a:rPr>
              <a:pPr/>
              <a:t>77</a:t>
            </a:fld>
            <a:endParaRPr lang="en-US" smtClean="0">
              <a:latin typeface="Verdana" pitchFamily="34" charset="0"/>
            </a:endParaRPr>
          </a:p>
        </p:txBody>
      </p:sp>
      <p:pic>
        <p:nvPicPr>
          <p:cNvPr id="68612" name="Picture 2"/>
          <p:cNvPicPr>
            <a:picLocks noChangeAspect="1" noChangeArrowheads="1"/>
          </p:cNvPicPr>
          <p:nvPr/>
        </p:nvPicPr>
        <p:blipFill>
          <a:blip r:embed="rId3"/>
          <a:srcRect/>
          <a:stretch>
            <a:fillRect/>
          </a:stretch>
        </p:blipFill>
        <p:spPr bwMode="auto">
          <a:xfrm>
            <a:off x="798513" y="790575"/>
            <a:ext cx="7173912" cy="544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2b</a:t>
            </a:r>
          </a:p>
        </p:txBody>
      </p:sp>
      <p:sp>
        <p:nvSpPr>
          <p:cNvPr id="69635" name="Slide Number Placeholder 4"/>
          <p:cNvSpPr>
            <a:spLocks noGrp="1"/>
          </p:cNvSpPr>
          <p:nvPr>
            <p:ph type="sldNum" sz="quarter" idx="10"/>
          </p:nvPr>
        </p:nvSpPr>
        <p:spPr>
          <a:noFill/>
        </p:spPr>
        <p:txBody>
          <a:bodyPr/>
          <a:lstStyle/>
          <a:p>
            <a:fld id="{11CF9A4F-DA22-433B-86A7-BB836DA9C6C3}" type="slidenum">
              <a:rPr lang="en-US" smtClean="0">
                <a:latin typeface="Verdana" pitchFamily="34" charset="0"/>
              </a:rPr>
              <a:pPr/>
              <a:t>78</a:t>
            </a:fld>
            <a:endParaRPr lang="en-US" smtClean="0">
              <a:latin typeface="Verdana" pitchFamily="34" charset="0"/>
            </a:endParaRPr>
          </a:p>
        </p:txBody>
      </p:sp>
      <p:pic>
        <p:nvPicPr>
          <p:cNvPr id="69636" name="Picture 3"/>
          <p:cNvPicPr>
            <a:picLocks noChangeAspect="1" noChangeArrowheads="1"/>
          </p:cNvPicPr>
          <p:nvPr/>
        </p:nvPicPr>
        <p:blipFill>
          <a:blip r:embed="rId3"/>
          <a:srcRect/>
          <a:stretch>
            <a:fillRect/>
          </a:stretch>
        </p:blipFill>
        <p:spPr bwMode="auto">
          <a:xfrm>
            <a:off x="1122363" y="790575"/>
            <a:ext cx="6353175" cy="354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65125" y="214168"/>
            <a:ext cx="8229600" cy="900113"/>
          </a:xfrm>
        </p:spPr>
        <p:txBody>
          <a:bodyPr/>
          <a:lstStyle/>
          <a:p>
            <a:r>
              <a:rPr lang="pt-BR" smtClean="0">
                <a:latin typeface="Gill Sans MT Pro Book" pitchFamily="-1" charset="0"/>
              </a:rPr>
              <a:t>Grade 3 Extended-response Guide Paper 2 </a:t>
            </a:r>
            <a:r>
              <a:rPr smtClean="0">
                <a:latin typeface="Gill Sans MT Pro Book" pitchFamily="-1" charset="0"/>
              </a:rPr>
              <a:t>Annotation</a:t>
            </a:r>
          </a:p>
        </p:txBody>
      </p:sp>
      <p:sp>
        <p:nvSpPr>
          <p:cNvPr id="70659" name="Slide Number Placeholder 4"/>
          <p:cNvSpPr>
            <a:spLocks noGrp="1"/>
          </p:cNvSpPr>
          <p:nvPr>
            <p:ph type="sldNum" sz="quarter" idx="10"/>
          </p:nvPr>
        </p:nvSpPr>
        <p:spPr>
          <a:noFill/>
        </p:spPr>
        <p:txBody>
          <a:bodyPr/>
          <a:lstStyle/>
          <a:p>
            <a:fld id="{C616FDE2-59BA-4E04-B338-ACFB8476B4C9}" type="slidenum">
              <a:rPr lang="en-US" smtClean="0">
                <a:latin typeface="Verdana" pitchFamily="34" charset="0"/>
              </a:rPr>
              <a:pPr/>
              <a:t>79</a:t>
            </a:fld>
            <a:endParaRPr lang="en-US" smtClean="0">
              <a:latin typeface="Verdana" pitchFamily="34" charset="0"/>
            </a:endParaRPr>
          </a:p>
        </p:txBody>
      </p:sp>
      <p:sp>
        <p:nvSpPr>
          <p:cNvPr id="65540" name="Content Placeholder 1"/>
          <p:cNvSpPr txBox="1">
            <a:spLocks/>
          </p:cNvSpPr>
          <p:nvPr/>
        </p:nvSpPr>
        <p:spPr bwMode="auto">
          <a:xfrm>
            <a:off x="374650" y="1204913"/>
            <a:ext cx="8229600" cy="4525962"/>
          </a:xfrm>
          <a:prstGeom prst="rect">
            <a:avLst/>
          </a:prstGeom>
          <a:noFill/>
          <a:ln w="9525">
            <a:noFill/>
            <a:miter lim="800000"/>
            <a:headEnd/>
            <a:tailEnd/>
          </a:ln>
        </p:spPr>
        <p:txBody>
          <a:bodyPr/>
          <a:lstStyle/>
          <a:p>
            <a:pPr>
              <a:defRPr/>
            </a:pPr>
            <a:r>
              <a:rPr lang="en-US" sz="2000" b="1" dirty="0"/>
              <a:t>Score Point </a:t>
            </a:r>
            <a:r>
              <a:rPr lang="en-US" sz="2000" b="1" dirty="0" smtClean="0"/>
              <a:t>4</a:t>
            </a:r>
            <a:endParaRPr lang="en-US" dirty="0"/>
          </a:p>
          <a:p>
            <a:pPr algn="just">
              <a:defRPr/>
            </a:pPr>
            <a:r>
              <a:rPr lang="en-US" sz="1700" dirty="0"/>
              <a:t>This response clearly introduces a topic in a manner that follows logically from the task and purpose </a:t>
            </a:r>
            <a:r>
              <a:rPr lang="en-US" sz="1700" i="1" dirty="0"/>
              <a:t>(The Poplar branches grow the way they do because one day on old man came to the Poplar tree forest because he had stole the pot of gold).</a:t>
            </a:r>
            <a:r>
              <a:rPr lang="en-US" sz="1700" dirty="0"/>
              <a:t> The response demonstrates comprehension and analysis of the text </a:t>
            </a:r>
            <a:r>
              <a:rPr lang="en-US" sz="1700" i="1" dirty="0"/>
              <a:t>(The most honest tree was the one that had the pot of gold)</a:t>
            </a:r>
            <a:r>
              <a:rPr lang="en-US" sz="1700" dirty="0"/>
              <a:t>. The topic is developed with relevant, well-chosen details throughout the essay </a:t>
            </a:r>
            <a:r>
              <a:rPr lang="en-US" sz="1700" i="1" dirty="0"/>
              <a:t>(He hid it when it was dark</a:t>
            </a:r>
            <a:r>
              <a:rPr lang="en-US" sz="1700" i="1" dirty="0" smtClean="0"/>
              <a:t>. He </a:t>
            </a:r>
            <a:r>
              <a:rPr lang="en-US" sz="1700" i="1" dirty="0"/>
              <a:t>went to the Poplar tree and while they were sleeping he hid it in their branches)</a:t>
            </a:r>
            <a:r>
              <a:rPr lang="en-US" sz="1700" dirty="0"/>
              <a:t>. Related information is consistently grouped together </a:t>
            </a:r>
            <a:r>
              <a:rPr lang="en-US" sz="1700" i="1" dirty="0"/>
              <a:t>(Iris told her father it was gone and he sent a messegar to find it</a:t>
            </a:r>
            <a:r>
              <a:rPr lang="en-US" sz="1700" i="1" dirty="0" smtClean="0"/>
              <a:t>. The </a:t>
            </a:r>
            <a:r>
              <a:rPr lang="en-US" sz="1700" i="1" dirty="0"/>
              <a:t>messengar was swift and he went to the Poplar tree forest to find the pot of gold)</a:t>
            </a:r>
            <a:r>
              <a:rPr lang="en-US" sz="1700" dirty="0"/>
              <a:t>. Ideas are skillfully connected using linking words </a:t>
            </a:r>
            <a:r>
              <a:rPr lang="en-US" sz="1700" i="1" dirty="0"/>
              <a:t>(So, and he went, That is why)</a:t>
            </a:r>
            <a:r>
              <a:rPr lang="en-US" sz="1700" dirty="0"/>
              <a:t>. The response provides a concluding statement that follows clearly from the topic </a:t>
            </a:r>
            <a:r>
              <a:rPr lang="en-US" sz="1700" i="1" dirty="0"/>
              <a:t>(That is why they grow their branches up instead of down)</a:t>
            </a:r>
            <a:r>
              <a:rPr lang="en-US" sz="1700" dirty="0"/>
              <a:t>. The response demonstrates grade-appropriate command of conventions, with occasional errors </a:t>
            </a:r>
            <a:r>
              <a:rPr lang="en-US" sz="1700" i="1" dirty="0"/>
              <a:t>(Poplar, had stole, went to the Poplar tree and while they were, messegar)</a:t>
            </a:r>
            <a:r>
              <a:rPr lang="en-US" sz="1700" dirty="0"/>
              <a:t> that do not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be 9"/>
          <p:cNvSpPr/>
          <p:nvPr/>
        </p:nvSpPr>
        <p:spPr bwMode="auto">
          <a:xfrm>
            <a:off x="4137025" y="5494338"/>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6</a:t>
            </a:r>
          </a:p>
        </p:txBody>
      </p:sp>
      <p:sp>
        <p:nvSpPr>
          <p:cNvPr id="8" name="Cube 7"/>
          <p:cNvSpPr/>
          <p:nvPr/>
        </p:nvSpPr>
        <p:spPr bwMode="auto">
          <a:xfrm>
            <a:off x="3128963" y="444182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4 &amp; 5</a:t>
            </a:r>
          </a:p>
        </p:txBody>
      </p:sp>
      <p:sp>
        <p:nvSpPr>
          <p:cNvPr id="7" name="Cube 6"/>
          <p:cNvSpPr/>
          <p:nvPr/>
        </p:nvSpPr>
        <p:spPr bwMode="auto">
          <a:xfrm>
            <a:off x="2120900" y="3390900"/>
            <a:ext cx="2414588"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3</a:t>
            </a:r>
          </a:p>
        </p:txBody>
      </p:sp>
      <p:sp>
        <p:nvSpPr>
          <p:cNvPr id="6" name="Cube 5"/>
          <p:cNvSpPr/>
          <p:nvPr/>
        </p:nvSpPr>
        <p:spPr bwMode="auto">
          <a:xfrm>
            <a:off x="1112838" y="2338388"/>
            <a:ext cx="2414587"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2</a:t>
            </a:r>
          </a:p>
        </p:txBody>
      </p:sp>
      <p:sp>
        <p:nvSpPr>
          <p:cNvPr id="6150" name="Title 1"/>
          <p:cNvSpPr>
            <a:spLocks noGrp="1"/>
          </p:cNvSpPr>
          <p:nvPr>
            <p:ph type="title"/>
          </p:nvPr>
        </p:nvSpPr>
        <p:spPr/>
        <p:txBody>
          <a:bodyPr/>
          <a:lstStyle/>
          <a:p>
            <a:r>
              <a:rPr smtClean="0">
                <a:latin typeface="Verdana" pitchFamily="34" charset="0"/>
              </a:rPr>
              <a:t>Instructional Shifts</a:t>
            </a:r>
          </a:p>
        </p:txBody>
      </p:sp>
      <p:sp>
        <p:nvSpPr>
          <p:cNvPr id="6151" name="Slide Number Placeholder 3"/>
          <p:cNvSpPr>
            <a:spLocks noGrp="1"/>
          </p:cNvSpPr>
          <p:nvPr>
            <p:ph type="sldNum" sz="quarter" idx="10"/>
          </p:nvPr>
        </p:nvSpPr>
        <p:spPr>
          <a:noFill/>
        </p:spPr>
        <p:txBody>
          <a:bodyPr/>
          <a:lstStyle/>
          <a:p>
            <a:fld id="{FEA2BC35-8C52-442B-A844-80E2847B58C9}" type="slidenum">
              <a:rPr lang="en-US" smtClean="0">
                <a:latin typeface="Verdana" pitchFamily="34" charset="0"/>
              </a:rPr>
              <a:pPr/>
              <a:t>8</a:t>
            </a:fld>
            <a:endParaRPr lang="en-US" smtClean="0">
              <a:latin typeface="Verdana" pitchFamily="34" charset="0"/>
            </a:endParaRPr>
          </a:p>
        </p:txBody>
      </p:sp>
      <p:sp>
        <p:nvSpPr>
          <p:cNvPr id="5" name="Cube 4"/>
          <p:cNvSpPr/>
          <p:nvPr/>
        </p:nvSpPr>
        <p:spPr bwMode="auto">
          <a:xfrm>
            <a:off x="103188" y="1285875"/>
            <a:ext cx="2416175" cy="854075"/>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spcBef>
                <a:spcPct val="50000"/>
              </a:spcBef>
            </a:pPr>
            <a:r>
              <a:rPr lang="en-US" sz="2800" dirty="0">
                <a:solidFill>
                  <a:schemeClr val="bg1"/>
                </a:solidFill>
                <a:latin typeface="Verdana" pitchFamily="-1" charset="0"/>
                <a:cs typeface="Arial" pitchFamily="-1" charset="0"/>
              </a:rPr>
              <a:t>Shift 1</a:t>
            </a:r>
          </a:p>
        </p:txBody>
      </p:sp>
      <p:sp>
        <p:nvSpPr>
          <p:cNvPr id="6153" name="TextBox 10"/>
          <p:cNvSpPr txBox="1">
            <a:spLocks noChangeArrowheads="1"/>
          </p:cNvSpPr>
          <p:nvPr/>
        </p:nvSpPr>
        <p:spPr bwMode="auto">
          <a:xfrm>
            <a:off x="2519363" y="1303338"/>
            <a:ext cx="3044825" cy="646112"/>
          </a:xfrm>
          <a:prstGeom prst="rect">
            <a:avLst/>
          </a:prstGeom>
          <a:noFill/>
          <a:ln w="9525">
            <a:noFill/>
            <a:miter lim="800000"/>
            <a:headEnd/>
            <a:tailEnd/>
          </a:ln>
        </p:spPr>
        <p:txBody>
          <a:bodyPr>
            <a:spAutoFit/>
          </a:bodyPr>
          <a:lstStyle/>
          <a:p>
            <a:pPr algn="ctr"/>
            <a:r>
              <a:rPr lang="en-US" sz="1800"/>
              <a:t>Balancing Informational &amp; Literary Text</a:t>
            </a:r>
          </a:p>
        </p:txBody>
      </p:sp>
      <p:sp>
        <p:nvSpPr>
          <p:cNvPr id="6154" name="TextBox 11"/>
          <p:cNvSpPr txBox="1">
            <a:spLocks noChangeArrowheads="1"/>
          </p:cNvSpPr>
          <p:nvPr/>
        </p:nvSpPr>
        <p:spPr bwMode="auto">
          <a:xfrm>
            <a:off x="6553200" y="5494338"/>
            <a:ext cx="1814513" cy="647700"/>
          </a:xfrm>
          <a:prstGeom prst="rect">
            <a:avLst/>
          </a:prstGeom>
          <a:noFill/>
          <a:ln w="9525">
            <a:noFill/>
            <a:miter lim="800000"/>
            <a:headEnd/>
            <a:tailEnd/>
          </a:ln>
        </p:spPr>
        <p:txBody>
          <a:bodyPr>
            <a:spAutoFit/>
          </a:bodyPr>
          <a:lstStyle/>
          <a:p>
            <a:pPr algn="ctr"/>
            <a:r>
              <a:rPr lang="en-US" sz="1800"/>
              <a:t>Academic Vocabulary</a:t>
            </a:r>
          </a:p>
        </p:txBody>
      </p:sp>
      <p:sp>
        <p:nvSpPr>
          <p:cNvPr id="6155" name="TextBox 12"/>
          <p:cNvSpPr txBox="1">
            <a:spLocks noChangeArrowheads="1"/>
          </p:cNvSpPr>
          <p:nvPr/>
        </p:nvSpPr>
        <p:spPr bwMode="auto">
          <a:xfrm>
            <a:off x="3527425" y="2338388"/>
            <a:ext cx="2400300" cy="646112"/>
          </a:xfrm>
          <a:prstGeom prst="rect">
            <a:avLst/>
          </a:prstGeom>
          <a:noFill/>
          <a:ln w="9525">
            <a:noFill/>
            <a:miter lim="800000"/>
            <a:headEnd/>
            <a:tailEnd/>
          </a:ln>
        </p:spPr>
        <p:txBody>
          <a:bodyPr>
            <a:spAutoFit/>
          </a:bodyPr>
          <a:lstStyle/>
          <a:p>
            <a:pPr algn="ctr"/>
            <a:r>
              <a:rPr lang="en-US" sz="1800"/>
              <a:t>Knowledge in the Disciplines</a:t>
            </a:r>
          </a:p>
        </p:txBody>
      </p:sp>
      <p:sp>
        <p:nvSpPr>
          <p:cNvPr id="6156" name="TextBox 13"/>
          <p:cNvSpPr txBox="1">
            <a:spLocks noChangeArrowheads="1"/>
          </p:cNvSpPr>
          <p:nvPr/>
        </p:nvSpPr>
        <p:spPr bwMode="auto">
          <a:xfrm>
            <a:off x="4535488" y="3408363"/>
            <a:ext cx="2133600" cy="647700"/>
          </a:xfrm>
          <a:prstGeom prst="rect">
            <a:avLst/>
          </a:prstGeom>
          <a:noFill/>
          <a:ln w="9525">
            <a:noFill/>
            <a:miter lim="800000"/>
            <a:headEnd/>
            <a:tailEnd/>
          </a:ln>
        </p:spPr>
        <p:txBody>
          <a:bodyPr>
            <a:spAutoFit/>
          </a:bodyPr>
          <a:lstStyle/>
          <a:p>
            <a:pPr algn="ctr"/>
            <a:r>
              <a:rPr lang="en-US" sz="1800"/>
              <a:t>Staircase of Complexity</a:t>
            </a:r>
          </a:p>
        </p:txBody>
      </p:sp>
      <p:sp>
        <p:nvSpPr>
          <p:cNvPr id="6157" name="TextBox 14"/>
          <p:cNvSpPr txBox="1">
            <a:spLocks noChangeArrowheads="1"/>
          </p:cNvSpPr>
          <p:nvPr/>
        </p:nvSpPr>
        <p:spPr bwMode="auto">
          <a:xfrm>
            <a:off x="5545138" y="4445000"/>
            <a:ext cx="3044825" cy="646113"/>
          </a:xfrm>
          <a:prstGeom prst="rect">
            <a:avLst/>
          </a:prstGeom>
          <a:noFill/>
          <a:ln w="9525">
            <a:noFill/>
            <a:miter lim="800000"/>
            <a:headEnd/>
            <a:tailEnd/>
          </a:ln>
        </p:spPr>
        <p:txBody>
          <a:bodyPr>
            <a:spAutoFit/>
          </a:bodyPr>
          <a:lstStyle/>
          <a:p>
            <a:pPr algn="ctr"/>
            <a:r>
              <a:rPr lang="en-US" sz="1800"/>
              <a:t>Text-based Answers and Writing from Sources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3</a:t>
            </a:r>
          </a:p>
        </p:txBody>
      </p:sp>
      <p:sp>
        <p:nvSpPr>
          <p:cNvPr id="71683" name="Slide Number Placeholder 4"/>
          <p:cNvSpPr>
            <a:spLocks noGrp="1"/>
          </p:cNvSpPr>
          <p:nvPr>
            <p:ph type="sldNum" sz="quarter" idx="10"/>
          </p:nvPr>
        </p:nvSpPr>
        <p:spPr>
          <a:noFill/>
        </p:spPr>
        <p:txBody>
          <a:bodyPr/>
          <a:lstStyle/>
          <a:p>
            <a:fld id="{75583E19-E3D9-4E67-A9C7-9AB63A80EBBE}" type="slidenum">
              <a:rPr lang="en-US" smtClean="0">
                <a:latin typeface="Verdana" pitchFamily="34" charset="0"/>
              </a:rPr>
              <a:pPr/>
              <a:t>80</a:t>
            </a:fld>
            <a:endParaRPr lang="en-US" smtClean="0">
              <a:latin typeface="Verdana" pitchFamily="34" charset="0"/>
            </a:endParaRPr>
          </a:p>
        </p:txBody>
      </p:sp>
      <p:pic>
        <p:nvPicPr>
          <p:cNvPr id="71684" name="Picture 2"/>
          <p:cNvPicPr>
            <a:picLocks noChangeAspect="1" noChangeArrowheads="1"/>
          </p:cNvPicPr>
          <p:nvPr/>
        </p:nvPicPr>
        <p:blipFill>
          <a:blip r:embed="rId3"/>
          <a:srcRect/>
          <a:stretch>
            <a:fillRect/>
          </a:stretch>
        </p:blipFill>
        <p:spPr bwMode="auto">
          <a:xfrm>
            <a:off x="903288" y="762000"/>
            <a:ext cx="7118350"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3 </a:t>
            </a:r>
            <a:r>
              <a:rPr dirty="0" smtClean="0">
                <a:latin typeface="Gill Sans MT Pro Book" pitchFamily="-1" charset="0"/>
              </a:rPr>
              <a:t>Annotation</a:t>
            </a:r>
          </a:p>
        </p:txBody>
      </p:sp>
      <p:sp>
        <p:nvSpPr>
          <p:cNvPr id="72707" name="Slide Number Placeholder 4"/>
          <p:cNvSpPr>
            <a:spLocks noGrp="1"/>
          </p:cNvSpPr>
          <p:nvPr>
            <p:ph type="sldNum" sz="quarter" idx="10"/>
          </p:nvPr>
        </p:nvSpPr>
        <p:spPr>
          <a:noFill/>
        </p:spPr>
        <p:txBody>
          <a:bodyPr/>
          <a:lstStyle/>
          <a:p>
            <a:fld id="{E0BA6BB3-B37F-44A8-BBA4-1EEA0498AAD0}" type="slidenum">
              <a:rPr lang="en-US" smtClean="0">
                <a:latin typeface="Verdana" pitchFamily="34" charset="0"/>
              </a:rPr>
              <a:pPr/>
              <a:t>81</a:t>
            </a:fld>
            <a:endParaRPr lang="en-US" smtClean="0">
              <a:latin typeface="Verdana" pitchFamily="34" charset="0"/>
            </a:endParaRPr>
          </a:p>
        </p:txBody>
      </p:sp>
      <p:sp>
        <p:nvSpPr>
          <p:cNvPr id="6758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3</a:t>
            </a:r>
            <a:endParaRPr lang="en-US" sz="2000" dirty="0"/>
          </a:p>
          <a:p>
            <a:pPr>
              <a:defRPr/>
            </a:pPr>
            <a:r>
              <a:rPr lang="en-US" sz="1800" dirty="0" smtClean="0"/>
              <a:t>This </a:t>
            </a:r>
            <a:r>
              <a:rPr lang="en-US" sz="1800" dirty="0"/>
              <a:t>response clearly introduces a topic in a manner that follows from the task and purpose </a:t>
            </a:r>
            <a:r>
              <a:rPr lang="en-US" sz="1800" i="1" dirty="0" smtClean="0"/>
              <a:t>(The poplar branches grow the way they do because long ago).</a:t>
            </a:r>
            <a:r>
              <a:rPr lang="en-US" sz="1800" dirty="0" smtClean="0"/>
              <a:t> </a:t>
            </a:r>
            <a:r>
              <a:rPr lang="en-US" sz="1800" dirty="0"/>
              <a:t>The response demonstrates grade-appropriate comprehension of the text </a:t>
            </a:r>
            <a:r>
              <a:rPr lang="en-US" sz="1800" i="1" dirty="0"/>
              <a:t>(The poplar tree always holds its branches straight up so people can see nothing is hidden)</a:t>
            </a:r>
            <a:r>
              <a:rPr lang="en-US" sz="1800" dirty="0"/>
              <a:t>. The topic is developed with relevant facts throughout the essay </a:t>
            </a:r>
            <a:r>
              <a:rPr lang="en-US" sz="1800" i="1" dirty="0"/>
              <a:t>(The pot of gold belonged to Iris and Mercury set out to find the lost </a:t>
            </a:r>
            <a:r>
              <a:rPr lang="en-US" sz="1800" i="1" dirty="0" err="1"/>
              <a:t>tresure</a:t>
            </a:r>
            <a:r>
              <a:rPr lang="en-US" sz="1800" i="1" dirty="0" smtClean="0"/>
              <a:t>. Mercury </a:t>
            </a:r>
            <a:r>
              <a:rPr lang="en-US" sz="1800" i="1" dirty="0"/>
              <a:t>asked all the trees if they had the pot of gold and the trees said no)</a:t>
            </a:r>
            <a:r>
              <a:rPr lang="en-US" sz="1800" dirty="0"/>
              <a:t>. Related information is generally grouped together and connected using linking words and phrases </a:t>
            </a:r>
            <a:r>
              <a:rPr lang="en-US" sz="1800" i="1" dirty="0"/>
              <a:t>(and Mercury set out, and didn’t know, Since the branches)</a:t>
            </a:r>
            <a:r>
              <a:rPr lang="en-US" sz="1800" dirty="0"/>
              <a:t>. The response provides a concluding statement that follows clearly from the topic </a:t>
            </a:r>
            <a:r>
              <a:rPr lang="en-US" sz="1800" i="1" dirty="0"/>
              <a:t>(everyone knows that poplar trees are always honest)</a:t>
            </a:r>
            <a:r>
              <a:rPr lang="en-US" sz="1800" dirty="0"/>
              <a:t>.The response demonstrates grade-appropriate command of conventions, with occasional errors </a:t>
            </a:r>
            <a:r>
              <a:rPr lang="en-US" sz="1800" i="1" dirty="0"/>
              <a:t>(it’s </a:t>
            </a:r>
            <a:r>
              <a:rPr lang="en-US" sz="1800" dirty="0"/>
              <a:t>and</a:t>
            </a:r>
            <a:r>
              <a:rPr lang="en-US" sz="1800" i="1" dirty="0"/>
              <a:t> tresure)</a:t>
            </a:r>
            <a:r>
              <a:rPr lang="en-US" sz="1800" dirty="0"/>
              <a:t> that do not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4a</a:t>
            </a:r>
          </a:p>
        </p:txBody>
      </p:sp>
      <p:sp>
        <p:nvSpPr>
          <p:cNvPr id="73731" name="Slide Number Placeholder 4"/>
          <p:cNvSpPr>
            <a:spLocks noGrp="1"/>
          </p:cNvSpPr>
          <p:nvPr>
            <p:ph type="sldNum" sz="quarter" idx="10"/>
          </p:nvPr>
        </p:nvSpPr>
        <p:spPr>
          <a:noFill/>
        </p:spPr>
        <p:txBody>
          <a:bodyPr/>
          <a:lstStyle/>
          <a:p>
            <a:fld id="{FAFA61BE-82EA-4E28-ACF5-BE3C9C9CFC5D}" type="slidenum">
              <a:rPr lang="en-US" smtClean="0">
                <a:latin typeface="Verdana" pitchFamily="34" charset="0"/>
              </a:rPr>
              <a:pPr/>
              <a:t>82</a:t>
            </a:fld>
            <a:endParaRPr lang="en-US" smtClean="0">
              <a:latin typeface="Verdana" pitchFamily="34" charset="0"/>
            </a:endParaRPr>
          </a:p>
        </p:txBody>
      </p:sp>
      <p:pic>
        <p:nvPicPr>
          <p:cNvPr id="73732" name="Picture 2"/>
          <p:cNvPicPr>
            <a:picLocks noChangeAspect="1" noChangeArrowheads="1"/>
          </p:cNvPicPr>
          <p:nvPr/>
        </p:nvPicPr>
        <p:blipFill>
          <a:blip r:embed="rId3"/>
          <a:srcRect/>
          <a:stretch>
            <a:fillRect/>
          </a:stretch>
        </p:blipFill>
        <p:spPr bwMode="auto">
          <a:xfrm>
            <a:off x="690563" y="747713"/>
            <a:ext cx="7315200" cy="566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4b</a:t>
            </a:r>
          </a:p>
        </p:txBody>
      </p:sp>
      <p:sp>
        <p:nvSpPr>
          <p:cNvPr id="74755" name="Slide Number Placeholder 4"/>
          <p:cNvSpPr>
            <a:spLocks noGrp="1"/>
          </p:cNvSpPr>
          <p:nvPr>
            <p:ph type="sldNum" sz="quarter" idx="10"/>
          </p:nvPr>
        </p:nvSpPr>
        <p:spPr>
          <a:noFill/>
        </p:spPr>
        <p:txBody>
          <a:bodyPr/>
          <a:lstStyle/>
          <a:p>
            <a:fld id="{B28769A6-D416-4BFB-8606-ADD2E6048297}" type="slidenum">
              <a:rPr lang="en-US" smtClean="0">
                <a:latin typeface="Verdana" pitchFamily="34" charset="0"/>
              </a:rPr>
              <a:pPr/>
              <a:t>83</a:t>
            </a:fld>
            <a:endParaRPr lang="en-US" smtClean="0">
              <a:latin typeface="Verdana" pitchFamily="34" charset="0"/>
            </a:endParaRPr>
          </a:p>
        </p:txBody>
      </p:sp>
      <p:pic>
        <p:nvPicPr>
          <p:cNvPr id="74756" name="Picture 3"/>
          <p:cNvPicPr>
            <a:picLocks noChangeAspect="1" noChangeArrowheads="1"/>
          </p:cNvPicPr>
          <p:nvPr/>
        </p:nvPicPr>
        <p:blipFill>
          <a:blip r:embed="rId3"/>
          <a:srcRect/>
          <a:stretch>
            <a:fillRect/>
          </a:stretch>
        </p:blipFill>
        <p:spPr bwMode="auto">
          <a:xfrm>
            <a:off x="801688" y="800100"/>
            <a:ext cx="7270750" cy="218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4 </a:t>
            </a:r>
            <a:r>
              <a:rPr dirty="0" smtClean="0">
                <a:latin typeface="Gill Sans MT Pro Book" pitchFamily="-1" charset="0"/>
              </a:rPr>
              <a:t>Annotation</a:t>
            </a:r>
          </a:p>
        </p:txBody>
      </p:sp>
      <p:sp>
        <p:nvSpPr>
          <p:cNvPr id="75779" name="Slide Number Placeholder 4"/>
          <p:cNvSpPr>
            <a:spLocks noGrp="1"/>
          </p:cNvSpPr>
          <p:nvPr>
            <p:ph type="sldNum" sz="quarter" idx="10"/>
          </p:nvPr>
        </p:nvSpPr>
        <p:spPr>
          <a:noFill/>
        </p:spPr>
        <p:txBody>
          <a:bodyPr/>
          <a:lstStyle/>
          <a:p>
            <a:fld id="{437C2A2B-7468-4F0B-AFB5-48B61D1CEB2A}" type="slidenum">
              <a:rPr lang="en-US" smtClean="0">
                <a:latin typeface="Verdana" pitchFamily="34" charset="0"/>
              </a:rPr>
              <a:pPr/>
              <a:t>84</a:t>
            </a:fld>
            <a:endParaRPr lang="en-US" smtClean="0">
              <a:latin typeface="Verdana" pitchFamily="34" charset="0"/>
            </a:endParaRPr>
          </a:p>
        </p:txBody>
      </p:sp>
      <p:sp>
        <p:nvSpPr>
          <p:cNvPr id="70660"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3</a:t>
            </a:r>
            <a:endParaRPr lang="en-US" sz="2000" dirty="0"/>
          </a:p>
          <a:p>
            <a:pPr>
              <a:defRPr/>
            </a:pPr>
            <a:r>
              <a:rPr lang="en-US" sz="1800" dirty="0"/>
              <a:t> </a:t>
            </a:r>
          </a:p>
          <a:p>
            <a:pPr algn="just">
              <a:defRPr/>
            </a:pPr>
            <a:r>
              <a:rPr lang="en-US" sz="1800" dirty="0"/>
              <a:t>This response clearly introduces a topic in a manner that follows from the task and purpose </a:t>
            </a:r>
            <a:r>
              <a:rPr lang="en-US" sz="1800" i="1" dirty="0"/>
              <a:t>(The branches grow that way because the poplar tree did’nt want to hied anything).</a:t>
            </a:r>
            <a:r>
              <a:rPr lang="en-US" sz="1800" dirty="0"/>
              <a:t> The response demonstrates grade-appropriate comprehension of the text </a:t>
            </a:r>
            <a:r>
              <a:rPr lang="en-US" sz="1800" i="1" dirty="0"/>
              <a:t>(The old man, Iris, Zeus, and Mercury also lead to his decision from how most of them all worked together to find the pot of gold for Iris)</a:t>
            </a:r>
            <a:r>
              <a:rPr lang="en-US" sz="1800" dirty="0"/>
              <a:t>. The topic is developed with relevant facts throughout the essay </a:t>
            </a:r>
            <a:r>
              <a:rPr lang="en-US" sz="1800" i="1" dirty="0"/>
              <a:t>(the old man put the gold in the tree and then mercury told the tree’s to put their branches up</a:t>
            </a:r>
            <a:r>
              <a:rPr lang="en-US" sz="1800" i="1" dirty="0" smtClean="0"/>
              <a:t>. The </a:t>
            </a:r>
            <a:r>
              <a:rPr lang="en-US" sz="1800" i="1" dirty="0"/>
              <a:t>poplar tree put it’s branches up and Mercury saw the gold)</a:t>
            </a:r>
            <a:r>
              <a:rPr lang="en-US" sz="1800" dirty="0"/>
              <a:t>. Related information is generally grouped together and connected using linking words and phrases </a:t>
            </a:r>
            <a:r>
              <a:rPr lang="en-US" sz="1800" i="1" dirty="0"/>
              <a:t>(and then, So the tree, because)</a:t>
            </a:r>
            <a:r>
              <a:rPr lang="en-US" sz="1800" dirty="0"/>
              <a:t>. The response demonstrates emerging command of conventions, with some errors </a:t>
            </a:r>
            <a:r>
              <a:rPr lang="en-US" sz="1800" i="1" dirty="0"/>
              <a:t>(did’nt, hied, mercury, tree’s, it’s </a:t>
            </a:r>
            <a:r>
              <a:rPr lang="en-US" sz="1800" dirty="0"/>
              <a:t>for its</a:t>
            </a:r>
            <a:r>
              <a:rPr lang="en-US" sz="1800" i="1" dirty="0"/>
              <a:t>, actions of The old) </a:t>
            </a:r>
            <a:r>
              <a:rPr lang="en-US" sz="1800" dirty="0"/>
              <a:t>that may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5</a:t>
            </a:r>
          </a:p>
        </p:txBody>
      </p:sp>
      <p:sp>
        <p:nvSpPr>
          <p:cNvPr id="76803" name="Slide Number Placeholder 4"/>
          <p:cNvSpPr>
            <a:spLocks noGrp="1"/>
          </p:cNvSpPr>
          <p:nvPr>
            <p:ph type="sldNum" sz="quarter" idx="10"/>
          </p:nvPr>
        </p:nvSpPr>
        <p:spPr>
          <a:noFill/>
        </p:spPr>
        <p:txBody>
          <a:bodyPr/>
          <a:lstStyle/>
          <a:p>
            <a:fld id="{7F96F888-D4CD-4901-972F-BC56A53047D9}" type="slidenum">
              <a:rPr lang="en-US" smtClean="0">
                <a:latin typeface="Verdana" pitchFamily="34" charset="0"/>
              </a:rPr>
              <a:pPr/>
              <a:t>85</a:t>
            </a:fld>
            <a:endParaRPr lang="en-US" smtClean="0">
              <a:latin typeface="Verdana" pitchFamily="34" charset="0"/>
            </a:endParaRPr>
          </a:p>
        </p:txBody>
      </p:sp>
      <p:pic>
        <p:nvPicPr>
          <p:cNvPr id="76804" name="Picture 2"/>
          <p:cNvPicPr>
            <a:picLocks noChangeAspect="1" noChangeArrowheads="1"/>
          </p:cNvPicPr>
          <p:nvPr/>
        </p:nvPicPr>
        <p:blipFill>
          <a:blip r:embed="rId3"/>
          <a:srcRect/>
          <a:stretch>
            <a:fillRect/>
          </a:stretch>
        </p:blipFill>
        <p:spPr bwMode="auto">
          <a:xfrm>
            <a:off x="966788" y="1109663"/>
            <a:ext cx="676592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5 </a:t>
            </a:r>
            <a:r>
              <a:rPr dirty="0" smtClean="0">
                <a:latin typeface="Gill Sans MT Pro Book" pitchFamily="-1" charset="0"/>
              </a:rPr>
              <a:t>Annotation</a:t>
            </a:r>
          </a:p>
        </p:txBody>
      </p:sp>
      <p:sp>
        <p:nvSpPr>
          <p:cNvPr id="77827" name="Slide Number Placeholder 4"/>
          <p:cNvSpPr>
            <a:spLocks noGrp="1"/>
          </p:cNvSpPr>
          <p:nvPr>
            <p:ph type="sldNum" sz="quarter" idx="10"/>
          </p:nvPr>
        </p:nvSpPr>
        <p:spPr>
          <a:noFill/>
        </p:spPr>
        <p:txBody>
          <a:bodyPr/>
          <a:lstStyle/>
          <a:p>
            <a:fld id="{72F4F952-653F-423F-BE2F-FA414C226E8E}" type="slidenum">
              <a:rPr lang="en-US" smtClean="0">
                <a:latin typeface="Verdana" pitchFamily="34" charset="0"/>
              </a:rPr>
              <a:pPr/>
              <a:t>86</a:t>
            </a:fld>
            <a:endParaRPr lang="en-US" smtClean="0">
              <a:latin typeface="Verdana" pitchFamily="34" charset="0"/>
            </a:endParaRPr>
          </a:p>
        </p:txBody>
      </p:sp>
      <p:sp>
        <p:nvSpPr>
          <p:cNvPr id="7270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2</a:t>
            </a:r>
            <a:endParaRPr lang="en-US" sz="2000" dirty="0"/>
          </a:p>
          <a:p>
            <a:pPr>
              <a:defRPr/>
            </a:pPr>
            <a:r>
              <a:rPr lang="en-US" sz="1800" dirty="0"/>
              <a:t> </a:t>
            </a:r>
          </a:p>
          <a:p>
            <a:pPr algn="just">
              <a:defRPr/>
            </a:pPr>
            <a:r>
              <a:rPr lang="en-US" sz="1800" dirty="0"/>
              <a:t>This response introduces a topic in a manner that follows generally from the task and purpose </a:t>
            </a:r>
            <a:r>
              <a:rPr lang="en-US" sz="1800" i="1" dirty="0"/>
              <a:t>(The poplar tree branches grow straight up because it was an honest tree).</a:t>
            </a:r>
            <a:r>
              <a:rPr lang="en-US" sz="1800" dirty="0"/>
              <a:t> The topic is partially developed with some textual evidence </a:t>
            </a:r>
            <a:r>
              <a:rPr lang="en-US" sz="1800" i="1" dirty="0"/>
              <a:t>(The actions for the old man were anxcious to hide the pot of gold, and sneaky</a:t>
            </a:r>
            <a:r>
              <a:rPr lang="en-US" sz="1800" i="1" dirty="0" smtClean="0"/>
              <a:t>. For </a:t>
            </a:r>
            <a:r>
              <a:rPr lang="en-US" sz="1800" i="1" dirty="0"/>
              <a:t>Iris were sad, and missed her pot of gold </a:t>
            </a:r>
            <a:r>
              <a:rPr lang="en-US" sz="1800" dirty="0"/>
              <a:t>and </a:t>
            </a:r>
            <a:r>
              <a:rPr lang="en-US" sz="1800" i="1" dirty="0"/>
              <a:t>For mercury were trying to get the gold back)</a:t>
            </a:r>
            <a:r>
              <a:rPr lang="en-US" sz="1800" dirty="0"/>
              <a:t>. Some attempt to group related information is demonstrated through inconsistent use of linking words to connect ideas</a:t>
            </a:r>
            <a:r>
              <a:rPr lang="en-US" sz="1800" i="1" dirty="0"/>
              <a:t> (For Iris, For Zeus, For Mercury)</a:t>
            </a:r>
            <a:r>
              <a:rPr lang="en-US" sz="1800" dirty="0"/>
              <a:t>. The response demonstrates grade-appropriate command of conventions, with occasional errors </a:t>
            </a:r>
            <a:r>
              <a:rPr lang="en-US" sz="1800" i="1" dirty="0"/>
              <a:t>(poplar tree branches, was wanted, Mercury were)</a:t>
            </a:r>
            <a:r>
              <a:rPr lang="en-US" sz="1800" dirty="0"/>
              <a:t> that do not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6</a:t>
            </a:r>
          </a:p>
        </p:txBody>
      </p:sp>
      <p:sp>
        <p:nvSpPr>
          <p:cNvPr id="78851" name="Slide Number Placeholder 4"/>
          <p:cNvSpPr>
            <a:spLocks noGrp="1"/>
          </p:cNvSpPr>
          <p:nvPr>
            <p:ph type="sldNum" sz="quarter" idx="10"/>
          </p:nvPr>
        </p:nvSpPr>
        <p:spPr>
          <a:noFill/>
        </p:spPr>
        <p:txBody>
          <a:bodyPr/>
          <a:lstStyle/>
          <a:p>
            <a:fld id="{F6D54899-916C-4D3F-B7EC-C9A2F83BF62B}" type="slidenum">
              <a:rPr lang="en-US" smtClean="0">
                <a:latin typeface="Verdana" pitchFamily="34" charset="0"/>
              </a:rPr>
              <a:pPr/>
              <a:t>87</a:t>
            </a:fld>
            <a:endParaRPr lang="en-US" smtClean="0">
              <a:latin typeface="Verdana" pitchFamily="34" charset="0"/>
            </a:endParaRPr>
          </a:p>
        </p:txBody>
      </p:sp>
      <p:pic>
        <p:nvPicPr>
          <p:cNvPr id="78852" name="Picture 2"/>
          <p:cNvPicPr>
            <a:picLocks noChangeAspect="1" noChangeArrowheads="1"/>
          </p:cNvPicPr>
          <p:nvPr/>
        </p:nvPicPr>
        <p:blipFill>
          <a:blip r:embed="rId3"/>
          <a:srcRect/>
          <a:stretch>
            <a:fillRect/>
          </a:stretch>
        </p:blipFill>
        <p:spPr bwMode="auto">
          <a:xfrm>
            <a:off x="890588" y="771525"/>
            <a:ext cx="7037387" cy="383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6 </a:t>
            </a:r>
            <a:r>
              <a:rPr dirty="0" smtClean="0">
                <a:latin typeface="Gill Sans MT Pro Book" pitchFamily="-1" charset="0"/>
              </a:rPr>
              <a:t>Annotation</a:t>
            </a:r>
          </a:p>
        </p:txBody>
      </p:sp>
      <p:sp>
        <p:nvSpPr>
          <p:cNvPr id="79875" name="Slide Number Placeholder 4"/>
          <p:cNvSpPr>
            <a:spLocks noGrp="1"/>
          </p:cNvSpPr>
          <p:nvPr>
            <p:ph type="sldNum" sz="quarter" idx="10"/>
          </p:nvPr>
        </p:nvSpPr>
        <p:spPr>
          <a:noFill/>
        </p:spPr>
        <p:txBody>
          <a:bodyPr/>
          <a:lstStyle/>
          <a:p>
            <a:fld id="{3AF32584-4E7D-40EE-8C12-B886AFBE520A}" type="slidenum">
              <a:rPr lang="en-US" smtClean="0">
                <a:latin typeface="Verdana" pitchFamily="34" charset="0"/>
              </a:rPr>
              <a:pPr/>
              <a:t>88</a:t>
            </a:fld>
            <a:endParaRPr lang="en-US" smtClean="0">
              <a:latin typeface="Verdana" pitchFamily="34" charset="0"/>
            </a:endParaRPr>
          </a:p>
        </p:txBody>
      </p:sp>
      <p:sp>
        <p:nvSpPr>
          <p:cNvPr id="74756"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smtClean="0"/>
              <a:t>Score Point 2</a:t>
            </a:r>
            <a:endParaRPr lang="en-US" sz="2000" dirty="0" smtClean="0"/>
          </a:p>
          <a:p>
            <a:pPr>
              <a:defRPr/>
            </a:pPr>
            <a:r>
              <a:rPr lang="en-US" sz="2400" dirty="0" smtClean="0"/>
              <a:t> </a:t>
            </a:r>
          </a:p>
          <a:p>
            <a:pPr algn="just">
              <a:defRPr/>
            </a:pPr>
            <a:r>
              <a:rPr lang="en-US" sz="1800" dirty="0" smtClean="0"/>
              <a:t>This response introduces a topic in a manner that follows generally from the task and purpose </a:t>
            </a:r>
            <a:r>
              <a:rPr lang="en-US" sz="1800" i="1" dirty="0" smtClean="0"/>
              <a:t>(The branches grew this way because the popular tree </a:t>
            </a:r>
            <a:r>
              <a:rPr lang="en-US" sz="1800" i="1" dirty="0" err="1" smtClean="0"/>
              <a:t>trys</a:t>
            </a:r>
            <a:r>
              <a:rPr lang="en-US" sz="1800" i="1" dirty="0" smtClean="0"/>
              <a:t> to bend and </a:t>
            </a:r>
            <a:r>
              <a:rPr lang="en-US" sz="1800" i="1" dirty="0" err="1" smtClean="0"/>
              <a:t>strech</a:t>
            </a:r>
            <a:r>
              <a:rPr lang="en-US" sz="1800" i="1" dirty="0" smtClean="0"/>
              <a:t> them to see how far the </a:t>
            </a:r>
            <a:r>
              <a:rPr lang="en-US" sz="1800" i="1" dirty="0" err="1" smtClean="0"/>
              <a:t>brances</a:t>
            </a:r>
            <a:r>
              <a:rPr lang="en-US" sz="1800" i="1" dirty="0" smtClean="0"/>
              <a:t> can go).</a:t>
            </a:r>
            <a:r>
              <a:rPr lang="en-US" sz="1800" dirty="0" smtClean="0"/>
              <a:t> The response demonstrates a confused comprehension of the text </a:t>
            </a:r>
            <a:r>
              <a:rPr lang="en-US" sz="1800" i="1" dirty="0" smtClean="0"/>
              <a:t>(The events that made the branches grow this way was that the tree kept his branches down)</a:t>
            </a:r>
            <a:r>
              <a:rPr lang="en-US" sz="1800" dirty="0" smtClean="0"/>
              <a:t>. The topic is partially developed with some textual evidence </a:t>
            </a:r>
            <a:r>
              <a:rPr lang="en-US" sz="1800" i="1" dirty="0" smtClean="0"/>
              <a:t>(The actions of the Old man, Iris, </a:t>
            </a:r>
            <a:r>
              <a:rPr lang="en-US" sz="1800" i="1" dirty="0" err="1" smtClean="0"/>
              <a:t>Zeuse</a:t>
            </a:r>
            <a:r>
              <a:rPr lang="en-US" sz="1800" i="1" dirty="0" smtClean="0"/>
              <a:t>, and Mercury lead to his </a:t>
            </a:r>
            <a:r>
              <a:rPr lang="en-US" sz="1800" i="1" dirty="0" err="1" smtClean="0"/>
              <a:t>decison</a:t>
            </a:r>
            <a:r>
              <a:rPr lang="en-US" sz="1800" i="1" dirty="0" smtClean="0"/>
              <a:t> of being honest, and upright)</a:t>
            </a:r>
            <a:r>
              <a:rPr lang="en-US" sz="1800" dirty="0" smtClean="0"/>
              <a:t>. The concluding statement follows generally from the information presented</a:t>
            </a:r>
            <a:r>
              <a:rPr lang="en-US" sz="1800" i="1" dirty="0" smtClean="0"/>
              <a:t> (That is how the branches grew)</a:t>
            </a:r>
            <a:r>
              <a:rPr lang="en-US" sz="1800" dirty="0" smtClean="0"/>
              <a:t>. The response demonstrates emerging command of conventions, with some errors </a:t>
            </a:r>
            <a:r>
              <a:rPr lang="en-US" sz="1800" i="1" dirty="0" smtClean="0"/>
              <a:t>(popular, </a:t>
            </a:r>
            <a:r>
              <a:rPr lang="en-US" sz="1800" i="1" dirty="0" err="1" smtClean="0"/>
              <a:t>trys</a:t>
            </a:r>
            <a:r>
              <a:rPr lang="en-US" sz="1800" i="1" dirty="0" smtClean="0"/>
              <a:t>, </a:t>
            </a:r>
            <a:r>
              <a:rPr lang="en-US" sz="1800" i="1" dirty="0" err="1" smtClean="0"/>
              <a:t>strech</a:t>
            </a:r>
            <a:r>
              <a:rPr lang="en-US" sz="1800" i="1" dirty="0" smtClean="0"/>
              <a:t>, </a:t>
            </a:r>
            <a:r>
              <a:rPr lang="en-US" sz="1800" i="1" dirty="0" err="1" smtClean="0"/>
              <a:t>brances</a:t>
            </a:r>
            <a:r>
              <a:rPr lang="en-US" sz="1800" i="1" dirty="0" smtClean="0"/>
              <a:t>, </a:t>
            </a:r>
            <a:r>
              <a:rPr lang="en-US" sz="1800" i="1" dirty="0" err="1" smtClean="0"/>
              <a:t>decison</a:t>
            </a:r>
            <a:r>
              <a:rPr lang="en-US" sz="1800" i="1" dirty="0" smtClean="0"/>
              <a:t>) </a:t>
            </a:r>
            <a:r>
              <a:rPr lang="en-US" sz="1800" dirty="0" smtClean="0"/>
              <a:t>that may hinder comprehension.</a:t>
            </a:r>
            <a:endParaRPr lang="en-US" sz="1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7</a:t>
            </a:r>
          </a:p>
        </p:txBody>
      </p:sp>
      <p:sp>
        <p:nvSpPr>
          <p:cNvPr id="80899" name="Slide Number Placeholder 4"/>
          <p:cNvSpPr>
            <a:spLocks noGrp="1"/>
          </p:cNvSpPr>
          <p:nvPr>
            <p:ph type="sldNum" sz="quarter" idx="10"/>
          </p:nvPr>
        </p:nvSpPr>
        <p:spPr>
          <a:noFill/>
        </p:spPr>
        <p:txBody>
          <a:bodyPr/>
          <a:lstStyle/>
          <a:p>
            <a:fld id="{31A35847-B72A-45EA-9884-5ADFC121EB3A}" type="slidenum">
              <a:rPr lang="en-US" smtClean="0">
                <a:latin typeface="Verdana" pitchFamily="34" charset="0"/>
              </a:rPr>
              <a:pPr/>
              <a:t>89</a:t>
            </a:fld>
            <a:endParaRPr lang="en-US" smtClean="0">
              <a:latin typeface="Verdana" pitchFamily="34" charset="0"/>
            </a:endParaRPr>
          </a:p>
        </p:txBody>
      </p:sp>
      <p:pic>
        <p:nvPicPr>
          <p:cNvPr id="80900" name="Picture 2"/>
          <p:cNvPicPr>
            <a:picLocks noChangeAspect="1" noChangeArrowheads="1"/>
          </p:cNvPicPr>
          <p:nvPr/>
        </p:nvPicPr>
        <p:blipFill>
          <a:blip r:embed="rId3"/>
          <a:srcRect b="8121"/>
          <a:stretch>
            <a:fillRect/>
          </a:stretch>
        </p:blipFill>
        <p:spPr bwMode="auto">
          <a:xfrm>
            <a:off x="1060450" y="1027113"/>
            <a:ext cx="6716713"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smtClean="0">
                <a:latin typeface="Verdana" pitchFamily="34" charset="0"/>
              </a:rPr>
              <a:t>In the past…</a:t>
            </a:r>
          </a:p>
        </p:txBody>
      </p:sp>
      <p:sp>
        <p:nvSpPr>
          <p:cNvPr id="7171" name="Content Placeholder 5"/>
          <p:cNvSpPr>
            <a:spLocks noGrp="1"/>
          </p:cNvSpPr>
          <p:nvPr>
            <p:ph idx="1"/>
          </p:nvPr>
        </p:nvSpPr>
        <p:spPr/>
        <p:txBody>
          <a:bodyPr/>
          <a:lstStyle/>
          <a:p>
            <a:pPr>
              <a:defRPr/>
            </a:pPr>
            <a:r>
              <a:rPr lang="en-US" sz="2000" dirty="0" smtClean="0">
                <a:latin typeface="+mn-lt"/>
                <a:cs typeface="Gill Sans MT Pro Book" pitchFamily="-1" charset="0"/>
              </a:rPr>
              <a:t>In the past students were asked to do things like:</a:t>
            </a:r>
          </a:p>
          <a:p>
            <a:pPr marL="171450" indent="-171450">
              <a:buFont typeface="Arial" pitchFamily="34" charset="0"/>
              <a:buChar char="•"/>
              <a:defRPr/>
            </a:pPr>
            <a:r>
              <a:rPr lang="en-US" sz="2000" dirty="0">
                <a:latin typeface="+mn-lt"/>
                <a:cs typeface="Arial" charset="0"/>
              </a:rPr>
              <a:t>Characterize the </a:t>
            </a:r>
            <a:r>
              <a:rPr lang="en-US" sz="2000" dirty="0" smtClean="0">
                <a:latin typeface="+mn-lt"/>
                <a:cs typeface="Arial" charset="0"/>
              </a:rPr>
              <a:t>text.</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Exhibit a cursory understanding </a:t>
            </a:r>
            <a:r>
              <a:rPr lang="en-US" sz="2000" dirty="0" smtClean="0">
                <a:latin typeface="+mn-lt"/>
                <a:cs typeface="Arial" charset="0"/>
              </a:rPr>
              <a:t>of the </a:t>
            </a:r>
            <a:r>
              <a:rPr lang="en-US" sz="2000" dirty="0">
                <a:latin typeface="+mn-lt"/>
                <a:cs typeface="Arial" charset="0"/>
              </a:rPr>
              <a:t>lead </a:t>
            </a:r>
            <a:r>
              <a:rPr lang="en-US" sz="2000" dirty="0" smtClean="0">
                <a:latin typeface="+mn-lt"/>
                <a:cs typeface="Arial" charset="0"/>
              </a:rPr>
              <a:t>character.</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Comprehend one sentence from the entire </a:t>
            </a:r>
            <a:r>
              <a:rPr lang="en-US" sz="2000" dirty="0" smtClean="0">
                <a:latin typeface="+mn-lt"/>
                <a:cs typeface="Arial" charset="0"/>
              </a:rPr>
              <a:t>text.</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Understand basic, non-consequential </a:t>
            </a:r>
            <a:r>
              <a:rPr lang="en-US" sz="2000" dirty="0" smtClean="0">
                <a:latin typeface="+mn-lt"/>
                <a:cs typeface="Arial" charset="0"/>
              </a:rPr>
              <a:t>vocabulary.</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Answer without a deep analysis of </a:t>
            </a:r>
            <a:r>
              <a:rPr lang="en-US" sz="2000" dirty="0" smtClean="0">
                <a:latin typeface="+mn-lt"/>
                <a:cs typeface="Arial" charset="0"/>
              </a:rPr>
              <a:t>text.</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Look beyond text for </a:t>
            </a:r>
            <a:r>
              <a:rPr lang="en-US" sz="2000" dirty="0" smtClean="0">
                <a:latin typeface="+mn-lt"/>
                <a:cs typeface="Arial" charset="0"/>
              </a:rPr>
              <a:t>stimuli.</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Answer by recalling text </a:t>
            </a:r>
            <a:r>
              <a:rPr lang="en-US" sz="2000" dirty="0" smtClean="0">
                <a:latin typeface="+mn-lt"/>
                <a:cs typeface="Arial" charset="0"/>
              </a:rPr>
              <a:t>details.</a:t>
            </a:r>
            <a:endParaRPr lang="en-US" sz="2000" dirty="0">
              <a:latin typeface="+mn-lt"/>
              <a:cs typeface="Arial" charset="0"/>
            </a:endParaRPr>
          </a:p>
          <a:p>
            <a:pPr marL="171450" indent="-171450">
              <a:buFont typeface="Arial" pitchFamily="34" charset="0"/>
              <a:buChar char="•"/>
              <a:defRPr/>
            </a:pPr>
            <a:r>
              <a:rPr lang="en-US" sz="2000" dirty="0">
                <a:latin typeface="+mn-lt"/>
                <a:cs typeface="Arial" charset="0"/>
              </a:rPr>
              <a:t>Answer without complete sentences </a:t>
            </a:r>
            <a:r>
              <a:rPr lang="en-US" sz="2000" dirty="0" smtClean="0">
                <a:latin typeface="+mn-lt"/>
                <a:cs typeface="Arial" charset="0"/>
              </a:rPr>
              <a:t>required.</a:t>
            </a:r>
            <a:endParaRPr lang="en-US" sz="2000" dirty="0">
              <a:latin typeface="+mn-lt"/>
              <a:cs typeface="Arial" charset="0"/>
            </a:endParaRPr>
          </a:p>
        </p:txBody>
      </p:sp>
      <p:sp>
        <p:nvSpPr>
          <p:cNvPr id="7172" name="Slide Number Placeholder 3"/>
          <p:cNvSpPr>
            <a:spLocks noGrp="1"/>
          </p:cNvSpPr>
          <p:nvPr>
            <p:ph type="sldNum" sz="quarter" idx="10"/>
          </p:nvPr>
        </p:nvSpPr>
        <p:spPr>
          <a:noFill/>
        </p:spPr>
        <p:txBody>
          <a:bodyPr/>
          <a:lstStyle/>
          <a:p>
            <a:fld id="{AC92E44E-308C-44CE-B911-34596A86D8AC}" type="slidenum">
              <a:rPr lang="en-US" smtClean="0">
                <a:latin typeface="Verdana" pitchFamily="34" charset="0"/>
              </a:rPr>
              <a:pPr/>
              <a:t>9</a:t>
            </a:fld>
            <a:endParaRPr lang="en-US" smtClean="0">
              <a:latin typeface="Verdana"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65125" y="214168"/>
            <a:ext cx="8229600" cy="900113"/>
          </a:xfrm>
        </p:spPr>
        <p:txBody>
          <a:bodyPr/>
          <a:lstStyle/>
          <a:p>
            <a:r>
              <a:rPr lang="pt-BR" smtClean="0">
                <a:latin typeface="Gill Sans MT Pro Book" pitchFamily="-1" charset="0"/>
              </a:rPr>
              <a:t>Grade 3 Extended-response Guide Paper 7 </a:t>
            </a:r>
            <a:r>
              <a:rPr smtClean="0">
                <a:latin typeface="Gill Sans MT Pro Book" pitchFamily="-1" charset="0"/>
              </a:rPr>
              <a:t>Annotation</a:t>
            </a:r>
          </a:p>
        </p:txBody>
      </p:sp>
      <p:sp>
        <p:nvSpPr>
          <p:cNvPr id="81923" name="Slide Number Placeholder 4"/>
          <p:cNvSpPr>
            <a:spLocks noGrp="1"/>
          </p:cNvSpPr>
          <p:nvPr>
            <p:ph type="sldNum" sz="quarter" idx="10"/>
          </p:nvPr>
        </p:nvSpPr>
        <p:spPr>
          <a:noFill/>
        </p:spPr>
        <p:txBody>
          <a:bodyPr/>
          <a:lstStyle/>
          <a:p>
            <a:fld id="{21D9FE46-FE67-4D05-AEBB-F97C2B9E6D91}" type="slidenum">
              <a:rPr lang="en-US" smtClean="0">
                <a:latin typeface="Verdana" pitchFamily="34" charset="0"/>
              </a:rPr>
              <a:pPr/>
              <a:t>90</a:t>
            </a:fld>
            <a:endParaRPr lang="en-US" smtClean="0">
              <a:latin typeface="Verdana" pitchFamily="34" charset="0"/>
            </a:endParaRPr>
          </a:p>
        </p:txBody>
      </p:sp>
      <p:sp>
        <p:nvSpPr>
          <p:cNvPr id="76804"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1800" dirty="0"/>
              <a:t> </a:t>
            </a:r>
          </a:p>
          <a:p>
            <a:pPr algn="just">
              <a:defRPr/>
            </a:pPr>
            <a:r>
              <a:rPr lang="en-US" sz="1800" dirty="0"/>
              <a:t>This response introduces a topic in a manner that follows generally from the task but demonstrates a little understanding of the text</a:t>
            </a:r>
            <a:r>
              <a:rPr lang="en-US" sz="1800" i="1" dirty="0"/>
              <a:t> (The branches grow the way they do beause since then the branchs have always grown straight up)</a:t>
            </a:r>
            <a:r>
              <a:rPr lang="en-US" sz="1800" dirty="0"/>
              <a:t>. The response demonstrates an attempt to use evidence </a:t>
            </a:r>
            <a:r>
              <a:rPr lang="en-US" sz="1800" i="1" dirty="0"/>
              <a:t>(every one knows that the poplar is an honest and upright tree)</a:t>
            </a:r>
            <a:r>
              <a:rPr lang="en-US" sz="1800" dirty="0"/>
              <a:t> but only develops ideas with minimal evidence. Little attempt at organization is exhibited. This response demonstrates an emerging command of conventions, with some errors</a:t>
            </a:r>
            <a:r>
              <a:rPr lang="en-US" sz="1800" i="1" dirty="0"/>
              <a:t> (beause, branchs, every one)</a:t>
            </a:r>
            <a:r>
              <a:rPr lang="en-US" sz="1800" dirty="0"/>
              <a:t> that may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8</a:t>
            </a:r>
          </a:p>
        </p:txBody>
      </p:sp>
      <p:sp>
        <p:nvSpPr>
          <p:cNvPr id="82947" name="Slide Number Placeholder 4"/>
          <p:cNvSpPr>
            <a:spLocks noGrp="1"/>
          </p:cNvSpPr>
          <p:nvPr>
            <p:ph type="sldNum" sz="quarter" idx="10"/>
          </p:nvPr>
        </p:nvSpPr>
        <p:spPr>
          <a:noFill/>
        </p:spPr>
        <p:txBody>
          <a:bodyPr/>
          <a:lstStyle/>
          <a:p>
            <a:fld id="{A1F9D07D-FCD8-4A87-AC7E-30CB57046EE5}" type="slidenum">
              <a:rPr lang="en-US" smtClean="0">
                <a:latin typeface="Verdana" pitchFamily="34" charset="0"/>
              </a:rPr>
              <a:pPr/>
              <a:t>91</a:t>
            </a:fld>
            <a:endParaRPr lang="en-US" smtClean="0">
              <a:latin typeface="Verdana" pitchFamily="34" charset="0"/>
            </a:endParaRPr>
          </a:p>
        </p:txBody>
      </p:sp>
      <p:pic>
        <p:nvPicPr>
          <p:cNvPr id="82948" name="Picture 2"/>
          <p:cNvPicPr>
            <a:picLocks noChangeAspect="1" noChangeArrowheads="1"/>
          </p:cNvPicPr>
          <p:nvPr/>
        </p:nvPicPr>
        <p:blipFill>
          <a:blip r:embed="rId3"/>
          <a:srcRect/>
          <a:stretch>
            <a:fillRect/>
          </a:stretch>
        </p:blipFill>
        <p:spPr bwMode="auto">
          <a:xfrm>
            <a:off x="552450" y="1520825"/>
            <a:ext cx="8226425" cy="232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8 </a:t>
            </a:r>
            <a:r>
              <a:rPr dirty="0" smtClean="0">
                <a:latin typeface="Gill Sans MT Pro Book" pitchFamily="-1" charset="0"/>
              </a:rPr>
              <a:t>Annotation</a:t>
            </a:r>
          </a:p>
        </p:txBody>
      </p:sp>
      <p:sp>
        <p:nvSpPr>
          <p:cNvPr id="83971" name="Slide Number Placeholder 4"/>
          <p:cNvSpPr>
            <a:spLocks noGrp="1"/>
          </p:cNvSpPr>
          <p:nvPr>
            <p:ph type="sldNum" sz="quarter" idx="10"/>
          </p:nvPr>
        </p:nvSpPr>
        <p:spPr>
          <a:noFill/>
        </p:spPr>
        <p:txBody>
          <a:bodyPr/>
          <a:lstStyle/>
          <a:p>
            <a:fld id="{81A6CFED-FF5D-42B7-B5DB-9B7182C08C61}" type="slidenum">
              <a:rPr lang="en-US" smtClean="0">
                <a:latin typeface="Verdana" pitchFamily="34" charset="0"/>
              </a:rPr>
              <a:pPr/>
              <a:t>92</a:t>
            </a:fld>
            <a:endParaRPr lang="en-US" smtClean="0">
              <a:latin typeface="Verdana" pitchFamily="34" charset="0"/>
            </a:endParaRPr>
          </a:p>
        </p:txBody>
      </p:sp>
      <p:sp>
        <p:nvSpPr>
          <p:cNvPr id="78852"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1</a:t>
            </a:r>
            <a:endParaRPr lang="en-US" sz="2000" dirty="0"/>
          </a:p>
          <a:p>
            <a:pPr>
              <a:defRPr/>
            </a:pPr>
            <a:r>
              <a:rPr lang="en-US" sz="2000" dirty="0"/>
              <a:t> </a:t>
            </a:r>
            <a:endParaRPr lang="en-US" sz="1800" dirty="0"/>
          </a:p>
          <a:p>
            <a:pPr algn="just">
              <a:defRPr/>
            </a:pPr>
            <a:r>
              <a:rPr lang="en-US" sz="1800" dirty="0"/>
              <a:t>This response introduces a topic in a manner that follows generally from the task but demonstrates little understanding of the text</a:t>
            </a:r>
            <a:r>
              <a:rPr lang="en-US" sz="1800" i="1" dirty="0"/>
              <a:t> (The tree decides to grow this way because he doesnt wanto hide anything from anyone)</a:t>
            </a:r>
            <a:r>
              <a:rPr lang="en-US" sz="1800" dirty="0"/>
              <a:t>. The response demonstrates an attempt to use evidence </a:t>
            </a:r>
            <a:r>
              <a:rPr lang="en-US" sz="1800" i="1" dirty="0"/>
              <a:t>(The poplar grow that way because they tried to see how far they could spread them)</a:t>
            </a:r>
            <a:r>
              <a:rPr lang="en-US" sz="1800" dirty="0"/>
              <a:t> but only develops ideas with minimal evidence that is generally irrelevant. Little attempt at organization is exhibited. This response demonstrates and emerging command of conventions with some errors</a:t>
            </a:r>
            <a:r>
              <a:rPr lang="en-US" sz="1800" i="1" dirty="0"/>
              <a:t> (doesnt, wanto, grow </a:t>
            </a:r>
            <a:r>
              <a:rPr lang="en-US" sz="1800" dirty="0"/>
              <a:t>for grows</a:t>
            </a:r>
            <a:r>
              <a:rPr lang="en-US" sz="1800" i="1" dirty="0"/>
              <a:t>)</a:t>
            </a:r>
            <a:r>
              <a:rPr lang="en-US" sz="1800" dirty="0"/>
              <a:t> that may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9</a:t>
            </a:r>
          </a:p>
        </p:txBody>
      </p:sp>
      <p:sp>
        <p:nvSpPr>
          <p:cNvPr id="84995" name="Slide Number Placeholder 4"/>
          <p:cNvSpPr>
            <a:spLocks noGrp="1"/>
          </p:cNvSpPr>
          <p:nvPr>
            <p:ph type="sldNum" sz="quarter" idx="10"/>
          </p:nvPr>
        </p:nvSpPr>
        <p:spPr>
          <a:noFill/>
        </p:spPr>
        <p:txBody>
          <a:bodyPr/>
          <a:lstStyle/>
          <a:p>
            <a:fld id="{7ABD277E-2FCB-4FE4-829F-CAF2AF22D040}" type="slidenum">
              <a:rPr lang="en-US" smtClean="0">
                <a:latin typeface="Verdana" pitchFamily="34" charset="0"/>
              </a:rPr>
              <a:pPr/>
              <a:t>93</a:t>
            </a:fld>
            <a:endParaRPr lang="en-US" smtClean="0">
              <a:latin typeface="Verdana" pitchFamily="34" charset="0"/>
            </a:endParaRPr>
          </a:p>
        </p:txBody>
      </p:sp>
      <p:pic>
        <p:nvPicPr>
          <p:cNvPr id="84996" name="Picture 2"/>
          <p:cNvPicPr>
            <a:picLocks noChangeAspect="1" noChangeArrowheads="1"/>
          </p:cNvPicPr>
          <p:nvPr/>
        </p:nvPicPr>
        <p:blipFill>
          <a:blip r:embed="rId3"/>
          <a:srcRect/>
          <a:stretch>
            <a:fillRect/>
          </a:stretch>
        </p:blipFill>
        <p:spPr bwMode="auto">
          <a:xfrm>
            <a:off x="620713" y="1522413"/>
            <a:ext cx="8031162" cy="154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365125" y="214168"/>
            <a:ext cx="8229600" cy="900113"/>
          </a:xfrm>
        </p:spPr>
        <p:txBody>
          <a:bodyPr/>
          <a:lstStyle/>
          <a:p>
            <a:r>
              <a:rPr lang="pt-BR" dirty="0" smtClean="0">
                <a:latin typeface="Gill Sans MT Pro Book" pitchFamily="-1" charset="0"/>
              </a:rPr>
              <a:t>Grade 3 Extended-response Guide Paper 9 </a:t>
            </a:r>
            <a:r>
              <a:rPr dirty="0" smtClean="0">
                <a:latin typeface="Gill Sans MT Pro Book" pitchFamily="-1" charset="0"/>
              </a:rPr>
              <a:t>Annotation</a:t>
            </a:r>
          </a:p>
        </p:txBody>
      </p:sp>
      <p:sp>
        <p:nvSpPr>
          <p:cNvPr id="86019" name="Slide Number Placeholder 4"/>
          <p:cNvSpPr>
            <a:spLocks noGrp="1"/>
          </p:cNvSpPr>
          <p:nvPr>
            <p:ph type="sldNum" sz="quarter" idx="10"/>
          </p:nvPr>
        </p:nvSpPr>
        <p:spPr>
          <a:noFill/>
        </p:spPr>
        <p:txBody>
          <a:bodyPr/>
          <a:lstStyle/>
          <a:p>
            <a:fld id="{F2B8A498-C5D0-4269-9B3E-8A07AA787F45}" type="slidenum">
              <a:rPr lang="en-US" smtClean="0">
                <a:latin typeface="Verdana" pitchFamily="34" charset="0"/>
              </a:rPr>
              <a:pPr/>
              <a:t>94</a:t>
            </a:fld>
            <a:endParaRPr lang="en-US" smtClean="0">
              <a:latin typeface="Verdana" pitchFamily="34" charset="0"/>
            </a:endParaRPr>
          </a:p>
        </p:txBody>
      </p:sp>
      <p:sp>
        <p:nvSpPr>
          <p:cNvPr id="80900"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r>
              <a:rPr lang="en-US" sz="2000" dirty="0"/>
              <a:t> </a:t>
            </a:r>
            <a:endParaRPr lang="en-US" sz="1800" dirty="0"/>
          </a:p>
          <a:p>
            <a:pPr algn="just">
              <a:defRPr/>
            </a:pPr>
            <a:r>
              <a:rPr lang="en-US" sz="1800" dirty="0"/>
              <a:t>This response demonstrates a lack of comprehension of the text and task </a:t>
            </a:r>
            <a:r>
              <a:rPr lang="en-US" sz="1800" i="1" dirty="0"/>
              <a:t>(The poplar tree’s branches grow in the forest because thear is gold thear that’s why they call then the poplar tree’s branches)</a:t>
            </a:r>
            <a:r>
              <a:rPr lang="en-US" sz="1800" dirty="0"/>
              <a:t>. The response provides no evidence. No organization is exhibited. The response demonstrates a lack of command of conventions, with frequent errors </a:t>
            </a:r>
            <a:r>
              <a:rPr lang="en-US" sz="1800" i="1" dirty="0"/>
              <a:t>(thear, thear, then)</a:t>
            </a:r>
            <a:r>
              <a:rPr lang="en-US" sz="1800" dirty="0"/>
              <a:t> that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65125" y="207963"/>
            <a:ext cx="8229600" cy="449262"/>
          </a:xfrm>
        </p:spPr>
        <p:txBody>
          <a:bodyPr/>
          <a:lstStyle/>
          <a:p>
            <a:r>
              <a:rPr smtClean="0">
                <a:latin typeface="Gill Sans MT Pro Book" pitchFamily="-1" charset="0"/>
              </a:rPr>
              <a:t>Grade 3 Extended-response Guide Paper 10</a:t>
            </a:r>
          </a:p>
        </p:txBody>
      </p:sp>
      <p:sp>
        <p:nvSpPr>
          <p:cNvPr id="87043" name="Slide Number Placeholder 4"/>
          <p:cNvSpPr>
            <a:spLocks noGrp="1"/>
          </p:cNvSpPr>
          <p:nvPr>
            <p:ph type="sldNum" sz="quarter" idx="10"/>
          </p:nvPr>
        </p:nvSpPr>
        <p:spPr>
          <a:noFill/>
        </p:spPr>
        <p:txBody>
          <a:bodyPr/>
          <a:lstStyle/>
          <a:p>
            <a:fld id="{42B5377F-C103-4A28-B461-5CAD681AC5FE}" type="slidenum">
              <a:rPr lang="en-US" smtClean="0">
                <a:latin typeface="Verdana" pitchFamily="34" charset="0"/>
              </a:rPr>
              <a:pPr/>
              <a:t>95</a:t>
            </a:fld>
            <a:endParaRPr lang="en-US" smtClean="0">
              <a:latin typeface="Verdana" pitchFamily="34" charset="0"/>
            </a:endParaRPr>
          </a:p>
        </p:txBody>
      </p:sp>
      <p:pic>
        <p:nvPicPr>
          <p:cNvPr id="87044" name="Picture 2"/>
          <p:cNvPicPr>
            <a:picLocks noChangeAspect="1" noChangeArrowheads="1"/>
          </p:cNvPicPr>
          <p:nvPr/>
        </p:nvPicPr>
        <p:blipFill>
          <a:blip r:embed="rId3"/>
          <a:srcRect/>
          <a:stretch>
            <a:fillRect/>
          </a:stretch>
        </p:blipFill>
        <p:spPr bwMode="auto">
          <a:xfrm>
            <a:off x="514350" y="1157288"/>
            <a:ext cx="7751763"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65125" y="214168"/>
            <a:ext cx="8229600" cy="900113"/>
          </a:xfrm>
        </p:spPr>
        <p:txBody>
          <a:bodyPr/>
          <a:lstStyle/>
          <a:p>
            <a:r>
              <a:rPr lang="pt-BR" smtClean="0">
                <a:latin typeface="Gill Sans MT Pro Book" pitchFamily="-1" charset="0"/>
              </a:rPr>
              <a:t>Grade 3 Extended-response Guide Paper 10 </a:t>
            </a:r>
            <a:r>
              <a:rPr smtClean="0">
                <a:latin typeface="Gill Sans MT Pro Book" pitchFamily="-1" charset="0"/>
              </a:rPr>
              <a:t>Annotation</a:t>
            </a:r>
          </a:p>
        </p:txBody>
      </p:sp>
      <p:sp>
        <p:nvSpPr>
          <p:cNvPr id="88067" name="Slide Number Placeholder 4"/>
          <p:cNvSpPr>
            <a:spLocks noGrp="1"/>
          </p:cNvSpPr>
          <p:nvPr>
            <p:ph type="sldNum" sz="quarter" idx="10"/>
          </p:nvPr>
        </p:nvSpPr>
        <p:spPr>
          <a:noFill/>
        </p:spPr>
        <p:txBody>
          <a:bodyPr/>
          <a:lstStyle/>
          <a:p>
            <a:fld id="{ABCDCB92-3EB7-4D19-8C7F-ADB932DFDF9B}" type="slidenum">
              <a:rPr lang="en-US" smtClean="0">
                <a:latin typeface="Verdana" pitchFamily="34" charset="0"/>
              </a:rPr>
              <a:pPr/>
              <a:t>96</a:t>
            </a:fld>
            <a:endParaRPr lang="en-US" smtClean="0">
              <a:latin typeface="Verdana" pitchFamily="34" charset="0"/>
            </a:endParaRPr>
          </a:p>
        </p:txBody>
      </p:sp>
      <p:sp>
        <p:nvSpPr>
          <p:cNvPr id="82948" name="Content Placeholder 1"/>
          <p:cNvSpPr txBox="1">
            <a:spLocks/>
          </p:cNvSpPr>
          <p:nvPr/>
        </p:nvSpPr>
        <p:spPr bwMode="auto">
          <a:xfrm>
            <a:off x="365125" y="1546225"/>
            <a:ext cx="8229600" cy="4525963"/>
          </a:xfrm>
          <a:prstGeom prst="rect">
            <a:avLst/>
          </a:prstGeom>
          <a:noFill/>
          <a:ln w="9525">
            <a:noFill/>
            <a:miter lim="800000"/>
            <a:headEnd/>
            <a:tailEnd/>
          </a:ln>
        </p:spPr>
        <p:txBody>
          <a:bodyPr/>
          <a:lstStyle/>
          <a:p>
            <a:pPr>
              <a:defRPr/>
            </a:pPr>
            <a:r>
              <a:rPr lang="en-US" sz="2000" b="1" dirty="0"/>
              <a:t>Score Point 0</a:t>
            </a:r>
            <a:endParaRPr lang="en-US" sz="2000" dirty="0"/>
          </a:p>
          <a:p>
            <a:pPr>
              <a:defRPr/>
            </a:pPr>
            <a:r>
              <a:rPr lang="en-US" sz="2000" dirty="0"/>
              <a:t> </a:t>
            </a:r>
            <a:endParaRPr lang="en-US" sz="1800" dirty="0"/>
          </a:p>
          <a:p>
            <a:pPr algn="just">
              <a:defRPr/>
            </a:pPr>
            <a:r>
              <a:rPr lang="en-US" sz="1800" dirty="0"/>
              <a:t>This response demonstrates a lack of comprehension of the text and task </a:t>
            </a:r>
            <a:r>
              <a:rPr lang="en-US" sz="1800" i="1" dirty="0"/>
              <a:t>(The Popler branches grow the way They dois becase it’s there way They can do it however They want if They want)</a:t>
            </a:r>
            <a:r>
              <a:rPr lang="en-US" sz="1800" dirty="0"/>
              <a:t>. The response provides no evidence. No organization is exhibited. The response demonstrates a lack of command of conventions, with frequent errors </a:t>
            </a:r>
            <a:r>
              <a:rPr lang="en-US" sz="1800" i="1" dirty="0"/>
              <a:t>(Popler, They, dois, becase, there </a:t>
            </a:r>
            <a:r>
              <a:rPr lang="en-US" sz="1800" dirty="0"/>
              <a:t>for their</a:t>
            </a:r>
            <a:r>
              <a:rPr lang="en-US" sz="1800" i="1" dirty="0"/>
              <a:t>, They)</a:t>
            </a:r>
            <a:r>
              <a:rPr lang="en-US" sz="1800" dirty="0"/>
              <a:t> that hinder comprehension.</a:t>
            </a:r>
          </a:p>
          <a:p>
            <a:pPr marL="342900" indent="-342900" eaLnBrk="0" hangingPunct="0">
              <a:spcBef>
                <a:spcPct val="50000"/>
              </a:spcBef>
              <a:buSzPct val="80000"/>
              <a:buFont typeface="Verdana" pitchFamily="34" charset="0"/>
              <a:buNone/>
              <a:defRPr/>
            </a:pPr>
            <a:endParaRPr lang="en-US" sz="2400" dirty="0">
              <a:latin typeface="Gill Sans MT Pro Book" pitchFamily="-1"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0"/>
          </p:nvPr>
        </p:nvSpPr>
        <p:spPr>
          <a:noFill/>
        </p:spPr>
        <p:txBody>
          <a:bodyPr/>
          <a:lstStyle/>
          <a:p>
            <a:pPr eaLnBrk="0" hangingPunct="0"/>
            <a:fld id="{6EB3505B-DCA3-415B-82A9-B867833CAA38}" type="slidenum">
              <a:rPr lang="en-US" smtClean="0">
                <a:latin typeface="Verdana" pitchFamily="34" charset="0"/>
              </a:rPr>
              <a:pPr eaLnBrk="0" hangingPunct="0"/>
              <a:t>97</a:t>
            </a:fld>
            <a:endParaRPr lang="en-US" smtClean="0">
              <a:latin typeface="Verdana" pitchFamily="34" charset="0"/>
            </a:endParaRPr>
          </a:p>
        </p:txBody>
      </p:sp>
      <p:sp>
        <p:nvSpPr>
          <p:cNvPr id="14338" name="Title 1"/>
          <p:cNvSpPr>
            <a:spLocks noGrp="1"/>
          </p:cNvSpPr>
          <p:nvPr>
            <p:ph type="title" idx="4294967295"/>
          </p:nvPr>
        </p:nvSpPr>
        <p:spPr>
          <a:xfrm>
            <a:off x="1973263" y="1758950"/>
            <a:ext cx="4876800" cy="3294063"/>
          </a:xfrm>
        </p:spPr>
        <p:txBody>
          <a:bodyPr/>
          <a:lstStyle/>
          <a:p>
            <a:pPr>
              <a:defRPr/>
            </a:pPr>
            <a:r>
              <a:rPr sz="16600" dirty="0">
                <a:effectLst>
                  <a:outerShdw blurRad="38100" dist="38100" dir="2700000" algn="tl">
                    <a:srgbClr val="000000">
                      <a:alpha val="43137"/>
                    </a:srgbClr>
                  </a:outerShdw>
                </a:effectLst>
                <a:latin typeface="Verdana" pitchFamily="34" charset="0"/>
                <a:ea typeface="Verdana" pitchFamily="34" charset="0"/>
                <a:cs typeface="Verdana" pitchFamily="34" charset="0"/>
              </a:rPr>
              <a:t>Q&amp;A</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0"/>
          </p:nvPr>
        </p:nvSpPr>
        <p:spPr>
          <a:noFill/>
        </p:spPr>
        <p:txBody>
          <a:bodyPr/>
          <a:lstStyle/>
          <a:p>
            <a:fld id="{969E20B5-ABA2-44BD-AA7B-7BA1ECBD8FCB}" type="slidenum">
              <a:rPr lang="en-US" smtClean="0">
                <a:latin typeface="Verdana" pitchFamily="34" charset="0"/>
              </a:rPr>
              <a:pPr/>
              <a:t>98</a:t>
            </a:fld>
            <a:endParaRPr lang="en-US" smtClean="0">
              <a:latin typeface="Verdana" pitchFamily="34" charset="0"/>
            </a:endParaRPr>
          </a:p>
        </p:txBody>
      </p:sp>
      <p:sp>
        <p:nvSpPr>
          <p:cNvPr id="90115" name="Rectangle 4"/>
          <p:cNvSpPr txBox="1">
            <a:spLocks noChangeArrowheads="1"/>
          </p:cNvSpPr>
          <p:nvPr/>
        </p:nvSpPr>
        <p:spPr bwMode="auto">
          <a:xfrm>
            <a:off x="0" y="361950"/>
            <a:ext cx="9144000" cy="658813"/>
          </a:xfrm>
          <a:prstGeom prst="rect">
            <a:avLst/>
          </a:prstGeom>
          <a:noFill/>
          <a:ln w="9525">
            <a:noFill/>
            <a:miter lim="800000"/>
            <a:headEnd/>
            <a:tailEnd/>
          </a:ln>
        </p:spPr>
        <p:txBody>
          <a:bodyPr lIns="0" tIns="0"/>
          <a:lstStyle/>
          <a:p>
            <a:pPr algn="ctr"/>
            <a:r>
              <a:rPr lang="en-US" sz="3200" dirty="0" smtClean="0">
                <a:solidFill>
                  <a:srgbClr val="628DBB"/>
                </a:solidFill>
              </a:rPr>
              <a:t>Grades 4-5 </a:t>
            </a:r>
            <a:r>
              <a:rPr lang="en-US" sz="3200" dirty="0">
                <a:solidFill>
                  <a:srgbClr val="628DBB"/>
                </a:solidFill>
              </a:rPr>
              <a:t>Extended-response (4-point) </a:t>
            </a:r>
            <a:br>
              <a:rPr lang="en-US" sz="3200" dirty="0">
                <a:solidFill>
                  <a:srgbClr val="628DBB"/>
                </a:solidFill>
              </a:rPr>
            </a:br>
            <a:r>
              <a:rPr lang="en-US" sz="3200" dirty="0">
                <a:solidFill>
                  <a:srgbClr val="628DBB"/>
                </a:solidFill>
              </a:rPr>
              <a:t>Rubric/Constructed-response</a:t>
            </a:r>
            <a:endParaRPr lang="en-GB" sz="3200" dirty="0">
              <a:solidFill>
                <a:srgbClr val="628DBB"/>
              </a:solidFill>
              <a:latin typeface="Gill Sans MT Pro Book" pitchFamily="-1" charset="0"/>
            </a:endParaRPr>
          </a:p>
        </p:txBody>
      </p:sp>
      <p:pic>
        <p:nvPicPr>
          <p:cNvPr id="90116" name="Picture 1"/>
          <p:cNvPicPr>
            <a:picLocks noChangeAspect="1"/>
          </p:cNvPicPr>
          <p:nvPr/>
        </p:nvPicPr>
        <p:blipFill>
          <a:blip r:embed="rId3"/>
          <a:srcRect t="5594" b="6801"/>
          <a:stretch>
            <a:fillRect/>
          </a:stretch>
        </p:blipFill>
        <p:spPr bwMode="auto">
          <a:xfrm>
            <a:off x="677863" y="1612900"/>
            <a:ext cx="7788275" cy="4546600"/>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AC1CD9-F3E8-49B3-855D-43858F9D0A18}" type="slidenum">
              <a:rPr lang="en-US" smtClean="0"/>
              <a:pPr>
                <a:defRPr/>
              </a:pPr>
              <a:t>99</a:t>
            </a:fld>
            <a:endParaRPr lang="en-US" dirty="0"/>
          </a:p>
        </p:txBody>
      </p:sp>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66937" y="111967"/>
            <a:ext cx="4800749" cy="621273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824939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EMPLATE" val="NYTurnkey"/>
  <p:tag name="ARTICULATE_TEMPLATE_GUID" val="abe42820-f29a-44b5-9dc9-e8045800da6b"/>
  <p:tag name="LMS_PUBLISH" val="No"/>
  <p:tag name="PRESENTER_PREVIEW_MODE" val="0"/>
  <p:tag name="PRESENTER_PREVIEW_START" val="1"/>
  <p:tag name="PLAYERLOGOHEIGHT" val="75"/>
  <p:tag name="PLAYERLOGOWIDTH" val="181"/>
  <p:tag name="LAUNCHINNEWWINDOW" val="0"/>
  <p:tag name="LASTPUBLISHED" val="C:\Users\Christina\Documents\Consulting\Intrepid\Subversion\FY13_AuditSampling\FY13_AS_05_ProfilingApproach\FY13_AS_05_Beta\NY State 2013 Turnkey Training\player.html"/>
  <p:tag name="ARTICULATE_PRESENTER_VERSION" val="6"/>
  <p:tag name="PUBLISH_TITLE" val="NY State 2013 Turnkey Training - word"/>
  <p:tag name="ARTICULATE_PUBLISH_PATH" val="C:\Users\Christina\Documents\Consulting\Pearson\Development"/>
  <p:tag name="ARTICULATE_LOGO" val="logo_placeholder.gif"/>
  <p:tag name="ARTICULATE_PRESENTER" val="(None selected)"/>
  <p:tag name="ARTICULATE_PRESENTER_GUID" val="9869030842"/>
  <p:tag name="ARTICULATE_LMS"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A4mrf2lR_files\slide0001_image001.png"/>
</p:tagLst>
</file>

<file path=ppt/tags/tag12.xml><?xml version="1.0" encoding="utf-8"?>
<p:tagLst xmlns:a="http://schemas.openxmlformats.org/drawingml/2006/main" xmlns:r="http://schemas.openxmlformats.org/officeDocument/2006/relationships" xmlns:p="http://schemas.openxmlformats.org/presentationml/2006/main">
  <p:tag name="ARTICULATE_SLIDE_NAV" val="3"/>
  <p:tag name="ARTICULATE_SLIDE_GUID" val="8d23e0c6-a00c-44e8-b21c-8d49dbe783df"/>
  <p:tag name="ARTICULATE_SLIDE_PAUSE" val="0"/>
</p:tagLst>
</file>

<file path=ppt/tags/tag13.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4.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6.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7.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8.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19.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R2UoQpAu_files\slide0001_image001.emz"/>
</p:tagLst>
</file>

<file path=ppt/tags/tag20.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3.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4.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5.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6.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7.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8.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SLIDE_GUID" val="160e88b4-0557-40d0-be98-efea0914d527"/>
  <p:tag name="ARTICULATE_SLIDE_NAV" val="1"/>
</p:tagLst>
</file>

<file path=ppt/tags/tag30.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31.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32.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2"/>
  <p:tag name="ARTICULATE_SOURCE_IMAGE" val="C:\Users\CHRIST~1\AppData\Local\Temp\articulate\presenter\imgtemp\MgI7ON8A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LK9o8AC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OYmR81c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CGr3Bepx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93xq7Uy6_files\slide0001_image001.png"/>
</p:tagLst>
</file>

<file path=ppt/tags/tag9.xml><?xml version="1.0" encoding="utf-8"?>
<p:tagLst xmlns:a="http://schemas.openxmlformats.org/drawingml/2006/main" xmlns:r="http://schemas.openxmlformats.org/officeDocument/2006/relationships" xmlns:p="http://schemas.openxmlformats.org/presentationml/2006/main">
  <p:tag name="ARTICULATE_SLIDE_NAV" val="2"/>
  <p:tag name="ARTICULATE_SLIDE_GUID" val="7346056c-c0f5-4981-9191-d42e1e5e7077"/>
  <p:tag name="ARTICULATE_SLIDE_PAUSE" val="0"/>
</p:tagLst>
</file>

<file path=ppt/theme/theme1.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8700</TotalTime>
  <Words>26276</Words>
  <Application>Microsoft Office PowerPoint</Application>
  <PresentationFormat>On-screen Show (4:3)</PresentationFormat>
  <Paragraphs>2520</Paragraphs>
  <Slides>198</Slides>
  <Notes>198</Notes>
  <HiddenSlides>0</HiddenSlides>
  <MMClips>0</MMClips>
  <ScaleCrop>false</ScaleCrop>
  <HeadingPairs>
    <vt:vector size="4" baseType="variant">
      <vt:variant>
        <vt:lpstr>Theme</vt:lpstr>
      </vt:variant>
      <vt:variant>
        <vt:i4>1</vt:i4>
      </vt:variant>
      <vt:variant>
        <vt:lpstr>Slide Titles</vt:lpstr>
      </vt:variant>
      <vt:variant>
        <vt:i4>198</vt:i4>
      </vt:variant>
    </vt:vector>
  </HeadingPairs>
  <TitlesOfParts>
    <vt:vector size="199" baseType="lpstr">
      <vt:lpstr>1_Custom Design</vt:lpstr>
      <vt:lpstr>Slide 1</vt:lpstr>
      <vt:lpstr>Housekeeping and Logistics</vt:lpstr>
      <vt:lpstr>Slide 3</vt:lpstr>
      <vt:lpstr>Instructional Shifts</vt:lpstr>
      <vt:lpstr>Instructional Shifts</vt:lpstr>
      <vt:lpstr>Instructional Shifts</vt:lpstr>
      <vt:lpstr>Instructional Shifts</vt:lpstr>
      <vt:lpstr>Instructional Shifts</vt:lpstr>
      <vt:lpstr>In the past…</vt:lpstr>
      <vt:lpstr>Now</vt:lpstr>
      <vt:lpstr>Slide 11</vt:lpstr>
      <vt:lpstr>Our Goals</vt:lpstr>
      <vt:lpstr>Slide 13</vt:lpstr>
      <vt:lpstr>Holistic Scoring</vt:lpstr>
      <vt:lpstr>Scoring versus Grading</vt:lpstr>
      <vt:lpstr>Guard Against Scoring Biases</vt:lpstr>
      <vt:lpstr>Guard Against Scoring Biases (Continued)</vt:lpstr>
      <vt:lpstr>Guard Against Scoring Biases (Continued)</vt:lpstr>
      <vt:lpstr>Keep in Mind…</vt:lpstr>
      <vt:lpstr>Q&amp;A</vt:lpstr>
      <vt:lpstr>Slide 21</vt:lpstr>
      <vt:lpstr>Slide 22</vt:lpstr>
      <vt:lpstr>2-point Rubric: Short-response</vt:lpstr>
      <vt:lpstr>2-point Rubric: Short-response</vt:lpstr>
      <vt:lpstr>2-point Rubric: Short-response</vt:lpstr>
      <vt:lpstr>2-point Rubric: Short-response</vt:lpstr>
      <vt:lpstr>Q&amp;A</vt:lpstr>
      <vt:lpstr>Slide 28</vt:lpstr>
      <vt:lpstr>Grade 4 Short-response Passage</vt:lpstr>
      <vt:lpstr>Grade 4 Short-response Passage</vt:lpstr>
      <vt:lpstr>Grade 4 Short-response Passage</vt:lpstr>
      <vt:lpstr>Grade 4 Short-response Passage</vt:lpstr>
      <vt:lpstr>Grade 4 Short-response Question</vt:lpstr>
      <vt:lpstr>Grade 4 Short-response Guide Paper 1</vt:lpstr>
      <vt:lpstr>Grade 4 Short-response Guide Paper 1 Annotation</vt:lpstr>
      <vt:lpstr>Grade 4 Short-response Guide Paper 2</vt:lpstr>
      <vt:lpstr>Grade 4 Short-response Guide Paper 2 Annotation</vt:lpstr>
      <vt:lpstr>Grade 4 Short-response Guide Paper 3</vt:lpstr>
      <vt:lpstr>Grade 4 Short-response Guide Paper 3 Annotation</vt:lpstr>
      <vt:lpstr>Grade 4 Short-response Guide Paper 4</vt:lpstr>
      <vt:lpstr>Grade 4 Short-response Guide Paper 4 Annotation</vt:lpstr>
      <vt:lpstr>Grade 4 Short-response Guide Paper 5</vt:lpstr>
      <vt:lpstr>Grade 4 Short-response Guide Paper 5 Annotation</vt:lpstr>
      <vt:lpstr>Grade 4 Short-response Guide Paper 6</vt:lpstr>
      <vt:lpstr>Grade 4 Short-response Guide Paper 6 Annotation</vt:lpstr>
      <vt:lpstr>Q&amp;A</vt:lpstr>
      <vt:lpstr>Slide 47</vt:lpstr>
      <vt:lpstr>Slide 48</vt:lpstr>
      <vt:lpstr>Grade 4 Short-response Practice Paper 1</vt:lpstr>
      <vt:lpstr>Grade 4 Short-response Practice Paper 1 Annotation</vt:lpstr>
      <vt:lpstr>Grade 4 Short-response Practice Paper 2</vt:lpstr>
      <vt:lpstr>Grade 4 Short-response Practice Paper 2 Annotation</vt:lpstr>
      <vt:lpstr>Grade 4 Short-response Practice Paper 3</vt:lpstr>
      <vt:lpstr>Grade 4 Short-response Practice Paper 3 Annotation</vt:lpstr>
      <vt:lpstr>Grade 4 Short-response Practice Paper 4</vt:lpstr>
      <vt:lpstr>Grade 4 Short-response Practice Paper 4 Annotation</vt:lpstr>
      <vt:lpstr>Grade 4 Short-response Practice Paper 5</vt:lpstr>
      <vt:lpstr>Grade 4 Short-response Practice Paper 5 Annotation</vt:lpstr>
      <vt:lpstr>Q&amp;A</vt:lpstr>
      <vt:lpstr>Slide 60</vt:lpstr>
      <vt:lpstr>Slide 61</vt:lpstr>
      <vt:lpstr>Grade 3 Expository Writing Evaluation Rubric</vt:lpstr>
      <vt:lpstr>Grade 3 Expository Writing Evaluation Rubric (Continued)</vt:lpstr>
      <vt:lpstr>Grade 3 Expository Writing Evaluation Rubric (Continued)</vt:lpstr>
      <vt:lpstr>Grade 3 Expository Writing Evaluation Rubric (Continued)</vt:lpstr>
      <vt:lpstr>Grade 3 Expository Writing Evaluation Rubric (Continued)</vt:lpstr>
      <vt:lpstr>Q&amp;A</vt:lpstr>
      <vt:lpstr>Slide 68</vt:lpstr>
      <vt:lpstr>Grade 3 Extended-response Passage</vt:lpstr>
      <vt:lpstr>Grade 3 Extended-response Passage</vt:lpstr>
      <vt:lpstr>Grade 3 Extended-response Passage</vt:lpstr>
      <vt:lpstr>Grade 3 Extended-response Question</vt:lpstr>
      <vt:lpstr>Grade 3 Extended-response Guide Paper 1a</vt:lpstr>
      <vt:lpstr>Grade 3 Extended-response Guide Paper 1b</vt:lpstr>
      <vt:lpstr>Grade 3 Extended-response Guide Paper 1c</vt:lpstr>
      <vt:lpstr>Grade 3 Extended-response Guide Paper 1 Annotation</vt:lpstr>
      <vt:lpstr>Grade 3 Extended-response Guide Paper 2a</vt:lpstr>
      <vt:lpstr>Grade 3 Extended-response Guide Paper 2b</vt:lpstr>
      <vt:lpstr>Grade 3 Extended-response Guide Paper 2 Annotation</vt:lpstr>
      <vt:lpstr>Grade 3 Extended-response Guide Paper 3</vt:lpstr>
      <vt:lpstr>Grade 3 Extended-response Guide Paper 3 Annotation</vt:lpstr>
      <vt:lpstr>Grade 3 Extended-response Guide Paper 4a</vt:lpstr>
      <vt:lpstr>Grade 3 Extended-response Guide Paper 4b</vt:lpstr>
      <vt:lpstr>Grade 3 Extended-response Guide Paper 4 Annotation</vt:lpstr>
      <vt:lpstr>Grade 3 Extended-response Guide Paper 5</vt:lpstr>
      <vt:lpstr>Grade 3 Extended-response Guide Paper 5 Annotation</vt:lpstr>
      <vt:lpstr>Grade 3 Extended-response Guide Paper 6</vt:lpstr>
      <vt:lpstr>Grade 3 Extended-response Guide Paper 6 Annotation</vt:lpstr>
      <vt:lpstr>Grade 3 Extended-response Guide Paper 7</vt:lpstr>
      <vt:lpstr>Grade 3 Extended-response Guide Paper 7 Annotation</vt:lpstr>
      <vt:lpstr>Grade 3 Extended-response Guide Paper 8</vt:lpstr>
      <vt:lpstr>Grade 3 Extended-response Guide Paper 8 Annotation</vt:lpstr>
      <vt:lpstr>Grade 3 Extended-response Guide Paper 9</vt:lpstr>
      <vt:lpstr>Grade 3 Extended-response Guide Paper 9 Annotation</vt:lpstr>
      <vt:lpstr>Grade 3 Extended-response Guide Paper 10</vt:lpstr>
      <vt:lpstr>Grade 3 Extended-response Guide Paper 10 Annotation</vt:lpstr>
      <vt:lpstr>Q&amp;A</vt:lpstr>
      <vt:lpstr>Slide 98</vt:lpstr>
      <vt:lpstr>Slide 99</vt:lpstr>
      <vt:lpstr>Grades 4-5 Expository Writing Evaluation Rubric</vt:lpstr>
      <vt:lpstr>Grades 4-5 Expository Writing Evaluation Rubric (Continued)</vt:lpstr>
      <vt:lpstr>Grades 4-5 Expository Writing Evaluation Rubric (Continued)</vt:lpstr>
      <vt:lpstr>Slide 103</vt:lpstr>
      <vt:lpstr>Grades 4-5 Expository Writing Evaluation Rubric (Continued)</vt:lpstr>
      <vt:lpstr>Q&amp;A</vt:lpstr>
      <vt:lpstr>Slide 106</vt:lpstr>
      <vt:lpstr>Grade 4 Extended-response Passage</vt:lpstr>
      <vt:lpstr>Grade 4 Extended-response Passage</vt:lpstr>
      <vt:lpstr>Grade 4 Extended-response Passage</vt:lpstr>
      <vt:lpstr>Grade 4 Extended-response Passage</vt:lpstr>
      <vt:lpstr>Grade 4 Extended-response Passage</vt:lpstr>
      <vt:lpstr>Grade 4 Extended-response Passage</vt:lpstr>
      <vt:lpstr>Grade 4 Extended-response Question</vt:lpstr>
      <vt:lpstr>Grade 4 Extended-response Guide Paper 1a</vt:lpstr>
      <vt:lpstr>Grade 4 Extended-response Guide Paper 1b</vt:lpstr>
      <vt:lpstr>Grade 4 Extended-response Guide Paper 1 Annotation</vt:lpstr>
      <vt:lpstr>Grade 4 Extended-response Guide Paper 2a</vt:lpstr>
      <vt:lpstr>Grade 4 Extended-response Guide Paper 2b</vt:lpstr>
      <vt:lpstr>Grade 4 Extended-response Guide Paper 2 Annotation</vt:lpstr>
      <vt:lpstr>Grade 4 Extended-response Guide Paper 3a</vt:lpstr>
      <vt:lpstr>Grade 4 Extended-response Guide Paper 3b</vt:lpstr>
      <vt:lpstr>Grade 4 Extended-response Guide Paper 3 Annotation</vt:lpstr>
      <vt:lpstr>Grade 4 Extended-response Guide Paper 4a</vt:lpstr>
      <vt:lpstr>Grade 4 Extended-response Guide Paper 4b</vt:lpstr>
      <vt:lpstr>Grade 4 Extended-response Guide Paper 4 Annotation</vt:lpstr>
      <vt:lpstr>Grade 4 Extended-response Guide Paper 5</vt:lpstr>
      <vt:lpstr>Grade 4 Extended-response Guide Paper 5 Annotation</vt:lpstr>
      <vt:lpstr>Grade 4 Extended-response Guide Paper 6</vt:lpstr>
      <vt:lpstr>Grade 4 Extended-response Guide Paper 6 Annotation</vt:lpstr>
      <vt:lpstr>Grade 4 Extended-response Guide Paper 7</vt:lpstr>
      <vt:lpstr>Grade 4 Extended-response Guide Paper 7 Annotation</vt:lpstr>
      <vt:lpstr>Grade 4 Extended-response Guide Paper 8</vt:lpstr>
      <vt:lpstr>Grade 4 Extended-response Guide Paper 8 Annotation</vt:lpstr>
      <vt:lpstr>Grade 4 Extended-response Guide Paper 9</vt:lpstr>
      <vt:lpstr>Grade 4 Extended-response Guide Paper 9 Annotation</vt:lpstr>
      <vt:lpstr>Grade 4 Extended-response Guide Paper 10</vt:lpstr>
      <vt:lpstr>Grade 4 Extended-response Guide Paper 10 Annotation</vt:lpstr>
      <vt:lpstr>Q&amp;A</vt:lpstr>
      <vt:lpstr>Slide 139</vt:lpstr>
      <vt:lpstr>Slide 140</vt:lpstr>
      <vt:lpstr>Grades 6-8 Expository Writing Evaluation Rubric</vt:lpstr>
      <vt:lpstr>Grades 6-8 Expository Writing Evaluation Rubric (Continued)</vt:lpstr>
      <vt:lpstr>Grades 6-8 Expository Writing Evaluation Rubric (Continued)</vt:lpstr>
      <vt:lpstr>Grades 6-8 Expository Writing Evaluation Rubric (Continued)</vt:lpstr>
      <vt:lpstr>Grades 6-8 Expository Writing Evaluation Rubric (Continued)</vt:lpstr>
      <vt:lpstr>Q&amp;A</vt:lpstr>
      <vt:lpstr>Slide 147</vt:lpstr>
      <vt:lpstr>Grade 8 Extended-response Passage</vt:lpstr>
      <vt:lpstr>Grade 8 Extended-response Passage</vt:lpstr>
      <vt:lpstr>Grade 8 Extended-response Passage</vt:lpstr>
      <vt:lpstr>Grade 8 Extended-response Passage</vt:lpstr>
      <vt:lpstr>Grade 8 Extended-response Passage</vt:lpstr>
      <vt:lpstr>Grade 8 Extended-response Passage</vt:lpstr>
      <vt:lpstr>Grade 8 Extended-response Passage</vt:lpstr>
      <vt:lpstr>Grade 8 Extended-response Question</vt:lpstr>
      <vt:lpstr>Grade 8 Extended-response Guide Paper 1a</vt:lpstr>
      <vt:lpstr>Grade 8 Extended-response Guide Paper 1b</vt:lpstr>
      <vt:lpstr>Grade 8 Extended-response Guide Paper 1 Annotation</vt:lpstr>
      <vt:lpstr>Grade 8 Extended-response Guide Paper 2a</vt:lpstr>
      <vt:lpstr>Grade 8 Extended-response Guide Paper 2b</vt:lpstr>
      <vt:lpstr>Grade 8 Extended-response Guide Paper 2 Annotation</vt:lpstr>
      <vt:lpstr>Grade 8 Extended-response Guide Paper 3a</vt:lpstr>
      <vt:lpstr>Grade 8 Extended-response Guide Paper 3b</vt:lpstr>
      <vt:lpstr>Grade 8 Extended-response Guide Paper 3 Annotation</vt:lpstr>
      <vt:lpstr>Grade 8 Extended-response Guide Paper 4a</vt:lpstr>
      <vt:lpstr>Grade 8 Extended-response Guide Paper 4b</vt:lpstr>
      <vt:lpstr>Grade 8 Extended-response Guide Paper 4 Annotation</vt:lpstr>
      <vt:lpstr>Grade 8 Extended-response Guide Paper 5</vt:lpstr>
      <vt:lpstr>Grade 8 Extended-response Guide Paper 5 Annotation</vt:lpstr>
      <vt:lpstr>Grade 8 Extended-response Guide Paper 6</vt:lpstr>
      <vt:lpstr>Grade 8 Extended-response Guide Paper 6 Annotation</vt:lpstr>
      <vt:lpstr>Grade 8 Extended-response Guide Paper 7</vt:lpstr>
      <vt:lpstr>Grade 8 Extended-response Guide Paper 7 Annotation</vt:lpstr>
      <vt:lpstr>Grade 8 Extended-response Guide Paper 8</vt:lpstr>
      <vt:lpstr>Grade 8 Extended-response Guide Paper 8 Annotation</vt:lpstr>
      <vt:lpstr>Grade 8 Extended-response Guide Paper 9</vt:lpstr>
      <vt:lpstr>Grade 8 Extended-response Guide Paper 9 Annotation</vt:lpstr>
      <vt:lpstr>Grade 8 Extended-response Guide Paper 10</vt:lpstr>
      <vt:lpstr>Grade 8 Extended-response Guide Paper 10 Annotation</vt:lpstr>
      <vt:lpstr>Q&amp;A</vt:lpstr>
      <vt:lpstr>Slide 181</vt:lpstr>
      <vt:lpstr>Slide 182</vt:lpstr>
      <vt:lpstr>Grade 8 Extended-response Practice Paper 1a</vt:lpstr>
      <vt:lpstr>Grade 8 Extended-response Practice Paper 1b</vt:lpstr>
      <vt:lpstr>Grade 8 Extended-response Practice Paper 1 Annotation</vt:lpstr>
      <vt:lpstr>Grade 8 Extended-response Practice Paper 2a</vt:lpstr>
      <vt:lpstr>Grade 8 Extended-response Practice Paper 2b</vt:lpstr>
      <vt:lpstr>Grade 8 Extended-response Practice Paper 2 Annotation</vt:lpstr>
      <vt:lpstr>Grade 8 Extended-response Practice Paper 3</vt:lpstr>
      <vt:lpstr>Grade 8 Extended-response Practice Paper 3 Annotation</vt:lpstr>
      <vt:lpstr>Grade 8 Extended-response Practice Paper 4a</vt:lpstr>
      <vt:lpstr>Grade 8 Extended-response Practice Paper 4b</vt:lpstr>
      <vt:lpstr>Grade 8 Extended-response Practice Paper 4 Annotation</vt:lpstr>
      <vt:lpstr>Grade 8 Extended-response Practice Paper 5</vt:lpstr>
      <vt:lpstr>Grade 8 Extended-response Practice Paper 5 Annotation</vt:lpstr>
      <vt:lpstr>Q&amp;A</vt:lpstr>
      <vt:lpstr>Summary</vt:lpstr>
      <vt:lpstr>Resources</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ukensto</cp:lastModifiedBy>
  <cp:revision>467</cp:revision>
  <dcterms:created xsi:type="dcterms:W3CDTF">2012-12-04T16:51:55Z</dcterms:created>
  <dcterms:modified xsi:type="dcterms:W3CDTF">2013-01-30T13:44:28Z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ArticulateUseProject">
    <vt:lpwstr>1</vt:lpwstr>
  </property>
  <property fmtid="{D5CDD505-2E9C-101B-9397-08002B2CF9AE}" pid="4" name="ArticulatePath">
    <vt:lpwstr>NY_Turnkey_PPT_TemplateV3</vt:lpwstr>
  </property>
  <property fmtid="{D5CDD505-2E9C-101B-9397-08002B2CF9AE}" pid="5" name="ArticulateGUID">
    <vt:lpwstr>FBB6BF65-3FD8-4518-B05A-1EA88A29DF91</vt:lpwstr>
  </property>
  <property fmtid="{D5CDD505-2E9C-101B-9397-08002B2CF9AE}" pid="6" name="ArticulateProjectFull">
    <vt:lpwstr>C:\Users\Christina\Documents\Consulting\Pearson\Development\Final_Turnkey_ELA_Training_011913_SBH_CS.ppta</vt:lpwstr>
  </property>
</Properties>
</file>