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tags/tag19.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6"/>
  </p:notesMasterIdLst>
  <p:handoutMasterIdLst>
    <p:handoutMasterId r:id="rId197"/>
  </p:handoutMasterIdLst>
  <p:sldIdLst>
    <p:sldId id="332" r:id="rId2"/>
    <p:sldId id="619" r:id="rId3"/>
    <p:sldId id="590" r:id="rId4"/>
    <p:sldId id="593" r:id="rId5"/>
    <p:sldId id="594" r:id="rId6"/>
    <p:sldId id="595" r:id="rId7"/>
    <p:sldId id="596" r:id="rId8"/>
    <p:sldId id="597" r:id="rId9"/>
    <p:sldId id="592" r:id="rId10"/>
    <p:sldId id="331" r:id="rId11"/>
    <p:sldId id="325" r:id="rId12"/>
    <p:sldId id="378" r:id="rId13"/>
    <p:sldId id="379" r:id="rId14"/>
    <p:sldId id="438" r:id="rId15"/>
    <p:sldId id="380" r:id="rId16"/>
    <p:sldId id="381" r:id="rId17"/>
    <p:sldId id="607" r:id="rId18"/>
    <p:sldId id="608" r:id="rId19"/>
    <p:sldId id="382" r:id="rId20"/>
    <p:sldId id="609" r:id="rId21"/>
    <p:sldId id="588" r:id="rId22"/>
    <p:sldId id="598" r:id="rId23"/>
    <p:sldId id="599" r:id="rId24"/>
    <p:sldId id="600" r:id="rId25"/>
    <p:sldId id="446" r:id="rId26"/>
    <p:sldId id="447" r:id="rId27"/>
    <p:sldId id="448" r:id="rId28"/>
    <p:sldId id="391" r:id="rId29"/>
    <p:sldId id="486" r:id="rId30"/>
    <p:sldId id="618" r:id="rId31"/>
    <p:sldId id="392" r:id="rId32"/>
    <p:sldId id="581" r:id="rId33"/>
    <p:sldId id="449" r:id="rId34"/>
    <p:sldId id="450" r:id="rId35"/>
    <p:sldId id="396" r:id="rId36"/>
    <p:sldId id="479" r:id="rId37"/>
    <p:sldId id="397" r:id="rId38"/>
    <p:sldId id="480" r:id="rId39"/>
    <p:sldId id="451" r:id="rId40"/>
    <p:sldId id="481" r:id="rId41"/>
    <p:sldId id="452" r:id="rId42"/>
    <p:sldId id="482" r:id="rId43"/>
    <p:sldId id="453" r:id="rId44"/>
    <p:sldId id="483" r:id="rId45"/>
    <p:sldId id="454" r:id="rId46"/>
    <p:sldId id="484" r:id="rId47"/>
    <p:sldId id="455" r:id="rId48"/>
    <p:sldId id="485" r:id="rId49"/>
    <p:sldId id="456" r:id="rId50"/>
    <p:sldId id="398" r:id="rId51"/>
    <p:sldId id="439" r:id="rId52"/>
    <p:sldId id="491" r:id="rId53"/>
    <p:sldId id="610" r:id="rId54"/>
    <p:sldId id="400" r:id="rId55"/>
    <p:sldId id="487" r:id="rId56"/>
    <p:sldId id="401" r:id="rId57"/>
    <p:sldId id="488" r:id="rId58"/>
    <p:sldId id="457" r:id="rId59"/>
    <p:sldId id="489" r:id="rId60"/>
    <p:sldId id="458" r:id="rId61"/>
    <p:sldId id="490" r:id="rId62"/>
    <p:sldId id="460" r:id="rId63"/>
    <p:sldId id="402" r:id="rId64"/>
    <p:sldId id="459" r:id="rId65"/>
    <p:sldId id="492" r:id="rId66"/>
    <p:sldId id="611" r:id="rId67"/>
    <p:sldId id="578" r:id="rId68"/>
    <p:sldId id="582" r:id="rId69"/>
    <p:sldId id="580" r:id="rId70"/>
    <p:sldId id="579" r:id="rId71"/>
    <p:sldId id="407" r:id="rId72"/>
    <p:sldId id="494" r:id="rId73"/>
    <p:sldId id="408" r:id="rId74"/>
    <p:sldId id="495" r:id="rId75"/>
    <p:sldId id="464" r:id="rId76"/>
    <p:sldId id="496" r:id="rId77"/>
    <p:sldId id="465" r:id="rId78"/>
    <p:sldId id="497" r:id="rId79"/>
    <p:sldId id="466" r:id="rId80"/>
    <p:sldId id="498" r:id="rId81"/>
    <p:sldId id="467" r:id="rId82"/>
    <p:sldId id="499" r:id="rId83"/>
    <p:sldId id="468" r:id="rId84"/>
    <p:sldId id="500" r:id="rId85"/>
    <p:sldId id="469" r:id="rId86"/>
    <p:sldId id="470" r:id="rId87"/>
    <p:sldId id="440" r:id="rId88"/>
    <p:sldId id="493" r:id="rId89"/>
    <p:sldId id="612" r:id="rId90"/>
    <p:sldId id="411" r:id="rId91"/>
    <p:sldId id="501" r:id="rId92"/>
    <p:sldId id="471" r:id="rId93"/>
    <p:sldId id="502" r:id="rId94"/>
    <p:sldId id="472" r:id="rId95"/>
    <p:sldId id="503" r:id="rId96"/>
    <p:sldId id="473" r:id="rId97"/>
    <p:sldId id="504" r:id="rId98"/>
    <p:sldId id="474" r:id="rId99"/>
    <p:sldId id="413" r:id="rId100"/>
    <p:sldId id="475" r:id="rId101"/>
    <p:sldId id="390" r:id="rId102"/>
    <p:sldId id="613" r:id="rId103"/>
    <p:sldId id="606" r:id="rId104"/>
    <p:sldId id="589" r:id="rId105"/>
    <p:sldId id="602" r:id="rId106"/>
    <p:sldId id="603" r:id="rId107"/>
    <p:sldId id="604" r:id="rId108"/>
    <p:sldId id="441" r:id="rId109"/>
    <p:sldId id="511" r:id="rId110"/>
    <p:sldId id="620" r:id="rId111"/>
    <p:sldId id="509" r:id="rId112"/>
    <p:sldId id="586" r:id="rId113"/>
    <p:sldId id="513" r:id="rId114"/>
    <p:sldId id="514" r:id="rId115"/>
    <p:sldId id="430" r:id="rId116"/>
    <p:sldId id="515" r:id="rId117"/>
    <p:sldId id="431" r:id="rId118"/>
    <p:sldId id="516" r:id="rId119"/>
    <p:sldId id="517" r:id="rId120"/>
    <p:sldId id="518" r:id="rId121"/>
    <p:sldId id="519" r:id="rId122"/>
    <p:sldId id="520" r:id="rId123"/>
    <p:sldId id="521" r:id="rId124"/>
    <p:sldId id="522" r:id="rId125"/>
    <p:sldId id="523" r:id="rId126"/>
    <p:sldId id="524" r:id="rId127"/>
    <p:sldId id="526" r:id="rId128"/>
    <p:sldId id="525" r:id="rId129"/>
    <p:sldId id="527" r:id="rId130"/>
    <p:sldId id="528" r:id="rId131"/>
    <p:sldId id="531" r:id="rId132"/>
    <p:sldId id="532" r:id="rId133"/>
    <p:sldId id="529" r:id="rId134"/>
    <p:sldId id="530" r:id="rId135"/>
    <p:sldId id="533" r:id="rId136"/>
    <p:sldId id="534" r:id="rId137"/>
    <p:sldId id="442" r:id="rId138"/>
    <p:sldId id="512" r:id="rId139"/>
    <p:sldId id="614" r:id="rId140"/>
    <p:sldId id="535" r:id="rId141"/>
    <p:sldId id="536" r:id="rId142"/>
    <p:sldId id="537" r:id="rId143"/>
    <p:sldId id="538" r:id="rId144"/>
    <p:sldId id="539" r:id="rId145"/>
    <p:sldId id="540" r:id="rId146"/>
    <p:sldId id="541" r:id="rId147"/>
    <p:sldId id="542" r:id="rId148"/>
    <p:sldId id="543" r:id="rId149"/>
    <p:sldId id="544" r:id="rId150"/>
    <p:sldId id="443" r:id="rId151"/>
    <p:sldId id="545" r:id="rId152"/>
    <p:sldId id="615" r:id="rId153"/>
    <p:sldId id="555" r:id="rId154"/>
    <p:sldId id="587" r:id="rId155"/>
    <p:sldId id="554" r:id="rId156"/>
    <p:sldId id="553" r:id="rId157"/>
    <p:sldId id="547" r:id="rId158"/>
    <p:sldId id="548" r:id="rId159"/>
    <p:sldId id="549" r:id="rId160"/>
    <p:sldId id="550" r:id="rId161"/>
    <p:sldId id="556" r:id="rId162"/>
    <p:sldId id="557" r:id="rId163"/>
    <p:sldId id="558" r:id="rId164"/>
    <p:sldId id="559" r:id="rId165"/>
    <p:sldId id="560" r:id="rId166"/>
    <p:sldId id="561" r:id="rId167"/>
    <p:sldId id="562" r:id="rId168"/>
    <p:sldId id="563" r:id="rId169"/>
    <p:sldId id="564" r:id="rId170"/>
    <p:sldId id="565" r:id="rId171"/>
    <p:sldId id="566" r:id="rId172"/>
    <p:sldId id="567" r:id="rId173"/>
    <p:sldId id="568" r:id="rId174"/>
    <p:sldId id="569" r:id="rId175"/>
    <p:sldId id="570" r:id="rId176"/>
    <p:sldId id="571" r:id="rId177"/>
    <p:sldId id="572" r:id="rId178"/>
    <p:sldId id="573" r:id="rId179"/>
    <p:sldId id="444" r:id="rId180"/>
    <p:sldId id="546" r:id="rId181"/>
    <p:sldId id="616" r:id="rId182"/>
    <p:sldId id="423" r:id="rId183"/>
    <p:sldId id="574" r:id="rId184"/>
    <p:sldId id="424" r:id="rId185"/>
    <p:sldId id="575" r:id="rId186"/>
    <p:sldId id="476" r:id="rId187"/>
    <p:sldId id="576" r:id="rId188"/>
    <p:sldId id="477" r:id="rId189"/>
    <p:sldId id="577" r:id="rId190"/>
    <p:sldId id="478" r:id="rId191"/>
    <p:sldId id="425" r:id="rId192"/>
    <p:sldId id="445" r:id="rId193"/>
    <p:sldId id="367" r:id="rId194"/>
    <p:sldId id="617" r:id="rId195"/>
  </p:sldIdLst>
  <p:sldSz cx="9144000" cy="6858000" type="screen4x3"/>
  <p:notesSz cx="7315200" cy="9601200"/>
  <p:custDataLst>
    <p:tags r:id="rId198"/>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eored" initials="elg" lastIdx="7" clrIdx="0"/>
  <p:cmAuthor id="1" name="Amy Larson" initials="AL"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C47191"/>
    <a:srgbClr val="B1426D"/>
    <a:srgbClr val="BA5A7F"/>
    <a:srgbClr val="C471A3"/>
    <a:srgbClr val="A72B5A"/>
    <a:srgbClr val="EFEACC"/>
    <a:srgbClr val="628DB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9" autoAdjust="0"/>
    <p:restoredTop sz="94413" autoAdjust="0"/>
  </p:normalViewPr>
  <p:slideViewPr>
    <p:cSldViewPr snapToGrid="0">
      <p:cViewPr>
        <p:scale>
          <a:sx n="51" d="100"/>
          <a:sy n="51" d="100"/>
        </p:scale>
        <p:origin x="-792" y="-58"/>
      </p:cViewPr>
      <p:guideLst>
        <p:guide orient="horz" pos="3284"/>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08"/>
    </p:cViewPr>
  </p:sorterViewPr>
  <p:notesViewPr>
    <p:cSldViewPr snapToGrid="0">
      <p:cViewPr>
        <p:scale>
          <a:sx n="48" d="100"/>
          <a:sy n="48" d="100"/>
        </p:scale>
        <p:origin x="-2040" y="283"/>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handoutMaster" Target="handoutMasters/handoutMaster1.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gs" Target="tags/tag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commentAuthors" Target="commentAuthors.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1" y="0"/>
            <a:ext cx="3170137" cy="479539"/>
          </a:xfrm>
          <a:prstGeom prst="rect">
            <a:avLst/>
          </a:prstGeom>
          <a:noFill/>
          <a:ln w="9525">
            <a:noFill/>
            <a:miter lim="800000"/>
            <a:headEnd/>
            <a:tailEnd/>
          </a:ln>
          <a:effectLst/>
        </p:spPr>
        <p:txBody>
          <a:bodyPr vert="horz" wrap="square" lIns="89222" tIns="44611" rIns="89222" bIns="44611" numCol="1" anchor="t"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3" name="Rectangle 3"/>
          <p:cNvSpPr>
            <a:spLocks noGrp="1" noChangeArrowheads="1"/>
          </p:cNvSpPr>
          <p:nvPr>
            <p:ph type="dt" sz="quarter" idx="1"/>
          </p:nvPr>
        </p:nvSpPr>
        <p:spPr bwMode="auto">
          <a:xfrm>
            <a:off x="4143428" y="0"/>
            <a:ext cx="3170137" cy="479539"/>
          </a:xfrm>
          <a:prstGeom prst="rect">
            <a:avLst/>
          </a:prstGeom>
          <a:noFill/>
          <a:ln w="9525">
            <a:noFill/>
            <a:miter lim="800000"/>
            <a:headEnd/>
            <a:tailEnd/>
          </a:ln>
          <a:effectLst/>
        </p:spPr>
        <p:txBody>
          <a:bodyPr vert="horz" wrap="square" lIns="89222" tIns="44611" rIns="89222" bIns="44611" numCol="1" anchor="t" anchorCtr="0" compatLnSpc="1">
            <a:prstTxWarp prst="textNoShape">
              <a:avLst/>
            </a:prstTxWarp>
          </a:bodyPr>
          <a:lstStyle>
            <a:lvl1pPr algn="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4" name="Rectangle 4"/>
          <p:cNvSpPr>
            <a:spLocks noGrp="1" noChangeArrowheads="1"/>
          </p:cNvSpPr>
          <p:nvPr>
            <p:ph type="ftr" sz="quarter" idx="2"/>
          </p:nvPr>
        </p:nvSpPr>
        <p:spPr bwMode="auto">
          <a:xfrm>
            <a:off x="1" y="9120172"/>
            <a:ext cx="3170137" cy="479539"/>
          </a:xfrm>
          <a:prstGeom prst="rect">
            <a:avLst/>
          </a:prstGeom>
          <a:noFill/>
          <a:ln w="9525">
            <a:noFill/>
            <a:miter lim="800000"/>
            <a:headEnd/>
            <a:tailEnd/>
          </a:ln>
          <a:effectLst/>
        </p:spPr>
        <p:txBody>
          <a:bodyPr vert="horz" wrap="square" lIns="89222" tIns="44611" rIns="89222" bIns="44611" numCol="1" anchor="b"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5" name="Rectangle 5"/>
          <p:cNvSpPr>
            <a:spLocks noGrp="1" noChangeArrowheads="1"/>
          </p:cNvSpPr>
          <p:nvPr>
            <p:ph type="sldNum" sz="quarter" idx="3"/>
          </p:nvPr>
        </p:nvSpPr>
        <p:spPr bwMode="auto">
          <a:xfrm>
            <a:off x="4143428" y="9120172"/>
            <a:ext cx="3170137" cy="479539"/>
          </a:xfrm>
          <a:prstGeom prst="rect">
            <a:avLst/>
          </a:prstGeom>
          <a:noFill/>
          <a:ln w="9525">
            <a:noFill/>
            <a:miter lim="800000"/>
            <a:headEnd/>
            <a:tailEnd/>
          </a:ln>
          <a:effectLst/>
        </p:spPr>
        <p:txBody>
          <a:bodyPr vert="horz" wrap="square" lIns="89222" tIns="44611" rIns="89222" bIns="44611" numCol="1" anchor="b" anchorCtr="0" compatLnSpc="1">
            <a:prstTxWarp prst="textNoShape">
              <a:avLst/>
            </a:prstTxWarp>
          </a:bodyPr>
          <a:lstStyle>
            <a:lvl1pPr algn="r">
              <a:defRPr sz="1100">
                <a:latin typeface="Arial" charset="0"/>
                <a:cs typeface="Arial" charset="0"/>
              </a:defRPr>
            </a:lvl1pPr>
          </a:lstStyle>
          <a:p>
            <a:pPr>
              <a:defRPr/>
            </a:pPr>
            <a:fld id="{7BF40EB6-CD35-4750-9961-37B1849BF2E0}" type="slidenum">
              <a:rPr lang="en-US"/>
              <a:pPr>
                <a:defRPr/>
              </a:pPr>
              <a:t>‹#›</a:t>
            </a:fld>
            <a:endParaRPr lang="en-US" dirty="0"/>
          </a:p>
        </p:txBody>
      </p:sp>
    </p:spTree>
    <p:extLst>
      <p:ext uri="{BB962C8B-B14F-4D97-AF65-F5344CB8AC3E}">
        <p14:creationId xmlns="" xmlns:p14="http://schemas.microsoft.com/office/powerpoint/2010/main" val="417305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4"/>
          <p:cNvSpPr>
            <a:spLocks noGrp="1" noRot="1" noChangeAspect="1" noChangeArrowheads="1" noTextEdit="1"/>
          </p:cNvSpPr>
          <p:nvPr>
            <p:ph type="sldImg" idx="2"/>
          </p:nvPr>
        </p:nvSpPr>
        <p:spPr bwMode="auto">
          <a:xfrm>
            <a:off x="261938" y="652463"/>
            <a:ext cx="3984625" cy="2987675"/>
          </a:xfrm>
          <a:prstGeom prst="rect">
            <a:avLst/>
          </a:prstGeom>
          <a:noFill/>
          <a:ln w="9525">
            <a:solidFill>
              <a:srgbClr val="000000"/>
            </a:solidFill>
            <a:miter lim="800000"/>
            <a:headEnd/>
            <a:tailEnd/>
          </a:ln>
        </p:spPr>
      </p:sp>
      <p:sp>
        <p:nvSpPr>
          <p:cNvPr id="13" name="Rectangle 5"/>
          <p:cNvSpPr>
            <a:spLocks noGrp="1" noChangeArrowheads="1"/>
          </p:cNvSpPr>
          <p:nvPr>
            <p:ph type="body" sz="quarter" idx="3"/>
          </p:nvPr>
        </p:nvSpPr>
        <p:spPr bwMode="auto">
          <a:xfrm>
            <a:off x="257950" y="3772368"/>
            <a:ext cx="6727786" cy="5111689"/>
          </a:xfrm>
          <a:prstGeom prst="rect">
            <a:avLst/>
          </a:prstGeom>
          <a:noFill/>
          <a:ln w="9525">
            <a:noFill/>
            <a:miter lim="800000"/>
            <a:headEnd/>
            <a:tailEnd/>
          </a:ln>
          <a:effectLst/>
        </p:spPr>
        <p:txBody>
          <a:bodyPr vert="horz" wrap="square" lIns="92461" tIns="46232" rIns="92461" bIns="4623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p:cNvSpPr/>
          <p:nvPr/>
        </p:nvSpPr>
        <p:spPr>
          <a:xfrm>
            <a:off x="0" y="106261"/>
            <a:ext cx="7315200" cy="253947"/>
          </a:xfrm>
          <a:prstGeom prst="rect">
            <a:avLst/>
          </a:prstGeom>
        </p:spPr>
        <p:txBody>
          <a:bodyPr wrap="square" lIns="94704" tIns="47352" rIns="94704" bIns="47352">
            <a:spAutoFit/>
          </a:bodyPr>
          <a:lstStyle/>
          <a:p>
            <a:pPr algn="l">
              <a:defRPr/>
            </a:pPr>
            <a:r>
              <a:rPr lang="en-US" sz="1000" b="0" dirty="0" smtClean="0"/>
              <a:t>New York State 2013 Grades 3-8 Common</a:t>
            </a:r>
            <a:r>
              <a:rPr lang="en-US" sz="1000" b="0" baseline="0" dirty="0" smtClean="0"/>
              <a:t> </a:t>
            </a:r>
            <a:r>
              <a:rPr lang="en-US" sz="1000" b="0" dirty="0" smtClean="0"/>
              <a:t>Core</a:t>
            </a:r>
            <a:r>
              <a:rPr lang="en-US" sz="1000" b="0" baseline="0" dirty="0" smtClean="0"/>
              <a:t> Math </a:t>
            </a:r>
            <a:r>
              <a:rPr lang="en-US" sz="1000" b="0" dirty="0" smtClean="0"/>
              <a:t>Rubric and Scoring Turnkey Training</a:t>
            </a:r>
            <a:endParaRPr lang="en-GB" sz="1000" b="0" dirty="0" smtClean="0">
              <a:latin typeface="Gill Sans MT Pro Book" pitchFamily="-1" charset="0"/>
            </a:endParaRPr>
          </a:p>
        </p:txBody>
      </p:sp>
      <p:cxnSp>
        <p:nvCxnSpPr>
          <p:cNvPr id="15" name="Straight Connector 14"/>
          <p:cNvCxnSpPr/>
          <p:nvPr/>
        </p:nvCxnSpPr>
        <p:spPr>
          <a:xfrm>
            <a:off x="0" y="391952"/>
            <a:ext cx="7315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9302882"/>
            <a:ext cx="73152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7"/>
          <p:cNvSpPr>
            <a:spLocks noGrp="1" noChangeArrowheads="1"/>
          </p:cNvSpPr>
          <p:nvPr>
            <p:ph type="sldNum" sz="quarter" idx="5"/>
          </p:nvPr>
        </p:nvSpPr>
        <p:spPr bwMode="auto">
          <a:xfrm>
            <a:off x="4143737" y="9111645"/>
            <a:ext cx="3169810" cy="481370"/>
          </a:xfrm>
          <a:prstGeom prst="rect">
            <a:avLst/>
          </a:prstGeom>
          <a:noFill/>
          <a:ln w="9525">
            <a:noFill/>
            <a:miter lim="800000"/>
            <a:headEnd/>
            <a:tailEnd/>
          </a:ln>
          <a:effectLst/>
        </p:spPr>
        <p:txBody>
          <a:bodyPr vert="horz" wrap="square" lIns="92461" tIns="46232" rIns="92461" bIns="46232" numCol="1" anchor="b" anchorCtr="0" compatLnSpc="1">
            <a:prstTxWarp prst="textNoShape">
              <a:avLst/>
            </a:prstTxWarp>
          </a:bodyPr>
          <a:lstStyle>
            <a:lvl1pPr algn="r" defTabSz="924838">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18" name="Rectangle 17"/>
          <p:cNvSpPr/>
          <p:nvPr/>
        </p:nvSpPr>
        <p:spPr>
          <a:xfrm>
            <a:off x="5694744" y="9322530"/>
            <a:ext cx="1290992" cy="253947"/>
          </a:xfrm>
          <a:prstGeom prst="rect">
            <a:avLst/>
          </a:prstGeom>
        </p:spPr>
        <p:txBody>
          <a:bodyPr wrap="none" lIns="94704" tIns="47352" rIns="94704" bIns="47352">
            <a:spAutoFit/>
          </a:bodyPr>
          <a:lstStyle/>
          <a:p>
            <a:r>
              <a:rPr lang="en-GB" sz="1000" dirty="0" smtClean="0"/>
              <a:t>Facilitator Guide</a:t>
            </a:r>
            <a:endParaRPr lang="en-US" sz="1000" dirty="0"/>
          </a:p>
        </p:txBody>
      </p:sp>
    </p:spTree>
    <p:extLst>
      <p:ext uri="{BB962C8B-B14F-4D97-AF65-F5344CB8AC3E}">
        <p14:creationId xmlns="" xmlns:p14="http://schemas.microsoft.com/office/powerpoint/2010/main" val="4085124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Notes Placeholder 2"/>
          <p:cNvSpPr>
            <a:spLocks noGrp="1"/>
          </p:cNvSpPr>
          <p:nvPr>
            <p:ph type="body" idx="1"/>
          </p:nvPr>
        </p:nvSpPr>
        <p:spPr/>
        <p:txBody>
          <a:bodyPr/>
          <a:lstStyle/>
          <a:p>
            <a:r>
              <a:rPr lang="en-US" dirty="0" smtClean="0"/>
              <a:t>Introduce the presenters.</a:t>
            </a:r>
          </a:p>
          <a:p>
            <a:endParaRPr lang="en-US" dirty="0" smtClean="0"/>
          </a:p>
          <a:p>
            <a:r>
              <a:rPr lang="en-US" dirty="0" smtClean="0"/>
              <a:t>Ensure participants have a copy of the PowerPoint and the four sample question and student response sets. </a:t>
            </a:r>
          </a:p>
          <a:p>
            <a:endParaRPr lang="en-US" dirty="0" smtClean="0"/>
          </a:p>
          <a:p>
            <a:r>
              <a:rPr lang="en-US" dirty="0" smtClean="0"/>
              <a:t>Cover the general purpose of the Turnkey Training sessions:  To give participants a thorough understanding of the new NY test constructed-response rubrics, how to apply them, and giving them the ability to perform this training in their districts.</a:t>
            </a:r>
          </a:p>
          <a:p>
            <a:endParaRPr lang="en-US" dirty="0" smtClean="0"/>
          </a:p>
        </p:txBody>
      </p:sp>
      <p:sp>
        <p:nvSpPr>
          <p:cNvPr id="171012" name="Slide Number Placeholder 3"/>
          <p:cNvSpPr>
            <a:spLocks noGrp="1"/>
          </p:cNvSpPr>
          <p:nvPr>
            <p:ph type="sldNum" sz="quarter" idx="5"/>
          </p:nvPr>
        </p:nvSpPr>
        <p:spPr>
          <a:xfrm>
            <a:off x="4143737" y="9111645"/>
            <a:ext cx="3169810" cy="481370"/>
          </a:xfrm>
        </p:spPr>
        <p:txBody>
          <a:bodyPr/>
          <a:lstStyle/>
          <a:p>
            <a:fld id="{B2EEA984-5704-4F91-90CA-44AF48FDC865}" type="slidenum">
              <a:rPr lang="en-GB" smtClean="0"/>
              <a:pPr/>
              <a:t>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4 minutes</a:t>
            </a:r>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Notes Placeholder 2"/>
          <p:cNvSpPr>
            <a:spLocks noGrp="1"/>
          </p:cNvSpPr>
          <p:nvPr>
            <p:ph type="body" idx="1"/>
          </p:nvPr>
        </p:nvSpPr>
        <p:spPr/>
        <p:txBody>
          <a:bodyPr/>
          <a:lstStyle/>
          <a:p>
            <a:r>
              <a:rPr lang="en-US" dirty="0" smtClean="0"/>
              <a:t>This training session will focus on holistically scoring student responses based on the new Common Core mathematics questions, constructed-response rubrics, and scoring policies.</a:t>
            </a:r>
          </a:p>
        </p:txBody>
      </p:sp>
      <p:sp>
        <p:nvSpPr>
          <p:cNvPr id="172036" name="Slide Number Placeholder 3"/>
          <p:cNvSpPr>
            <a:spLocks noGrp="1"/>
          </p:cNvSpPr>
          <p:nvPr>
            <p:ph type="sldNum" sz="quarter" idx="5"/>
          </p:nvPr>
        </p:nvSpPr>
        <p:spPr/>
        <p:txBody>
          <a:bodyPr/>
          <a:lstStyle/>
          <a:p>
            <a:fld id="{037DD0D9-F21C-4940-AAD8-042696F2A7D0}" type="slidenum">
              <a:rPr lang="en-GB" smtClean="0"/>
              <a:pPr/>
              <a:t>10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Notes Placeholder 2"/>
          <p:cNvSpPr>
            <a:spLocks noGrp="1"/>
          </p:cNvSpPr>
          <p:nvPr>
            <p:ph type="body" idx="1"/>
          </p:nvPr>
        </p:nvSpPr>
        <p:spPr/>
        <p:txBody>
          <a:bodyPr/>
          <a:lstStyle/>
          <a:p>
            <a:r>
              <a:rPr lang="en-US" smtClean="0"/>
              <a:t>Ask participants what questions they have about the 2-point rubric or scoring a short-response.</a:t>
            </a:r>
          </a:p>
          <a:p>
            <a:endParaRPr lang="en-US" dirty="0" smtClean="0"/>
          </a:p>
        </p:txBody>
      </p:sp>
      <p:sp>
        <p:nvSpPr>
          <p:cNvPr id="243716" name="Slide Number Placeholder 3"/>
          <p:cNvSpPr>
            <a:spLocks noGrp="1"/>
          </p:cNvSpPr>
          <p:nvPr>
            <p:ph type="sldNum" sz="quarter" idx="5"/>
          </p:nvPr>
        </p:nvSpPr>
        <p:spPr/>
        <p:txBody>
          <a:bodyPr/>
          <a:lstStyle/>
          <a:p>
            <a:fld id="{0E2AB9BF-4B44-486E-A594-FE28F01B7AC6}" type="slidenum">
              <a:rPr lang="en-GB" smtClean="0"/>
              <a:pPr/>
              <a:t>100</a:t>
            </a:fld>
            <a:endParaRPr lang="en-GB" dirty="0" smtClean="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will now review the 3-point holistic rubric.</a:t>
            </a:r>
          </a:p>
        </p:txBody>
      </p:sp>
      <p:sp>
        <p:nvSpPr>
          <p:cNvPr id="4" name="Slide Number Placeholder 3"/>
          <p:cNvSpPr>
            <a:spLocks noGrp="1"/>
          </p:cNvSpPr>
          <p:nvPr>
            <p:ph type="sldNum" sz="quarter" idx="10"/>
          </p:nvPr>
        </p:nvSpPr>
        <p:spPr/>
        <p:txBody>
          <a:bodyPr/>
          <a:lstStyle/>
          <a:p>
            <a:fld id="{1A202337-F4D6-4504-9D17-B713B6592478}" type="slidenum">
              <a:rPr lang="en-GB" smtClean="0"/>
              <a:pPr/>
              <a:t>101</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6 minutes</a:t>
            </a:r>
            <a:endParaRPr lang="en-US" sz="1100"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the Rubrics, Scoring Policies and Practice Score Sheet packet.</a:t>
            </a:r>
            <a:endParaRPr lang="en-US" dirty="0" smtClean="0"/>
          </a:p>
        </p:txBody>
      </p:sp>
      <p:sp>
        <p:nvSpPr>
          <p:cNvPr id="4" name="Slide Number Placeholder 3"/>
          <p:cNvSpPr>
            <a:spLocks noGrp="1"/>
          </p:cNvSpPr>
          <p:nvPr>
            <p:ph type="sldNum" sz="quarter" idx="10"/>
          </p:nvPr>
        </p:nvSpPr>
        <p:spPr/>
        <p:txBody>
          <a:bodyPr/>
          <a:lstStyle/>
          <a:p>
            <a:fld id="{BC7F7FC8-DFCC-4405-AF1D-4EB489BCB67C}" type="slidenum">
              <a:rPr lang="en-GB" smtClean="0"/>
              <a:pPr/>
              <a:t>102</a:t>
            </a:fld>
            <a:endParaRPr lang="en-GB" dirty="0"/>
          </a:p>
        </p:txBody>
      </p:sp>
      <p:sp>
        <p:nvSpPr>
          <p:cNvPr id="7" name="Slide Image Placeholder 6"/>
          <p:cNvSpPr>
            <a:spLocks noGrp="1" noRot="1" noChangeAspect="1"/>
          </p:cNvSpPr>
          <p:nvPr>
            <p:ph type="sldImg"/>
          </p:nvPr>
        </p:nvSpPr>
        <p:spPr>
          <a:xfrm>
            <a:off x="261938" y="650875"/>
            <a:ext cx="3984625" cy="2989263"/>
          </a:xfrm>
        </p:spPr>
      </p:sp>
    </p:spTree>
    <p:extLst>
      <p:ext uri="{BB962C8B-B14F-4D97-AF65-F5344CB8AC3E}">
        <p14:creationId xmlns="" xmlns:p14="http://schemas.microsoft.com/office/powerpoint/2010/main" val="16832518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Notes Placeholder 2"/>
          <p:cNvSpPr>
            <a:spLocks noGrp="1"/>
          </p:cNvSpPr>
          <p:nvPr>
            <p:ph type="body" idx="1"/>
          </p:nvPr>
        </p:nvSpPr>
        <p:spPr/>
        <p:txBody>
          <a:bodyPr/>
          <a:lstStyle/>
          <a:p>
            <a:r>
              <a:rPr lang="en-US" smtClean="0"/>
              <a:t>Explanation of 3-point, extended-response, rubric.</a:t>
            </a:r>
          </a:p>
          <a:p>
            <a:endParaRPr lang="en-US" smtClean="0"/>
          </a:p>
          <a:p>
            <a:r>
              <a:rPr lang="en-US" smtClean="0"/>
              <a:t>The 3-point rubric applies to all grade 3 – 8 extended-response questions.  Responses that demonstrate ‘thorough understanding’, ‘partial understanding’, ‘limited understanding’, ‘incorrect, irrelevant, incoherent’ and ‘insufficient for limited understanding’ are further defined by the approved guide papers. It is important to understand the differences in the language at each score point on the rubric.  The Guide papers will show how the student responses are held to the criteria in the rubric.</a:t>
            </a:r>
          </a:p>
          <a:p>
            <a:endParaRPr lang="en-US" dirty="0" smtClean="0"/>
          </a:p>
        </p:txBody>
      </p:sp>
      <p:sp>
        <p:nvSpPr>
          <p:cNvPr id="244740" name="Slide Number Placeholder 3"/>
          <p:cNvSpPr>
            <a:spLocks noGrp="1"/>
          </p:cNvSpPr>
          <p:nvPr>
            <p:ph type="sldNum" sz="quarter" idx="5"/>
          </p:nvPr>
        </p:nvSpPr>
        <p:spPr/>
        <p:txBody>
          <a:bodyPr/>
          <a:lstStyle/>
          <a:p>
            <a:fld id="{C6E8A30A-3271-4DE9-B584-89EED080ADD1}" type="slidenum">
              <a:rPr lang="en-GB" smtClean="0"/>
              <a:pPr/>
              <a:t>103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Notes Placeholder 2"/>
          <p:cNvSpPr>
            <a:spLocks noGrp="1"/>
          </p:cNvSpPr>
          <p:nvPr>
            <p:ph type="body" idx="1"/>
          </p:nvPr>
        </p:nvSpPr>
        <p:spPr/>
        <p:txBody>
          <a:bodyPr/>
          <a:lstStyle/>
          <a:p>
            <a:r>
              <a:rPr lang="en-US" dirty="0" smtClean="0"/>
              <a:t>Read through the rubric.  Read all text from score point 3 first and then move down the score scale.  Note the differences between score point 3 language and score point 2 language, and the differences between score point 2 language and score point 1 language as you discuss score points 2 and 1 from the rubric.</a:t>
            </a:r>
          </a:p>
          <a:p>
            <a:endParaRPr lang="en-US" dirty="0"/>
          </a:p>
          <a:p>
            <a:r>
              <a:rPr lang="en-US" dirty="0" smtClean="0"/>
              <a:t>A three-point response answers the question correctly and demonstrates a thorough understanding.  A three-point response may not necessarily be without minor errors.</a:t>
            </a:r>
          </a:p>
        </p:txBody>
      </p:sp>
      <p:sp>
        <p:nvSpPr>
          <p:cNvPr id="244740" name="Slide Number Placeholder 3"/>
          <p:cNvSpPr>
            <a:spLocks noGrp="1"/>
          </p:cNvSpPr>
          <p:nvPr>
            <p:ph type="sldNum" sz="quarter" idx="5"/>
          </p:nvPr>
        </p:nvSpPr>
        <p:spPr/>
        <p:txBody>
          <a:bodyPr/>
          <a:lstStyle/>
          <a:p>
            <a:fld id="{C6E8A30A-3271-4DE9-B584-89EED080ADD1}" type="slidenum">
              <a:rPr lang="en-GB" smtClean="0"/>
              <a:pPr/>
              <a:t>104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Notes Placeholder 2"/>
          <p:cNvSpPr>
            <a:spLocks noGrp="1"/>
          </p:cNvSpPr>
          <p:nvPr>
            <p:ph type="body" idx="1"/>
          </p:nvPr>
        </p:nvSpPr>
        <p:spPr/>
        <p:txBody>
          <a:bodyPr/>
          <a:lstStyle/>
          <a:p>
            <a:r>
              <a:rPr lang="en-US" smtClean="0"/>
              <a:t>Review 2-point score point.</a:t>
            </a:r>
            <a:endParaRPr lang="en-US" dirty="0" smtClean="0"/>
          </a:p>
        </p:txBody>
      </p:sp>
      <p:sp>
        <p:nvSpPr>
          <p:cNvPr id="244740" name="Slide Number Placeholder 3"/>
          <p:cNvSpPr>
            <a:spLocks noGrp="1"/>
          </p:cNvSpPr>
          <p:nvPr>
            <p:ph type="sldNum" sz="quarter" idx="5"/>
          </p:nvPr>
        </p:nvSpPr>
        <p:spPr/>
        <p:txBody>
          <a:bodyPr/>
          <a:lstStyle/>
          <a:p>
            <a:fld id="{C6E8A30A-3271-4DE9-B584-89EED080ADD1}" type="slidenum">
              <a:rPr lang="en-GB" smtClean="0"/>
              <a:pPr/>
              <a:t>105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Notes Placeholder 2"/>
          <p:cNvSpPr>
            <a:spLocks noGrp="1"/>
          </p:cNvSpPr>
          <p:nvPr>
            <p:ph type="body" idx="1"/>
          </p:nvPr>
        </p:nvSpPr>
        <p:spPr/>
        <p:txBody>
          <a:bodyPr/>
          <a:lstStyle/>
          <a:p>
            <a:r>
              <a:rPr lang="en-US" smtClean="0"/>
              <a:t>Review the 1-point score point.</a:t>
            </a:r>
            <a:endParaRPr lang="en-US" dirty="0" smtClean="0"/>
          </a:p>
        </p:txBody>
      </p:sp>
      <p:sp>
        <p:nvSpPr>
          <p:cNvPr id="244740" name="Slide Number Placeholder 3"/>
          <p:cNvSpPr>
            <a:spLocks noGrp="1"/>
          </p:cNvSpPr>
          <p:nvPr>
            <p:ph type="sldNum" sz="quarter" idx="5"/>
          </p:nvPr>
        </p:nvSpPr>
        <p:spPr/>
        <p:txBody>
          <a:bodyPr/>
          <a:lstStyle/>
          <a:p>
            <a:fld id="{C6E8A30A-3271-4DE9-B584-89EED080ADD1}" type="slidenum">
              <a:rPr lang="en-GB" smtClean="0"/>
              <a:pPr/>
              <a:t>106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Notes Placeholder 2"/>
          <p:cNvSpPr>
            <a:spLocks noGrp="1"/>
          </p:cNvSpPr>
          <p:nvPr>
            <p:ph type="body" idx="1"/>
          </p:nvPr>
        </p:nvSpPr>
        <p:spPr/>
        <p:txBody>
          <a:bodyPr/>
          <a:lstStyle/>
          <a:p>
            <a:r>
              <a:rPr lang="en-US" smtClean="0"/>
              <a:t>Review the 0-point score point.</a:t>
            </a:r>
            <a:endParaRPr lang="en-US" dirty="0" smtClean="0"/>
          </a:p>
        </p:txBody>
      </p:sp>
      <p:sp>
        <p:nvSpPr>
          <p:cNvPr id="244740" name="Slide Number Placeholder 3"/>
          <p:cNvSpPr>
            <a:spLocks noGrp="1"/>
          </p:cNvSpPr>
          <p:nvPr>
            <p:ph type="sldNum" sz="quarter" idx="5"/>
          </p:nvPr>
        </p:nvSpPr>
        <p:spPr/>
        <p:txBody>
          <a:bodyPr/>
          <a:lstStyle/>
          <a:p>
            <a:fld id="{C6E8A30A-3271-4DE9-B584-89EED080ADD1}" type="slidenum">
              <a:rPr lang="en-GB" smtClean="0"/>
              <a:pPr/>
              <a:t>107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Notes Placeholder 2"/>
          <p:cNvSpPr>
            <a:spLocks noGrp="1"/>
          </p:cNvSpPr>
          <p:nvPr>
            <p:ph type="body" idx="1"/>
          </p:nvPr>
        </p:nvSpPr>
        <p:spPr/>
        <p:txBody>
          <a:bodyPr/>
          <a:lstStyle/>
          <a:p>
            <a:r>
              <a:rPr lang="en-US" smtClean="0"/>
              <a:t>Ask teachers if there are any questions with regards to the new Common Core aligned rubric and scoring policies.  Keep discussion to the text provided in these documents.  Allow the following training responses to clarify text in the rubric and Scoring Policies documents.</a:t>
            </a:r>
          </a:p>
          <a:p>
            <a:endParaRPr lang="en-US" smtClean="0"/>
          </a:p>
          <a:p>
            <a:r>
              <a:rPr lang="en-US" smtClean="0"/>
              <a:t>The scoring policies discussed after the 2-point holistic rubric discussion apply to scoring extended-responses, as well.</a:t>
            </a:r>
            <a:endParaRPr lang="en-US" dirty="0" smtClean="0"/>
          </a:p>
        </p:txBody>
      </p:sp>
      <p:sp>
        <p:nvSpPr>
          <p:cNvPr id="245764" name="Slide Number Placeholder 3"/>
          <p:cNvSpPr>
            <a:spLocks noGrp="1"/>
          </p:cNvSpPr>
          <p:nvPr>
            <p:ph type="sldNum" sz="quarter" idx="5"/>
          </p:nvPr>
        </p:nvSpPr>
        <p:spPr/>
        <p:txBody>
          <a:bodyPr/>
          <a:lstStyle/>
          <a:p>
            <a:fld id="{2DD35764-3FFF-4CFE-B1C8-739596E9B43E}" type="slidenum">
              <a:rPr lang="en-GB" smtClean="0"/>
              <a:pPr/>
              <a:t>108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We will now look at student responses to the grade 4 3-point question.  </a:t>
            </a:r>
          </a:p>
          <a:p>
            <a:endParaRPr lang="en-US" smtClean="0"/>
          </a:p>
          <a:p>
            <a:r>
              <a:rPr lang="en-US" smtClean="0"/>
              <a:t>Refer participants to the Grade 4 Extended-response (3-point) Sample Question Guide Set.</a:t>
            </a:r>
          </a:p>
          <a:p>
            <a:endParaRPr lang="en-US" smtClean="0"/>
          </a:p>
          <a:p>
            <a:r>
              <a:rPr lang="en-US" smtClean="0"/>
              <a:t>The first page after the cover sheet is the 3-point Holistic Rubric.  The second page is the question.  </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109</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Notes Placeholder 2"/>
          <p:cNvSpPr>
            <a:spLocks noGrp="1"/>
          </p:cNvSpPr>
          <p:nvPr>
            <p:ph type="body" idx="1"/>
          </p:nvPr>
        </p:nvSpPr>
        <p:spPr/>
        <p:txBody>
          <a:bodyPr/>
          <a:lstStyle/>
          <a:p>
            <a:r>
              <a:rPr lang="en-US" dirty="0" smtClean="0"/>
              <a:t>Review the goals for the math training session with the participants:</a:t>
            </a:r>
          </a:p>
          <a:p>
            <a:pPr marL="177571" indent="-177571">
              <a:buFont typeface="Arial" pitchFamily="34" charset="0"/>
              <a:buChar char="•"/>
            </a:pPr>
            <a:r>
              <a:rPr lang="en-US" dirty="0" smtClean="0"/>
              <a:t>Define holistic scoring and bias: 10 minutes</a:t>
            </a:r>
          </a:p>
          <a:p>
            <a:pPr marL="177571" indent="-177571">
              <a:buFont typeface="Arial" pitchFamily="34" charset="0"/>
              <a:buChar char="•"/>
            </a:pPr>
            <a:r>
              <a:rPr lang="en-US" dirty="0" smtClean="0"/>
              <a:t>Review the new rubrics: 5 minutes per rubric</a:t>
            </a:r>
          </a:p>
          <a:p>
            <a:pPr marL="177571" indent="-177571">
              <a:buFont typeface="Arial" pitchFamily="34" charset="0"/>
              <a:buChar char="•"/>
            </a:pPr>
            <a:r>
              <a:rPr lang="en-US" dirty="0" smtClean="0"/>
              <a:t>Review the scoring policies: 15 minutes</a:t>
            </a:r>
          </a:p>
          <a:p>
            <a:pPr marL="177571" indent="-177571">
              <a:buFont typeface="Arial" pitchFamily="34" charset="0"/>
              <a:buChar char="•"/>
            </a:pPr>
            <a:r>
              <a:rPr lang="en-US" dirty="0" smtClean="0"/>
              <a:t>Review guide responses: 20 – 30 minutes per Short-response question; 30 – 40 minutes per Extended-response question</a:t>
            </a:r>
          </a:p>
          <a:p>
            <a:pPr marL="177571" indent="-177571">
              <a:buFont typeface="Arial" pitchFamily="34" charset="0"/>
              <a:buChar char="•"/>
            </a:pPr>
            <a:r>
              <a:rPr lang="en-US" dirty="0" smtClean="0"/>
              <a:t>Practice scoring: 15 minutes per question</a:t>
            </a:r>
          </a:p>
          <a:p>
            <a:pPr marL="177571" indent="-177571">
              <a:buFont typeface="Arial" pitchFamily="34" charset="0"/>
              <a:buChar char="•"/>
            </a:pPr>
            <a:r>
              <a:rPr lang="en-US" dirty="0" smtClean="0"/>
              <a:t>Summary: 5 minutes</a:t>
            </a:r>
          </a:p>
        </p:txBody>
      </p:sp>
      <p:sp>
        <p:nvSpPr>
          <p:cNvPr id="173060" name="Slide Number Placeholder 3"/>
          <p:cNvSpPr>
            <a:spLocks noGrp="1"/>
          </p:cNvSpPr>
          <p:nvPr>
            <p:ph type="sldNum" sz="quarter" idx="5"/>
          </p:nvPr>
        </p:nvSpPr>
        <p:spPr/>
        <p:txBody>
          <a:bodyPr/>
          <a:lstStyle/>
          <a:p>
            <a:fld id="{71DF197D-9B29-4490-842A-89144F8B3B6F}" type="slidenum">
              <a:rPr lang="en-GB" smtClean="0"/>
              <a:pPr/>
              <a:t>11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normAutofit/>
          </a:bodyPr>
          <a:lstStyle/>
          <a:p>
            <a:pPr defTabSz="947044">
              <a:defRPr/>
            </a:pPr>
            <a:r>
              <a:rPr lang="en-US" dirty="0" smtClean="0">
                <a:latin typeface="Verdana" pitchFamily="34" charset="0"/>
                <a:cs typeface="Arial" charset="0"/>
              </a:rPr>
              <a:t>Refer participants to the Grade 4 Extended-response (3-point) Sample Guide Set packet.</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110</a:t>
            </a:fld>
            <a:endParaRPr lang="en-GB"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Notes Placeholder 2"/>
          <p:cNvSpPr>
            <a:spLocks noGrp="1"/>
          </p:cNvSpPr>
          <p:nvPr>
            <p:ph type="body" idx="1"/>
          </p:nvPr>
        </p:nvSpPr>
        <p:spPr/>
        <p:txBody>
          <a:bodyPr/>
          <a:lstStyle/>
          <a:p>
            <a:r>
              <a:rPr lang="en-US" smtClean="0"/>
              <a:t>Show briefly and explain to teachers that this is a sample of a grade 4 0 – 3 point question that is aligned with Common Core learning standard 4.OA.3 – 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p>
          <a:p>
            <a:endParaRPr lang="en-US" smtClean="0"/>
          </a:p>
          <a:p>
            <a:r>
              <a:rPr lang="en-US" smtClean="0"/>
              <a:t>Move to next slide.</a:t>
            </a:r>
          </a:p>
          <a:p>
            <a:endParaRPr lang="en-US" dirty="0" smtClean="0"/>
          </a:p>
        </p:txBody>
      </p:sp>
      <p:sp>
        <p:nvSpPr>
          <p:cNvPr id="246788" name="Slide Number Placeholder 3"/>
          <p:cNvSpPr>
            <a:spLocks noGrp="1"/>
          </p:cNvSpPr>
          <p:nvPr>
            <p:ph type="sldNum" sz="quarter" idx="5"/>
          </p:nvPr>
        </p:nvSpPr>
        <p:spPr/>
        <p:txBody>
          <a:bodyPr/>
          <a:lstStyle/>
          <a:p>
            <a:fld id="{1BD43BB8-6D8E-409D-B49C-2F4808B5EF1B}" type="slidenum">
              <a:rPr lang="en-GB" smtClean="0"/>
              <a:pPr/>
              <a:t>111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7044">
              <a:defRPr/>
            </a:pPr>
            <a:r>
              <a:rPr lang="en-US" dirty="0" smtClean="0"/>
              <a:t>Allow participants time to read the standard.  Ask if there are any questions. A second training option is to read the standard to participants.</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112</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Notes Placeholder 2"/>
          <p:cNvSpPr>
            <a:spLocks noGrp="1"/>
          </p:cNvSpPr>
          <p:nvPr>
            <p:ph type="body" idx="1"/>
          </p:nvPr>
        </p:nvSpPr>
        <p:spPr/>
        <p:txBody>
          <a:bodyPr/>
          <a:lstStyle/>
          <a:p>
            <a:r>
              <a:rPr lang="en-US" smtClean="0"/>
              <a:t>Take a couple minutes to think about how you would answer the question.   (Allow participants 3 – 4 minutes to answer the questions and reflect.)</a:t>
            </a:r>
          </a:p>
          <a:p>
            <a:endParaRPr lang="en-US" smtClean="0"/>
          </a:p>
          <a:p>
            <a:r>
              <a:rPr lang="en-US" smtClean="0"/>
              <a:t>Ask yourself what a typical 3-point student response might look like.</a:t>
            </a:r>
          </a:p>
          <a:p>
            <a:endParaRPr lang="en-US" smtClean="0"/>
          </a:p>
          <a:p>
            <a:r>
              <a:rPr lang="en-US" smtClean="0"/>
              <a:t>What will a typical 2 or 1-point and a common 0-point student response possibly look like.  </a:t>
            </a:r>
          </a:p>
          <a:p>
            <a:endParaRPr lang="en-US" smtClean="0"/>
          </a:p>
          <a:p>
            <a:r>
              <a:rPr lang="en-US" smtClean="0"/>
              <a:t>Guide the discussion by asking a few teachers for potential ways they would answer the question.</a:t>
            </a:r>
            <a:endParaRPr lang="en-US" dirty="0" smtClean="0"/>
          </a:p>
        </p:txBody>
      </p:sp>
      <p:sp>
        <p:nvSpPr>
          <p:cNvPr id="247812" name="Slide Number Placeholder 3"/>
          <p:cNvSpPr>
            <a:spLocks noGrp="1"/>
          </p:cNvSpPr>
          <p:nvPr>
            <p:ph type="sldNum" sz="quarter" idx="5"/>
          </p:nvPr>
        </p:nvSpPr>
        <p:spPr/>
        <p:txBody>
          <a:bodyPr/>
          <a:lstStyle/>
          <a:p>
            <a:fld id="{D2653BE2-E910-4EB8-B753-14986220E6BA}" type="slidenum">
              <a:rPr lang="en-GB" smtClean="0"/>
              <a:pPr/>
              <a:t>113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Notes Placeholder 2"/>
          <p:cNvSpPr>
            <a:spLocks noGrp="1"/>
          </p:cNvSpPr>
          <p:nvPr>
            <p:ph type="body" idx="1"/>
          </p:nvPr>
        </p:nvSpPr>
        <p:spPr/>
        <p:txBody>
          <a:bodyPr/>
          <a:lstStyle/>
          <a:p>
            <a:r>
              <a:rPr lang="en-US" smtClean="0"/>
              <a:t>Talk through the response:</a:t>
            </a:r>
          </a:p>
          <a:p>
            <a:r>
              <a:rPr lang="en-US" smtClean="0"/>
              <a:t>The equation is correct, (240 – 32)/4 = x.  The equation is correctly solved and the answer is correct.</a:t>
            </a:r>
          </a:p>
          <a:p>
            <a:endParaRPr lang="en-US" smtClean="0"/>
          </a:p>
          <a:p>
            <a:r>
              <a:rPr lang="en-US" smtClean="0"/>
              <a:t>This is what we would expect as a common, but not the only, 3-point response.</a:t>
            </a:r>
          </a:p>
          <a:p>
            <a:endParaRPr lang="en-US" smtClean="0"/>
          </a:p>
          <a:p>
            <a:r>
              <a:rPr lang="en-US" smtClean="0"/>
              <a:t>Guide the discussion by asking a few teachers for other ways this question may be answered correctly or what we might expect as common 2-point, 1-point and 0-point responses. </a:t>
            </a:r>
          </a:p>
          <a:p>
            <a:endParaRPr lang="en-US" smtClean="0"/>
          </a:p>
          <a:p>
            <a:endParaRPr lang="en-US" dirty="0" smtClean="0"/>
          </a:p>
        </p:txBody>
      </p:sp>
      <p:sp>
        <p:nvSpPr>
          <p:cNvPr id="248836" name="Slide Number Placeholder 3"/>
          <p:cNvSpPr>
            <a:spLocks noGrp="1"/>
          </p:cNvSpPr>
          <p:nvPr>
            <p:ph type="sldNum" sz="quarter" idx="5"/>
          </p:nvPr>
        </p:nvSpPr>
        <p:spPr/>
        <p:txBody>
          <a:bodyPr/>
          <a:lstStyle/>
          <a:p>
            <a:fld id="{1A85C856-32C2-40F4-AAC7-A941C7FBD0A3}" type="slidenum">
              <a:rPr lang="en-GB" smtClean="0"/>
              <a:pPr/>
              <a:t>114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Notes Placeholder 2"/>
          <p:cNvSpPr>
            <a:spLocks noGrp="1"/>
          </p:cNvSpPr>
          <p:nvPr>
            <p:ph type="body" idx="1"/>
          </p:nvPr>
        </p:nvSpPr>
        <p:spPr/>
        <p:txBody>
          <a:bodyPr/>
          <a:lstStyle/>
          <a:p>
            <a:r>
              <a:rPr lang="en-US" smtClean="0"/>
              <a:t>Refer participants to Guide Paper 1 in the Grade 4 Extended-response (3-point) Sample Guide Set packet.</a:t>
            </a:r>
          </a:p>
          <a:p>
            <a:endParaRPr lang="en-US" smtClean="0"/>
          </a:p>
          <a:p>
            <a:r>
              <a:rPr lang="en-US"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p>
        </p:txBody>
      </p:sp>
      <p:sp>
        <p:nvSpPr>
          <p:cNvPr id="249860" name="Slide Number Placeholder 3"/>
          <p:cNvSpPr>
            <a:spLocks noGrp="1"/>
          </p:cNvSpPr>
          <p:nvPr>
            <p:ph type="sldNum" sz="quarter" idx="5"/>
          </p:nvPr>
        </p:nvSpPr>
        <p:spPr/>
        <p:txBody>
          <a:bodyPr/>
          <a:lstStyle/>
          <a:p>
            <a:fld id="{D47DFB84-3DAF-4E32-973D-CD97D97ABD3A}" type="slidenum">
              <a:rPr lang="en-GB" smtClean="0"/>
              <a:pPr/>
              <a:t>115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endParaRPr lang="en-US" dirty="0" smtClean="0">
              <a:latin typeface="Verdana" pitchFamily="34" charset="0"/>
              <a:cs typeface="Arial" charset="0"/>
            </a:endParaRPr>
          </a:p>
          <a:p>
            <a:endParaRPr lang="en-US" dirty="0" smtClean="0"/>
          </a:p>
          <a:p>
            <a:endParaRPr lang="en-US" dirty="0" smtClean="0"/>
          </a:p>
        </p:txBody>
      </p:sp>
      <p:sp>
        <p:nvSpPr>
          <p:cNvPr id="250884" name="Slide Number Placeholder 3"/>
          <p:cNvSpPr>
            <a:spLocks noGrp="1"/>
          </p:cNvSpPr>
          <p:nvPr>
            <p:ph type="sldNum" sz="quarter" idx="5"/>
          </p:nvPr>
        </p:nvSpPr>
        <p:spPr/>
        <p:txBody>
          <a:bodyPr/>
          <a:lstStyle/>
          <a:p>
            <a:fld id="{AD77AA32-64E5-466F-9124-6276293A2670}" type="slidenum">
              <a:rPr lang="en-GB" smtClean="0"/>
              <a:pPr/>
              <a:t>116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Notes Placeholder 2"/>
          <p:cNvSpPr>
            <a:spLocks noGrp="1"/>
          </p:cNvSpPr>
          <p:nvPr>
            <p:ph type="body" idx="1"/>
          </p:nvPr>
        </p:nvSpPr>
        <p:spPr/>
        <p:txBody>
          <a:bodyPr/>
          <a:lstStyle/>
          <a:p>
            <a:r>
              <a:rPr lang="en-US" smtClean="0"/>
              <a:t>Refer participants to Guide Paper 2 in the Grade 4 Extended-response (3-point) Sample Guide Set packet.</a:t>
            </a:r>
          </a:p>
          <a:p>
            <a:endParaRPr lang="en-US" smtClean="0"/>
          </a:p>
          <a:p>
            <a:r>
              <a:rPr lang="en-US" smtClean="0"/>
              <a:t>This response answers the question correctly and indicates that the student has completed the task correctly, using mathematically sound procedures. The written equation is correct, the mathematical procedure used to solve the equation is appropriate with all necessary work shown, and the final answer is correct.</a:t>
            </a:r>
            <a:endParaRPr lang="en-US" dirty="0" smtClean="0"/>
          </a:p>
        </p:txBody>
      </p:sp>
      <p:sp>
        <p:nvSpPr>
          <p:cNvPr id="251908" name="Slide Number Placeholder 3"/>
          <p:cNvSpPr>
            <a:spLocks noGrp="1"/>
          </p:cNvSpPr>
          <p:nvPr>
            <p:ph type="sldNum" sz="quarter" idx="5"/>
          </p:nvPr>
        </p:nvSpPr>
        <p:spPr/>
        <p:txBody>
          <a:bodyPr/>
          <a:lstStyle/>
          <a:p>
            <a:fld id="{A234A740-5843-4801-970C-CFC7BCEA133C}" type="slidenum">
              <a:rPr lang="en-GB" smtClean="0"/>
              <a:pPr/>
              <a:t>117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2932" name="Slide Number Placeholder 3"/>
          <p:cNvSpPr>
            <a:spLocks noGrp="1"/>
          </p:cNvSpPr>
          <p:nvPr>
            <p:ph type="sldNum" sz="quarter" idx="5"/>
          </p:nvPr>
        </p:nvSpPr>
        <p:spPr/>
        <p:txBody>
          <a:bodyPr/>
          <a:lstStyle/>
          <a:p>
            <a:fld id="{1660E35B-0A22-475B-B4E5-9575B4BEBC59}" type="slidenum">
              <a:rPr lang="en-GB" smtClean="0"/>
              <a:pPr/>
              <a:t>118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Notes Placeholder 2"/>
          <p:cNvSpPr>
            <a:spLocks noGrp="1"/>
          </p:cNvSpPr>
          <p:nvPr>
            <p:ph type="body" idx="1"/>
          </p:nvPr>
        </p:nvSpPr>
        <p:spPr/>
        <p:txBody>
          <a:bodyPr/>
          <a:lstStyle/>
          <a:p>
            <a:r>
              <a:rPr lang="en-US" smtClean="0"/>
              <a:t>Refer participants to Guide Paper 3 in the Grade 4 Extended-response (3-point) Sample Guide Set packet.</a:t>
            </a:r>
          </a:p>
          <a:p>
            <a:endParaRPr lang="en-US" smtClean="0"/>
          </a:p>
          <a:p>
            <a:r>
              <a:rPr lang="en-US"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p>
        </p:txBody>
      </p:sp>
      <p:sp>
        <p:nvSpPr>
          <p:cNvPr id="253956" name="Slide Number Placeholder 3"/>
          <p:cNvSpPr>
            <a:spLocks noGrp="1"/>
          </p:cNvSpPr>
          <p:nvPr>
            <p:ph type="sldNum" sz="quarter" idx="5"/>
          </p:nvPr>
        </p:nvSpPr>
        <p:spPr/>
        <p:txBody>
          <a:bodyPr/>
          <a:lstStyle/>
          <a:p>
            <a:fld id="{228BDE2E-5854-46AE-8C1D-0A119D1E0A6F}" type="slidenum">
              <a:rPr lang="en-GB" smtClean="0"/>
              <a:pPr/>
              <a:t>119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Notes Placeholder 2"/>
          <p:cNvSpPr>
            <a:spLocks noGrp="1"/>
          </p:cNvSpPr>
          <p:nvPr>
            <p:ph type="body" idx="1"/>
          </p:nvPr>
        </p:nvSpPr>
        <p:spPr/>
        <p:txBody>
          <a:bodyPr/>
          <a:lstStyle/>
          <a:p>
            <a:r>
              <a:rPr lang="en-US" dirty="0" smtClean="0"/>
              <a:t>This section of the training discusses holistic scoring vs. grading student responses.</a:t>
            </a:r>
          </a:p>
          <a:p>
            <a:endParaRPr lang="en-US" dirty="0" smtClean="0"/>
          </a:p>
        </p:txBody>
      </p:sp>
      <p:sp>
        <p:nvSpPr>
          <p:cNvPr id="174084" name="Slide Number Placeholder 3"/>
          <p:cNvSpPr>
            <a:spLocks noGrp="1"/>
          </p:cNvSpPr>
          <p:nvPr>
            <p:ph type="sldNum" sz="quarter" idx="5"/>
          </p:nvPr>
        </p:nvSpPr>
        <p:spPr/>
        <p:txBody>
          <a:bodyPr/>
          <a:lstStyle/>
          <a:p>
            <a:fld id="{4DB85AB0-BA4E-4C0D-8D58-96773A3609F9}" type="slidenum">
              <a:rPr lang="en-GB" smtClean="0"/>
              <a:pPr/>
              <a:t>12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10 minutes</a:t>
            </a:r>
            <a:endParaRPr lang="en-US" sz="1100"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4980" name="Slide Number Placeholder 3"/>
          <p:cNvSpPr>
            <a:spLocks noGrp="1"/>
          </p:cNvSpPr>
          <p:nvPr>
            <p:ph type="sldNum" sz="quarter" idx="5"/>
          </p:nvPr>
        </p:nvSpPr>
        <p:spPr/>
        <p:txBody>
          <a:bodyPr/>
          <a:lstStyle/>
          <a:p>
            <a:fld id="{A18F85A7-ECC3-4161-B0D9-55AF94FC45AC}" type="slidenum">
              <a:rPr lang="en-GB" smtClean="0"/>
              <a:pPr/>
              <a:t>120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Notes Placeholder 2"/>
          <p:cNvSpPr>
            <a:spLocks noGrp="1"/>
          </p:cNvSpPr>
          <p:nvPr>
            <p:ph type="body" idx="1"/>
          </p:nvPr>
        </p:nvSpPr>
        <p:spPr/>
        <p:txBody>
          <a:bodyPr/>
          <a:lstStyle/>
          <a:p>
            <a:r>
              <a:rPr lang="en-US" smtClean="0"/>
              <a:t>Refer participants to Guide Paper 4 in the Grade 4 Extended-response (3-point) Sample Guide Set packet.</a:t>
            </a:r>
          </a:p>
          <a:p>
            <a:endParaRPr lang="en-US" smtClean="0"/>
          </a:p>
          <a:p>
            <a:r>
              <a:rPr lang="en-US"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p>
        </p:txBody>
      </p:sp>
      <p:sp>
        <p:nvSpPr>
          <p:cNvPr id="256004" name="Slide Number Placeholder 3"/>
          <p:cNvSpPr>
            <a:spLocks noGrp="1"/>
          </p:cNvSpPr>
          <p:nvPr>
            <p:ph type="sldNum" sz="quarter" idx="5"/>
          </p:nvPr>
        </p:nvSpPr>
        <p:spPr/>
        <p:txBody>
          <a:bodyPr/>
          <a:lstStyle/>
          <a:p>
            <a:fld id="{319686C0-F806-4B76-B991-5801EF5C685D}" type="slidenum">
              <a:rPr lang="en-GB" smtClean="0"/>
              <a:pPr/>
              <a:t>121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7028" name="Slide Number Placeholder 3"/>
          <p:cNvSpPr>
            <a:spLocks noGrp="1"/>
          </p:cNvSpPr>
          <p:nvPr>
            <p:ph type="sldNum" sz="quarter" idx="5"/>
          </p:nvPr>
        </p:nvSpPr>
        <p:spPr/>
        <p:txBody>
          <a:bodyPr/>
          <a:lstStyle/>
          <a:p>
            <a:fld id="{7B5061B8-58E1-465C-8EDF-6DBFC3DAE12C}" type="slidenum">
              <a:rPr lang="en-GB" smtClean="0"/>
              <a:pPr/>
              <a:t>122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Notes Placeholder 2"/>
          <p:cNvSpPr>
            <a:spLocks noGrp="1"/>
          </p:cNvSpPr>
          <p:nvPr>
            <p:ph type="body" idx="1"/>
          </p:nvPr>
        </p:nvSpPr>
        <p:spPr/>
        <p:txBody>
          <a:bodyPr/>
          <a:lstStyle/>
          <a:p>
            <a:r>
              <a:rPr lang="en-US" smtClean="0"/>
              <a:t>Refer participants to Guide Paper 5 in the Grade 4 Extended-response (3-point) Sample Guide Set packet.</a:t>
            </a:r>
          </a:p>
          <a:p>
            <a:endParaRPr lang="en-US" smtClean="0"/>
          </a:p>
          <a:p>
            <a:r>
              <a:rPr lang="en-US" smtClean="0"/>
              <a:t>This response demonstrates partial understanding and addresses most aspects of the task, using mathematically sound procedures. The equation is partially correct; it does not account for the 208. The mathematical procedure used to determine the amount of money to be saved each month is mathematically sound; however, the division error results in an incorrect answer.</a:t>
            </a:r>
            <a:endParaRPr lang="en-US" dirty="0" smtClean="0"/>
          </a:p>
        </p:txBody>
      </p:sp>
      <p:sp>
        <p:nvSpPr>
          <p:cNvPr id="258052" name="Slide Number Placeholder 3"/>
          <p:cNvSpPr>
            <a:spLocks noGrp="1"/>
          </p:cNvSpPr>
          <p:nvPr>
            <p:ph type="sldNum" sz="quarter" idx="5"/>
          </p:nvPr>
        </p:nvSpPr>
        <p:spPr/>
        <p:txBody>
          <a:bodyPr/>
          <a:lstStyle/>
          <a:p>
            <a:fld id="{2BD07A61-D14B-4C33-BC20-3653E0522A52}" type="slidenum">
              <a:rPr lang="en-GB" smtClean="0"/>
              <a:pPr/>
              <a:t>123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9076" name="Slide Number Placeholder 3"/>
          <p:cNvSpPr>
            <a:spLocks noGrp="1"/>
          </p:cNvSpPr>
          <p:nvPr>
            <p:ph type="sldNum" sz="quarter" idx="5"/>
          </p:nvPr>
        </p:nvSpPr>
        <p:spPr/>
        <p:txBody>
          <a:bodyPr/>
          <a:lstStyle/>
          <a:p>
            <a:fld id="{08749C28-09AA-46EF-8180-214876E25D63}" type="slidenum">
              <a:rPr lang="en-GB" smtClean="0"/>
              <a:pPr/>
              <a:t>124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Notes Placeholder 2"/>
          <p:cNvSpPr>
            <a:spLocks noGrp="1"/>
          </p:cNvSpPr>
          <p:nvPr>
            <p:ph type="body" idx="1"/>
          </p:nvPr>
        </p:nvSpPr>
        <p:spPr/>
        <p:txBody>
          <a:bodyPr/>
          <a:lstStyle/>
          <a:p>
            <a:r>
              <a:rPr lang="en-US" smtClean="0"/>
              <a:t>Refer participants to Guide Paper 6 in the Grade 4 Extended-response (3-point) Sample Guide Set packet.</a:t>
            </a:r>
          </a:p>
          <a:p>
            <a:endParaRPr lang="en-US" smtClean="0"/>
          </a:p>
          <a:p>
            <a:r>
              <a:rPr lang="en-US" smtClean="0"/>
              <a:t>This response demonstrates partial understanding. The equation is missing the parentheses around 240 - 32. However, the correct order of operations is followed to solve the incorrect equation.</a:t>
            </a:r>
            <a:endParaRPr lang="en-US" dirty="0" smtClean="0"/>
          </a:p>
        </p:txBody>
      </p:sp>
      <p:sp>
        <p:nvSpPr>
          <p:cNvPr id="260100" name="Slide Number Placeholder 3"/>
          <p:cNvSpPr>
            <a:spLocks noGrp="1"/>
          </p:cNvSpPr>
          <p:nvPr>
            <p:ph type="sldNum" sz="quarter" idx="5"/>
          </p:nvPr>
        </p:nvSpPr>
        <p:spPr/>
        <p:txBody>
          <a:bodyPr/>
          <a:lstStyle/>
          <a:p>
            <a:fld id="{F9E81D50-B428-4A4D-807C-827758BF2557}" type="slidenum">
              <a:rPr lang="en-GB" smtClean="0"/>
              <a:pPr/>
              <a:t>125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1124" name="Slide Number Placeholder 3"/>
          <p:cNvSpPr>
            <a:spLocks noGrp="1"/>
          </p:cNvSpPr>
          <p:nvPr>
            <p:ph type="sldNum" sz="quarter" idx="5"/>
          </p:nvPr>
        </p:nvSpPr>
        <p:spPr/>
        <p:txBody>
          <a:bodyPr/>
          <a:lstStyle/>
          <a:p>
            <a:fld id="{70927448-E37C-40F3-8D86-BEAA5FC46685}" type="slidenum">
              <a:rPr lang="en-GB" smtClean="0"/>
              <a:pPr/>
              <a:t>126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Notes Placeholder 2"/>
          <p:cNvSpPr>
            <a:spLocks noGrp="1"/>
          </p:cNvSpPr>
          <p:nvPr>
            <p:ph type="body" idx="1"/>
          </p:nvPr>
        </p:nvSpPr>
        <p:spPr/>
        <p:txBody>
          <a:bodyPr/>
          <a:lstStyle/>
          <a:p>
            <a:r>
              <a:rPr lang="en-US" smtClean="0"/>
              <a:t>Refer participants to Guide Paper 7 in the Grade 4 Extended-response (3-point) Sample Guide Set packet.</a:t>
            </a:r>
          </a:p>
          <a:p>
            <a:endParaRPr lang="en-US" smtClean="0"/>
          </a:p>
          <a:p>
            <a:r>
              <a:rPr lang="en-US" smtClean="0"/>
              <a:t>This response exhibits many flaws and demonstrates only a limited understanding of the question. There is no equation given and the expression (x ÷ 4) does not show any understanding. The procedure used to solve the equation is appropriate; however, there are two division errors – both for the estimate (200 ÷ 4 = $55) and for the equation identified as “real” (208 ÷ 4 = $57). The final answer (57.00) is incorrect.</a:t>
            </a:r>
            <a:endParaRPr lang="en-US" dirty="0" smtClean="0"/>
          </a:p>
        </p:txBody>
      </p:sp>
      <p:sp>
        <p:nvSpPr>
          <p:cNvPr id="262148" name="Slide Number Placeholder 3"/>
          <p:cNvSpPr>
            <a:spLocks noGrp="1"/>
          </p:cNvSpPr>
          <p:nvPr>
            <p:ph type="sldNum" sz="quarter" idx="5"/>
          </p:nvPr>
        </p:nvSpPr>
        <p:spPr/>
        <p:txBody>
          <a:bodyPr/>
          <a:lstStyle/>
          <a:p>
            <a:fld id="{88C1A408-E534-4F73-850C-7CBA090EAC3F}" type="slidenum">
              <a:rPr lang="en-GB" smtClean="0"/>
              <a:pPr/>
              <a:t>127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3172" name="Slide Number Placeholder 3"/>
          <p:cNvSpPr>
            <a:spLocks noGrp="1"/>
          </p:cNvSpPr>
          <p:nvPr>
            <p:ph type="sldNum" sz="quarter" idx="5"/>
          </p:nvPr>
        </p:nvSpPr>
        <p:spPr/>
        <p:txBody>
          <a:bodyPr/>
          <a:lstStyle/>
          <a:p>
            <a:fld id="{773DD2FE-EE11-4EB6-9EC5-38F5D7020AFF}" type="slidenum">
              <a:rPr lang="en-GB" smtClean="0"/>
              <a:pPr/>
              <a:t>128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Notes Placeholder 2"/>
          <p:cNvSpPr>
            <a:spLocks noGrp="1"/>
          </p:cNvSpPr>
          <p:nvPr>
            <p:ph type="body" idx="1"/>
          </p:nvPr>
        </p:nvSpPr>
        <p:spPr/>
        <p:txBody>
          <a:bodyPr/>
          <a:lstStyle/>
          <a:p>
            <a:r>
              <a:rPr lang="en-US" smtClean="0"/>
              <a:t>Refer participants to Guide Paper 8 in the Grade 4 Extended-response (3-point) Sample Guide Set packet.</a:t>
            </a:r>
          </a:p>
          <a:p>
            <a:endParaRPr lang="en-US" smtClean="0"/>
          </a:p>
          <a:p>
            <a:r>
              <a:rPr lang="en-US" smtClean="0"/>
              <a:t>This response demonstrates only a limited understanding of the mathematical concepts. The equation is not provided and while the answer is correct, not all of the required work is provided.</a:t>
            </a:r>
            <a:endParaRPr lang="en-US" dirty="0" smtClean="0"/>
          </a:p>
        </p:txBody>
      </p:sp>
      <p:sp>
        <p:nvSpPr>
          <p:cNvPr id="264196" name="Slide Number Placeholder 3"/>
          <p:cNvSpPr>
            <a:spLocks noGrp="1"/>
          </p:cNvSpPr>
          <p:nvPr>
            <p:ph type="sldNum" sz="quarter" idx="5"/>
          </p:nvPr>
        </p:nvSpPr>
        <p:spPr/>
        <p:txBody>
          <a:bodyPr/>
          <a:lstStyle/>
          <a:p>
            <a:fld id="{B4D68D59-0D7D-4858-A4BB-A21FDC09988E}" type="slidenum">
              <a:rPr lang="en-GB" smtClean="0"/>
              <a:pPr/>
              <a:t>129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Notes Placeholder 2"/>
          <p:cNvSpPr>
            <a:spLocks noGrp="1"/>
          </p:cNvSpPr>
          <p:nvPr>
            <p:ph type="body" idx="1"/>
          </p:nvPr>
        </p:nvSpPr>
        <p:spPr/>
        <p:txBody>
          <a:bodyPr/>
          <a:lstStyle/>
          <a:p>
            <a:r>
              <a:rPr lang="en-US" dirty="0" smtClean="0"/>
              <a:t>It is important to understand holistic scoring.</a:t>
            </a:r>
          </a:p>
          <a:p>
            <a:endParaRPr lang="en-US" dirty="0" smtClean="0"/>
          </a:p>
          <a:p>
            <a:r>
              <a:rPr lang="en-US" dirty="0" smtClean="0"/>
              <a:t>Holistic scoring assigns a single score to a response that reflects the overall level of understanding demonstrated.  Holistic scoring does not assign points for parts and is not punitive, marking down for each individual error.  The score assigned to a response indicates the level of understanding – thorough, partial, limited or not sufficient for even limited – demonstrated by that response.</a:t>
            </a:r>
          </a:p>
        </p:txBody>
      </p:sp>
      <p:sp>
        <p:nvSpPr>
          <p:cNvPr id="175108" name="Slide Number Placeholder 3"/>
          <p:cNvSpPr>
            <a:spLocks noGrp="1"/>
          </p:cNvSpPr>
          <p:nvPr>
            <p:ph type="sldNum" sz="quarter" idx="5"/>
          </p:nvPr>
        </p:nvSpPr>
        <p:spPr/>
        <p:txBody>
          <a:bodyPr/>
          <a:lstStyle/>
          <a:p>
            <a:fld id="{58B6AA55-EC18-42EE-BEEB-7F76CA71E868}" type="slidenum">
              <a:rPr lang="en-GB" smtClean="0"/>
              <a:pPr/>
              <a:t>13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5220" name="Slide Number Placeholder 3"/>
          <p:cNvSpPr>
            <a:spLocks noGrp="1"/>
          </p:cNvSpPr>
          <p:nvPr>
            <p:ph type="sldNum" sz="quarter" idx="5"/>
          </p:nvPr>
        </p:nvSpPr>
        <p:spPr/>
        <p:txBody>
          <a:bodyPr/>
          <a:lstStyle/>
          <a:p>
            <a:fld id="{63A64A99-84D6-4AE4-806F-29CE6187DBAC}" type="slidenum">
              <a:rPr lang="en-GB" smtClean="0"/>
              <a:pPr/>
              <a:t>130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Notes Placeholder 2"/>
          <p:cNvSpPr>
            <a:spLocks noGrp="1"/>
          </p:cNvSpPr>
          <p:nvPr>
            <p:ph type="body" idx="1"/>
          </p:nvPr>
        </p:nvSpPr>
        <p:spPr/>
        <p:txBody>
          <a:bodyPr/>
          <a:lstStyle/>
          <a:p>
            <a:r>
              <a:rPr lang="en-US" smtClean="0"/>
              <a:t>Refer participants to Guide Paper 9 in the Grade 4 Extended-response (3-point) Sample Guide Set packet.</a:t>
            </a:r>
          </a:p>
          <a:p>
            <a:endParaRPr lang="en-US" smtClean="0"/>
          </a:p>
          <a:p>
            <a:r>
              <a:rPr lang="en-US" smtClean="0"/>
              <a:t>This response demonstrates only a limited understanding. While some aspects of the task are addressed correctly, faulty reasoning results in an inadequate solution. The equation is incorrect and does not take into account the $32 already saved. This reflects a lack of essential understanding of the underlying mathematical concept. However, that incorrect equation is solved correctly.</a:t>
            </a:r>
            <a:endParaRPr lang="en-US" dirty="0" smtClean="0"/>
          </a:p>
        </p:txBody>
      </p:sp>
      <p:sp>
        <p:nvSpPr>
          <p:cNvPr id="266244" name="Slide Number Placeholder 3"/>
          <p:cNvSpPr>
            <a:spLocks noGrp="1"/>
          </p:cNvSpPr>
          <p:nvPr>
            <p:ph type="sldNum" sz="quarter" idx="5"/>
          </p:nvPr>
        </p:nvSpPr>
        <p:spPr/>
        <p:txBody>
          <a:bodyPr/>
          <a:lstStyle/>
          <a:p>
            <a:fld id="{8FB568B4-7C6E-4BB1-A221-9C8E9CE421F0}" type="slidenum">
              <a:rPr lang="en-GB" smtClean="0"/>
              <a:pPr/>
              <a:t>131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7268" name="Slide Number Placeholder 3"/>
          <p:cNvSpPr>
            <a:spLocks noGrp="1"/>
          </p:cNvSpPr>
          <p:nvPr>
            <p:ph type="sldNum" sz="quarter" idx="5"/>
          </p:nvPr>
        </p:nvSpPr>
        <p:spPr/>
        <p:txBody>
          <a:bodyPr/>
          <a:lstStyle/>
          <a:p>
            <a:fld id="{70ED15C5-1098-4F55-AD1A-FF6D27F6C209}" type="slidenum">
              <a:rPr lang="en-GB" smtClean="0"/>
              <a:pPr/>
              <a:t>132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Notes Placeholder 2"/>
          <p:cNvSpPr>
            <a:spLocks noGrp="1"/>
          </p:cNvSpPr>
          <p:nvPr>
            <p:ph type="body" idx="1"/>
          </p:nvPr>
        </p:nvSpPr>
        <p:spPr/>
        <p:txBody>
          <a:bodyPr/>
          <a:lstStyle/>
          <a:p>
            <a:r>
              <a:rPr lang="en-US" smtClean="0"/>
              <a:t>Refer participants to Guide Paper 10 in the Grade 4 Extended-response (3-point) Sample Guide Set packet.</a:t>
            </a:r>
          </a:p>
          <a:p>
            <a:endParaRPr lang="en-US" smtClean="0"/>
          </a:p>
          <a:p>
            <a:r>
              <a:rPr lang="en-US" smtClean="0"/>
              <a:t>This response is incorrect. The initial equation is not correct and only the very first step of the process is completed. This results in an incorrect answer. Holistically, this is not sufficient to demonstrate even a limited understanding of the mathematical concepts embodied in the task.</a:t>
            </a:r>
            <a:endParaRPr lang="en-US" dirty="0" smtClean="0"/>
          </a:p>
        </p:txBody>
      </p:sp>
      <p:sp>
        <p:nvSpPr>
          <p:cNvPr id="268292" name="Slide Number Placeholder 3"/>
          <p:cNvSpPr>
            <a:spLocks noGrp="1"/>
          </p:cNvSpPr>
          <p:nvPr>
            <p:ph type="sldNum" sz="quarter" idx="5"/>
          </p:nvPr>
        </p:nvSpPr>
        <p:spPr/>
        <p:txBody>
          <a:bodyPr/>
          <a:lstStyle/>
          <a:p>
            <a:fld id="{0311307C-A964-4AA9-855E-B5F8E84B47D2}" type="slidenum">
              <a:rPr lang="en-GB" smtClean="0"/>
              <a:pPr/>
              <a:t>133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9316" name="Slide Number Placeholder 3"/>
          <p:cNvSpPr>
            <a:spLocks noGrp="1"/>
          </p:cNvSpPr>
          <p:nvPr>
            <p:ph type="sldNum" sz="quarter" idx="5"/>
          </p:nvPr>
        </p:nvSpPr>
        <p:spPr/>
        <p:txBody>
          <a:bodyPr/>
          <a:lstStyle/>
          <a:p>
            <a:fld id="{144D49C1-F809-4837-B58F-4CB34F74D4D3}" type="slidenum">
              <a:rPr lang="en-GB" smtClean="0"/>
              <a:pPr/>
              <a:t>134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Notes Placeholder 2"/>
          <p:cNvSpPr>
            <a:spLocks noGrp="1"/>
          </p:cNvSpPr>
          <p:nvPr>
            <p:ph type="body" idx="1"/>
          </p:nvPr>
        </p:nvSpPr>
        <p:spPr/>
        <p:txBody>
          <a:bodyPr/>
          <a:lstStyle/>
          <a:p>
            <a:r>
              <a:rPr lang="en-US" smtClean="0"/>
              <a:t>Refer participants to Guide Paper 11 in the Grade 4 Extended-response (3-point) Sample Guide Set packet.</a:t>
            </a:r>
          </a:p>
          <a:p>
            <a:endParaRPr lang="en-US" smtClean="0"/>
          </a:p>
          <a:p>
            <a:r>
              <a:rPr lang="en-US" smtClean="0"/>
              <a:t>This response is incorrect. The equation given is incorrect and while the final answer is correct, no correct work or mathematically appropriate process is shown that would lead to that answer.</a:t>
            </a:r>
            <a:endParaRPr lang="en-US" dirty="0" smtClean="0"/>
          </a:p>
        </p:txBody>
      </p:sp>
      <p:sp>
        <p:nvSpPr>
          <p:cNvPr id="270340" name="Slide Number Placeholder 3"/>
          <p:cNvSpPr>
            <a:spLocks noGrp="1"/>
          </p:cNvSpPr>
          <p:nvPr>
            <p:ph type="sldNum" sz="quarter" idx="5"/>
          </p:nvPr>
        </p:nvSpPr>
        <p:spPr/>
        <p:txBody>
          <a:bodyPr/>
          <a:lstStyle/>
          <a:p>
            <a:fld id="{D9BC3D0A-20B5-4ACE-8654-364C7C30D4FD}" type="slidenum">
              <a:rPr lang="en-GB" smtClean="0"/>
              <a:pPr/>
              <a:t>135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71364" name="Slide Number Placeholder 3"/>
          <p:cNvSpPr>
            <a:spLocks noGrp="1"/>
          </p:cNvSpPr>
          <p:nvPr>
            <p:ph type="sldNum" sz="quarter" idx="5"/>
          </p:nvPr>
        </p:nvSpPr>
        <p:spPr/>
        <p:txBody>
          <a:bodyPr/>
          <a:lstStyle/>
          <a:p>
            <a:fld id="{510A8361-6484-4F25-9280-99368F942333}" type="slidenum">
              <a:rPr lang="en-GB" smtClean="0"/>
              <a:pPr/>
              <a:t>136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Notes Placeholder 2"/>
          <p:cNvSpPr>
            <a:spLocks noGrp="1"/>
          </p:cNvSpPr>
          <p:nvPr>
            <p:ph type="body" idx="1"/>
          </p:nvPr>
        </p:nvSpPr>
        <p:spPr/>
        <p:txBody>
          <a:bodyPr/>
          <a:lstStyle/>
          <a:p>
            <a:r>
              <a:rPr lang="en-US" smtClean="0"/>
              <a:t>Ask participants if there are any questions about why each paper has its respective score.</a:t>
            </a:r>
          </a:p>
          <a:p>
            <a:endParaRPr lang="en-US" dirty="0" smtClean="0"/>
          </a:p>
        </p:txBody>
      </p:sp>
      <p:sp>
        <p:nvSpPr>
          <p:cNvPr id="272388" name="Slide Number Placeholder 3"/>
          <p:cNvSpPr>
            <a:spLocks noGrp="1"/>
          </p:cNvSpPr>
          <p:nvPr>
            <p:ph type="sldNum" sz="quarter" idx="5"/>
          </p:nvPr>
        </p:nvSpPr>
        <p:spPr/>
        <p:txBody>
          <a:bodyPr/>
          <a:lstStyle/>
          <a:p>
            <a:fld id="{0EAD9F56-DD94-47CA-B150-FBC22D67F097}" type="slidenum">
              <a:rPr lang="en-GB" smtClean="0"/>
              <a:pPr/>
              <a:t>137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Inform participants they will now practice scoring sample student responses, applying the rubric, scoring policies and guide papers.</a:t>
            </a:r>
          </a:p>
          <a:p>
            <a:endParaRPr lang="en-US" dirty="0" smtClean="0"/>
          </a:p>
          <a:p>
            <a:r>
              <a:rPr lang="en-US" dirty="0" smtClean="0"/>
              <a:t>Have teachers read and score the entire practice set prior to reviewing the responses in the set. </a:t>
            </a:r>
          </a:p>
          <a:p>
            <a:endParaRPr lang="en-US" dirty="0" smtClean="0"/>
          </a:p>
          <a:p>
            <a:r>
              <a:rPr lang="en-US" dirty="0" smtClean="0"/>
              <a:t>After participants have individually scored the five response, have them turn-and-talk to their neighbors to compare scores.  </a:t>
            </a:r>
          </a:p>
          <a:p>
            <a:endParaRPr lang="en-US" dirty="0" smtClean="0"/>
          </a:p>
          <a:p>
            <a:r>
              <a:rPr lang="en-US" dirty="0" smtClean="0"/>
              <a:t>Neighbors should use rubric language and the guide papers to explain why they selected the scores for each response.  </a:t>
            </a:r>
          </a:p>
          <a:p>
            <a:endParaRPr lang="en-US" dirty="0" smtClean="0"/>
          </a:p>
          <a:p>
            <a:r>
              <a:rPr lang="en-US" dirty="0" smtClean="0"/>
              <a:t>Select pairs to explain to the rest of the participants why each response has the specific score point.</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138</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15 minutes</a:t>
            </a:r>
            <a:endParaRPr lang="en-US" sz="1100"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Grade 4 Extended-response (3-point) Sample Practice Set packet.</a:t>
            </a:r>
            <a:endParaRPr lang="en-US" dirty="0" smtClean="0"/>
          </a:p>
        </p:txBody>
      </p:sp>
      <p:sp>
        <p:nvSpPr>
          <p:cNvPr id="4" name="Slide Number Placeholder 3"/>
          <p:cNvSpPr>
            <a:spLocks noGrp="1"/>
          </p:cNvSpPr>
          <p:nvPr>
            <p:ph type="sldNum" sz="quarter" idx="10"/>
          </p:nvPr>
        </p:nvSpPr>
        <p:spPr/>
        <p:txBody>
          <a:bodyPr/>
          <a:lstStyle/>
          <a:p>
            <a:fld id="{BC7F7FC8-DFCC-4405-AF1D-4EB489BCB67C}" type="slidenum">
              <a:rPr lang="en-GB" smtClean="0"/>
              <a:pPr/>
              <a:t>139</a:t>
            </a:fld>
            <a:endParaRPr lang="en-GB" dirty="0"/>
          </a:p>
        </p:txBody>
      </p:sp>
      <p:sp>
        <p:nvSpPr>
          <p:cNvPr id="7" name="Slide Image Placeholder 6"/>
          <p:cNvSpPr>
            <a:spLocks noGrp="1" noRot="1" noChangeAspect="1"/>
          </p:cNvSpPr>
          <p:nvPr>
            <p:ph type="sldImg"/>
          </p:nvPr>
        </p:nvSpPr>
        <p:spPr>
          <a:xfrm>
            <a:off x="261938" y="650875"/>
            <a:ext cx="3984625" cy="2989263"/>
          </a:xfrm>
        </p:spPr>
      </p:sp>
    </p:spTree>
    <p:extLst>
      <p:ext uri="{BB962C8B-B14F-4D97-AF65-F5344CB8AC3E}">
        <p14:creationId xmlns="" xmlns:p14="http://schemas.microsoft.com/office/powerpoint/2010/main" val="168325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Notes Placeholder 2"/>
          <p:cNvSpPr>
            <a:spLocks noGrp="1"/>
          </p:cNvSpPr>
          <p:nvPr>
            <p:ph type="body" idx="1"/>
          </p:nvPr>
        </p:nvSpPr>
        <p:spPr/>
        <p:txBody>
          <a:bodyPr/>
          <a:lstStyle/>
          <a:p>
            <a:r>
              <a:rPr lang="en-US" smtClean="0"/>
              <a:t>When scoring, compare each student response to the guide and practice papers.  The score assigned to the student response is based on the score assigned to the training paper it most closely matches, not on how it compares to the previous response or your own standards.</a:t>
            </a:r>
          </a:p>
          <a:p>
            <a:endParaRPr lang="en-US" smtClean="0"/>
          </a:p>
          <a:p>
            <a:r>
              <a:rPr lang="en-US" smtClean="0"/>
              <a:t>Guard against the danger of comparing the ‘current student response’ you are scoring to the ‘previous student response’.  Compare each response to the guide or practice set to determine its score.  Doing otherwise will cause your scoring to drift.</a:t>
            </a:r>
            <a:endParaRPr lang="en-US" dirty="0" smtClean="0"/>
          </a:p>
        </p:txBody>
      </p:sp>
      <p:sp>
        <p:nvSpPr>
          <p:cNvPr id="176132" name="Slide Number Placeholder 3"/>
          <p:cNvSpPr>
            <a:spLocks noGrp="1"/>
          </p:cNvSpPr>
          <p:nvPr>
            <p:ph type="sldNum" sz="quarter" idx="5"/>
          </p:nvPr>
        </p:nvSpPr>
        <p:spPr/>
        <p:txBody>
          <a:bodyPr/>
          <a:lstStyle/>
          <a:p>
            <a:fld id="{29DC1090-7587-4900-8F52-C6A5517DE703}" type="slidenum">
              <a:rPr lang="en-GB" smtClean="0"/>
              <a:pPr/>
              <a:t>14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Notes Placeholder 2"/>
          <p:cNvSpPr>
            <a:spLocks noGrp="1"/>
          </p:cNvSpPr>
          <p:nvPr>
            <p:ph type="body" idx="1"/>
          </p:nvPr>
        </p:nvSpPr>
        <p:spPr/>
        <p:txBody>
          <a:bodyPr/>
          <a:lstStyle/>
          <a:p>
            <a:r>
              <a:rPr lang="en-US" dirty="0" smtClean="0"/>
              <a:t>Refer participants to Practice Paper 1 in the Grade 4 Extended-response (3-point) Sample Practice Set packet.</a:t>
            </a:r>
          </a:p>
          <a:p>
            <a:endParaRPr lang="en-US" dirty="0" smtClean="0"/>
          </a:p>
          <a:p>
            <a:r>
              <a:rPr lang="en-US" dirty="0" smtClean="0"/>
              <a:t>This response is incorrect. The equation does not contain a variable and is irrelevant. While the initial step in the solution is correct (240 – 32 = 208), the question’s direction specifying that the same amount of money is saved every month is disregarded, resulting in incorrect work and an incorrect answer. While some parts contain correct mathematical procedures, holistically, they are not sufficient to demonstrate even a limited understanding of the mathematical concepts embodied in the task.</a:t>
            </a:r>
          </a:p>
        </p:txBody>
      </p:sp>
      <p:sp>
        <p:nvSpPr>
          <p:cNvPr id="273412" name="Slide Number Placeholder 3"/>
          <p:cNvSpPr>
            <a:spLocks noGrp="1"/>
          </p:cNvSpPr>
          <p:nvPr>
            <p:ph type="sldNum" sz="quarter" idx="5"/>
          </p:nvPr>
        </p:nvSpPr>
        <p:spPr/>
        <p:txBody>
          <a:bodyPr/>
          <a:lstStyle/>
          <a:p>
            <a:fld id="{8D33F5F5-DDF3-4F79-9692-FC5D968A464A}" type="slidenum">
              <a:rPr lang="en-GB" smtClean="0"/>
              <a:pPr/>
              <a:t>140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74436" name="Slide Number Placeholder 3"/>
          <p:cNvSpPr>
            <a:spLocks noGrp="1"/>
          </p:cNvSpPr>
          <p:nvPr>
            <p:ph type="sldNum" sz="quarter" idx="5"/>
          </p:nvPr>
        </p:nvSpPr>
        <p:spPr/>
        <p:txBody>
          <a:bodyPr/>
          <a:lstStyle/>
          <a:p>
            <a:fld id="{0C3EC405-79C6-4DE7-8B3D-15A411A0FF3F}" type="slidenum">
              <a:rPr lang="en-GB" smtClean="0"/>
              <a:pPr/>
              <a:t>141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Notes Placeholder 2"/>
          <p:cNvSpPr>
            <a:spLocks noGrp="1"/>
          </p:cNvSpPr>
          <p:nvPr>
            <p:ph type="body" idx="1"/>
          </p:nvPr>
        </p:nvSpPr>
        <p:spPr/>
        <p:txBody>
          <a:bodyPr/>
          <a:lstStyle/>
          <a:p>
            <a:r>
              <a:rPr lang="en-US" smtClean="0"/>
              <a:t>Refer participants to Practice Paper 2 in the Grade 4 Extended-response (3-point) Sample Practice Set packet.</a:t>
            </a:r>
          </a:p>
          <a:p>
            <a:endParaRPr lang="en-US" smtClean="0"/>
          </a:p>
          <a:p>
            <a:r>
              <a:rPr lang="en-US" smtClean="0"/>
              <a:t>This response answers the question correctly and indicates that the student has completed the task correctly, using mathematically sound procedures. The equation given is correct. The mathematical procedure used to solve the equation is appropriate with all necessary work shown, and the final answer is correct.</a:t>
            </a:r>
            <a:endParaRPr lang="en-US" dirty="0" smtClean="0"/>
          </a:p>
        </p:txBody>
      </p:sp>
      <p:sp>
        <p:nvSpPr>
          <p:cNvPr id="275460" name="Slide Number Placeholder 3"/>
          <p:cNvSpPr>
            <a:spLocks noGrp="1"/>
          </p:cNvSpPr>
          <p:nvPr>
            <p:ph type="sldNum" sz="quarter" idx="5"/>
          </p:nvPr>
        </p:nvSpPr>
        <p:spPr/>
        <p:txBody>
          <a:bodyPr/>
          <a:lstStyle/>
          <a:p>
            <a:fld id="{808EAB09-7555-4B28-8C2D-8C92B5555613}" type="slidenum">
              <a:rPr lang="en-GB" smtClean="0"/>
              <a:pPr/>
              <a:t>142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76484" name="Slide Number Placeholder 3"/>
          <p:cNvSpPr>
            <a:spLocks noGrp="1"/>
          </p:cNvSpPr>
          <p:nvPr>
            <p:ph type="sldNum" sz="quarter" idx="5"/>
          </p:nvPr>
        </p:nvSpPr>
        <p:spPr/>
        <p:txBody>
          <a:bodyPr/>
          <a:lstStyle/>
          <a:p>
            <a:fld id="{D7BCA2A6-6DF4-4AF2-99E9-DE256AEAF18B}" type="slidenum">
              <a:rPr lang="en-GB" smtClean="0"/>
              <a:pPr/>
              <a:t>143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Notes Placeholder 2"/>
          <p:cNvSpPr>
            <a:spLocks noGrp="1"/>
          </p:cNvSpPr>
          <p:nvPr>
            <p:ph type="body" idx="1"/>
          </p:nvPr>
        </p:nvSpPr>
        <p:spPr/>
        <p:txBody>
          <a:bodyPr/>
          <a:lstStyle/>
          <a:p>
            <a:r>
              <a:rPr lang="en-US" smtClean="0"/>
              <a:t>Refer participants to Practice Paper 3 in the Grade 4 Extended-response (3-point) Sample Practice Set packet.</a:t>
            </a:r>
          </a:p>
          <a:p>
            <a:endParaRPr lang="en-US" smtClean="0"/>
          </a:p>
          <a:p>
            <a:r>
              <a:rPr lang="en-US" smtClean="0"/>
              <a:t>This response is incorrect.  The equation is incorrect. Though some correct operations are indicated in the work, subtraction followed by division, only the subtraction is correctly completed. Holistically, this is not sufficient to demonstrate even a limited understanding of the mathematical concepts embodied in the task.</a:t>
            </a:r>
            <a:endParaRPr lang="en-US" dirty="0" smtClean="0"/>
          </a:p>
        </p:txBody>
      </p:sp>
      <p:sp>
        <p:nvSpPr>
          <p:cNvPr id="277508" name="Slide Number Placeholder 3"/>
          <p:cNvSpPr>
            <a:spLocks noGrp="1"/>
          </p:cNvSpPr>
          <p:nvPr>
            <p:ph type="sldNum" sz="quarter" idx="5"/>
          </p:nvPr>
        </p:nvSpPr>
        <p:spPr/>
        <p:txBody>
          <a:bodyPr/>
          <a:lstStyle/>
          <a:p>
            <a:fld id="{9B7C3929-13D3-4903-9406-1D49C7D6C006}" type="slidenum">
              <a:rPr lang="en-GB" smtClean="0"/>
              <a:pPr/>
              <a:t>144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78532" name="Slide Number Placeholder 3"/>
          <p:cNvSpPr>
            <a:spLocks noGrp="1"/>
          </p:cNvSpPr>
          <p:nvPr>
            <p:ph type="sldNum" sz="quarter" idx="5"/>
          </p:nvPr>
        </p:nvSpPr>
        <p:spPr/>
        <p:txBody>
          <a:bodyPr/>
          <a:lstStyle/>
          <a:p>
            <a:fld id="{3A224423-9314-442C-BF3C-3E0352A04DF2}" type="slidenum">
              <a:rPr lang="en-GB" smtClean="0"/>
              <a:pPr/>
              <a:t>145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Notes Placeholder 2"/>
          <p:cNvSpPr>
            <a:spLocks noGrp="1"/>
          </p:cNvSpPr>
          <p:nvPr>
            <p:ph type="body" idx="1"/>
          </p:nvPr>
        </p:nvSpPr>
        <p:spPr/>
        <p:txBody>
          <a:bodyPr/>
          <a:lstStyle/>
          <a:p>
            <a:r>
              <a:rPr lang="en-US" smtClean="0"/>
              <a:t>Refer participants to Practice Paper 4 in the Grade 4 Extended-response (3-point) Sample Practice Set packet.</a:t>
            </a:r>
          </a:p>
          <a:p>
            <a:endParaRPr lang="en-US" smtClean="0"/>
          </a:p>
          <a:p>
            <a:r>
              <a:rPr lang="en-US" smtClean="0"/>
              <a:t>This response demonstrates partial understanding and addresses most aspects of the task using mathematically sound procedures. The equation is not correct. However, the mathematical procedure used and the answer are correct.</a:t>
            </a:r>
            <a:endParaRPr lang="en-US" dirty="0" smtClean="0"/>
          </a:p>
        </p:txBody>
      </p:sp>
      <p:sp>
        <p:nvSpPr>
          <p:cNvPr id="279556" name="Slide Number Placeholder 3"/>
          <p:cNvSpPr>
            <a:spLocks noGrp="1"/>
          </p:cNvSpPr>
          <p:nvPr>
            <p:ph type="sldNum" sz="quarter" idx="5"/>
          </p:nvPr>
        </p:nvSpPr>
        <p:spPr/>
        <p:txBody>
          <a:bodyPr/>
          <a:lstStyle/>
          <a:p>
            <a:fld id="{3C3479C7-4D0B-4A6E-B200-10F38D504099}" type="slidenum">
              <a:rPr lang="en-GB" smtClean="0"/>
              <a:pPr/>
              <a:t>146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80580" name="Slide Number Placeholder 3"/>
          <p:cNvSpPr>
            <a:spLocks noGrp="1"/>
          </p:cNvSpPr>
          <p:nvPr>
            <p:ph type="sldNum" sz="quarter" idx="5"/>
          </p:nvPr>
        </p:nvSpPr>
        <p:spPr/>
        <p:txBody>
          <a:bodyPr/>
          <a:lstStyle/>
          <a:p>
            <a:fld id="{3E2B2E73-040B-4A42-ACEB-75A988C72E1E}" type="slidenum">
              <a:rPr lang="en-GB" smtClean="0"/>
              <a:pPr/>
              <a:t>147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Notes Placeholder 2"/>
          <p:cNvSpPr>
            <a:spLocks noGrp="1"/>
          </p:cNvSpPr>
          <p:nvPr>
            <p:ph type="body" idx="1"/>
          </p:nvPr>
        </p:nvSpPr>
        <p:spPr/>
        <p:txBody>
          <a:bodyPr/>
          <a:lstStyle/>
          <a:p>
            <a:r>
              <a:rPr lang="en-US" dirty="0" smtClean="0"/>
              <a:t>Refer participants to Practice Paper 5 in the Grade 4 Extended-response (3-point) Sample Practice Set packet.</a:t>
            </a:r>
          </a:p>
          <a:p>
            <a:endParaRPr lang="en-US" dirty="0" smtClean="0"/>
          </a:p>
          <a:p>
            <a:r>
              <a:rPr lang="en-US" dirty="0" smtClean="0"/>
              <a:t>This response exhibits many flaws but is not completely incorrect.  The written equation is an acceptable equation; however, the mathematical procedure used to solve the equation and the answer are flawed and incorrect.</a:t>
            </a:r>
          </a:p>
        </p:txBody>
      </p:sp>
      <p:sp>
        <p:nvSpPr>
          <p:cNvPr id="281604" name="Slide Number Placeholder 3"/>
          <p:cNvSpPr>
            <a:spLocks noGrp="1"/>
          </p:cNvSpPr>
          <p:nvPr>
            <p:ph type="sldNum" sz="quarter" idx="5"/>
          </p:nvPr>
        </p:nvSpPr>
        <p:spPr/>
        <p:txBody>
          <a:bodyPr/>
          <a:lstStyle/>
          <a:p>
            <a:fld id="{46CC4FBF-144F-4E3E-A891-37A3975A3720}" type="slidenum">
              <a:rPr lang="en-GB" smtClean="0"/>
              <a:pPr/>
              <a:t>148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Notes Placeholder 2"/>
          <p:cNvSpPr>
            <a:spLocks noGrp="1"/>
          </p:cNvSpPr>
          <p:nvPr>
            <p:ph type="body" idx="1"/>
          </p:nvPr>
        </p:nvSpPr>
        <p:spPr/>
        <p:txBody>
          <a:bodyPr/>
          <a:lstStyle/>
          <a:p>
            <a:r>
              <a:rPr lang="en-US" smtClean="0"/>
              <a:t>Direct the participants to read the annotation; ask if there are any questions.</a:t>
            </a:r>
          </a:p>
          <a:p>
            <a:endParaRPr lang="en-US" dirty="0" smtClean="0"/>
          </a:p>
        </p:txBody>
      </p:sp>
      <p:sp>
        <p:nvSpPr>
          <p:cNvPr id="282628" name="Slide Number Placeholder 3"/>
          <p:cNvSpPr>
            <a:spLocks noGrp="1"/>
          </p:cNvSpPr>
          <p:nvPr>
            <p:ph type="sldNum" sz="quarter" idx="5"/>
          </p:nvPr>
        </p:nvSpPr>
        <p:spPr/>
        <p:txBody>
          <a:bodyPr/>
          <a:lstStyle/>
          <a:p>
            <a:fld id="{DE57E786-35F6-4A13-9A3B-55BBF9C1D6C8}" type="slidenum">
              <a:rPr lang="en-GB" smtClean="0"/>
              <a:pPr/>
              <a:t>149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Notes Placeholder 2"/>
          <p:cNvSpPr>
            <a:spLocks noGrp="1"/>
          </p:cNvSpPr>
          <p:nvPr>
            <p:ph type="body" idx="1"/>
          </p:nvPr>
        </p:nvSpPr>
        <p:spPr/>
        <p:txBody>
          <a:bodyPr/>
          <a:lstStyle/>
          <a:p>
            <a:r>
              <a:rPr lang="en-US" smtClean="0"/>
              <a:t>Scoring a state test is quite different from grading classroom papers. When scoring holistically, a response is assessed based on the demonstrated level of understanding and how it compares to the rubric and training papers.  When grading classroom papers, individual errors are totaled to determine the grade assigned. </a:t>
            </a:r>
          </a:p>
          <a:p>
            <a:endParaRPr lang="en-US" smtClean="0"/>
          </a:p>
          <a:p>
            <a:r>
              <a:rPr lang="en-US" smtClean="0"/>
              <a:t>When grading one purpose is to provide feedback on areas that need improvement – so a student can work on those areas – as well as identify conceptual strengths.  The purpose of scoring is to assess a student’s demonstrated level of understanding at a specific point in time.  This is why it is important to weigh and balance what a student does well with areas for improvement to find the best-fit score for a response.</a:t>
            </a:r>
            <a:endParaRPr lang="en-US" dirty="0" smtClean="0"/>
          </a:p>
        </p:txBody>
      </p:sp>
      <p:sp>
        <p:nvSpPr>
          <p:cNvPr id="177156" name="Slide Number Placeholder 3"/>
          <p:cNvSpPr>
            <a:spLocks noGrp="1"/>
          </p:cNvSpPr>
          <p:nvPr>
            <p:ph type="sldNum" sz="quarter" idx="5"/>
          </p:nvPr>
        </p:nvSpPr>
        <p:spPr/>
        <p:txBody>
          <a:bodyPr/>
          <a:lstStyle/>
          <a:p>
            <a:fld id="{BE57097E-F3CC-4117-8337-59A36C443835}" type="slidenum">
              <a:rPr lang="en-GB" smtClean="0"/>
              <a:pPr/>
              <a:t>15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Notes Placeholder 2"/>
          <p:cNvSpPr>
            <a:spLocks noGrp="1"/>
          </p:cNvSpPr>
          <p:nvPr>
            <p:ph type="body" idx="1"/>
          </p:nvPr>
        </p:nvSpPr>
        <p:spPr/>
        <p:txBody>
          <a:bodyPr/>
          <a:lstStyle/>
          <a:p>
            <a:r>
              <a:rPr lang="en-US" smtClean="0"/>
              <a:t>Ask participants what questions they have about the 3-point rubric or scoring an extended-response.</a:t>
            </a:r>
          </a:p>
          <a:p>
            <a:endParaRPr lang="en-US" dirty="0" smtClean="0"/>
          </a:p>
        </p:txBody>
      </p:sp>
      <p:sp>
        <p:nvSpPr>
          <p:cNvPr id="283652" name="Slide Number Placeholder 3"/>
          <p:cNvSpPr>
            <a:spLocks noGrp="1"/>
          </p:cNvSpPr>
          <p:nvPr>
            <p:ph type="sldNum" sz="quarter" idx="5"/>
          </p:nvPr>
        </p:nvSpPr>
        <p:spPr/>
        <p:txBody>
          <a:bodyPr/>
          <a:lstStyle/>
          <a:p>
            <a:fld id="{D482C6A9-DF18-4E93-B064-D7B94058FFB4}" type="slidenum">
              <a:rPr lang="en-GB" smtClean="0"/>
              <a:pPr/>
              <a:t>150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We will now look at student responses to the grade 6 3-point question</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151</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40 minutes</a:t>
            </a:r>
            <a:endParaRPr lang="en-US" sz="1100"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Refer participants to the Grade 6 Extended</a:t>
            </a:r>
            <a:r>
              <a:rPr lang="en-US" baseline="0" dirty="0" smtClean="0"/>
              <a:t>-response (3-Point) Sample Question Guide Set packet.</a:t>
            </a:r>
          </a:p>
          <a:p>
            <a:endParaRPr lang="en-US" baseline="0" dirty="0" smtClean="0"/>
          </a:p>
          <a:p>
            <a:r>
              <a:rPr lang="en-US" baseline="0" dirty="0" smtClean="0"/>
              <a:t>The first page after the cover sheet is the question.  The second page is the Common Core Learning Standard.  (Show the next slide.)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152</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Notes Placeholder 2"/>
          <p:cNvSpPr>
            <a:spLocks noGrp="1"/>
          </p:cNvSpPr>
          <p:nvPr>
            <p:ph type="body" idx="1"/>
          </p:nvPr>
        </p:nvSpPr>
        <p:spPr/>
        <p:txBody>
          <a:bodyPr/>
          <a:lstStyle/>
          <a:p>
            <a:r>
              <a:rPr lang="en-US" smtClean="0"/>
              <a:t>Show briefly and explain to teachers that this is a sample of a grade 6 0 – 3 point question that is aligned with Common Core learning standard 6.G.4 .</a:t>
            </a:r>
          </a:p>
          <a:p>
            <a:r>
              <a:rPr lang="en-US" smtClean="0"/>
              <a:t>Represent three-dimensional figures using nets made up of rectangles and triangles, and use the nets to find the surface area of these figures. Apply these techniques in the context of solving real-world and mathematical problems.</a:t>
            </a:r>
          </a:p>
          <a:p>
            <a:endParaRPr lang="en-US" smtClean="0"/>
          </a:p>
          <a:p>
            <a:r>
              <a:rPr lang="en-US" smtClean="0"/>
              <a:t>Move to next slide.</a:t>
            </a:r>
          </a:p>
          <a:p>
            <a:endParaRPr lang="en-US" dirty="0" smtClean="0"/>
          </a:p>
        </p:txBody>
      </p:sp>
      <p:sp>
        <p:nvSpPr>
          <p:cNvPr id="284676" name="Slide Number Placeholder 3"/>
          <p:cNvSpPr>
            <a:spLocks noGrp="1"/>
          </p:cNvSpPr>
          <p:nvPr>
            <p:ph type="sldNum" sz="quarter" idx="5"/>
          </p:nvPr>
        </p:nvSpPr>
        <p:spPr/>
        <p:txBody>
          <a:bodyPr/>
          <a:lstStyle/>
          <a:p>
            <a:fld id="{65958397-B5D7-4145-9C2D-A2CE8DF738DB}" type="slidenum">
              <a:rPr lang="en-GB" smtClean="0"/>
              <a:pPr/>
              <a:t>153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Allow participants time to read the standard.  Ask if there are any questions. A second training option is to read the standard to participants.</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154</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Notes Placeholder 2"/>
          <p:cNvSpPr>
            <a:spLocks noGrp="1"/>
          </p:cNvSpPr>
          <p:nvPr>
            <p:ph type="body" idx="1"/>
          </p:nvPr>
        </p:nvSpPr>
        <p:spPr/>
        <p:txBody>
          <a:bodyPr/>
          <a:lstStyle/>
          <a:p>
            <a:r>
              <a:rPr lang="en-US" smtClean="0"/>
              <a:t>Take a couple minutes to think about how you would answer the question. </a:t>
            </a:r>
          </a:p>
          <a:p>
            <a:endParaRPr lang="en-US" smtClean="0"/>
          </a:p>
          <a:p>
            <a:r>
              <a:rPr lang="en-US" smtClean="0"/>
              <a:t>Ask yourself what a typical 3-point student response might look like.</a:t>
            </a:r>
          </a:p>
          <a:p>
            <a:endParaRPr lang="en-US" smtClean="0"/>
          </a:p>
          <a:p>
            <a:r>
              <a:rPr lang="en-US" smtClean="0"/>
              <a:t>What will a typical 2 or 1-point and a common 0-point student response possibly look like.  </a:t>
            </a:r>
          </a:p>
          <a:p>
            <a:endParaRPr lang="en-US" smtClean="0"/>
          </a:p>
          <a:p>
            <a:r>
              <a:rPr lang="en-US" smtClean="0"/>
              <a:t>Guide the discussion by asking a few teachers for potential ways they would answer the question.</a:t>
            </a:r>
          </a:p>
          <a:p>
            <a:endParaRPr lang="en-US" dirty="0" smtClean="0"/>
          </a:p>
        </p:txBody>
      </p:sp>
      <p:sp>
        <p:nvSpPr>
          <p:cNvPr id="285700" name="Slide Number Placeholder 3"/>
          <p:cNvSpPr>
            <a:spLocks noGrp="1"/>
          </p:cNvSpPr>
          <p:nvPr>
            <p:ph type="sldNum" sz="quarter" idx="5"/>
          </p:nvPr>
        </p:nvSpPr>
        <p:spPr/>
        <p:txBody>
          <a:bodyPr/>
          <a:lstStyle/>
          <a:p>
            <a:fld id="{6F2DB5F0-3BB7-436E-8D12-E9D8769D8E64}" type="slidenum">
              <a:rPr lang="en-GB" smtClean="0"/>
              <a:pPr/>
              <a:t>155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Notes Placeholder 2"/>
          <p:cNvSpPr>
            <a:spLocks noGrp="1"/>
          </p:cNvSpPr>
          <p:nvPr>
            <p:ph type="body" idx="1"/>
          </p:nvPr>
        </p:nvSpPr>
        <p:spPr/>
        <p:txBody>
          <a:bodyPr/>
          <a:lstStyle/>
          <a:p>
            <a:r>
              <a:rPr lang="en-US" smtClean="0"/>
              <a:t>Talk through the response:</a:t>
            </a:r>
          </a:p>
          <a:p>
            <a:r>
              <a:rPr lang="en-US" smtClean="0"/>
              <a:t>The net is correctly drawn and appropriately labeled.  The work is shown for calculating the surface area.  The total surface area is correct.</a:t>
            </a:r>
          </a:p>
          <a:p>
            <a:endParaRPr lang="en-US" smtClean="0"/>
          </a:p>
          <a:p>
            <a:r>
              <a:rPr lang="en-US" smtClean="0"/>
              <a:t>This is what we would expect as a common, but not the only, 3-point response.</a:t>
            </a:r>
          </a:p>
          <a:p>
            <a:endParaRPr lang="en-US" smtClean="0"/>
          </a:p>
          <a:p>
            <a:r>
              <a:rPr lang="en-US" smtClean="0"/>
              <a:t>Guide the discussion by asking a few teachers for other ways this question may be answered correctly or what we might expect as common 2-point, 1-point and 0-point responses. </a:t>
            </a:r>
          </a:p>
          <a:p>
            <a:endParaRPr lang="en-US" smtClean="0"/>
          </a:p>
          <a:p>
            <a:endParaRPr lang="en-US" smtClean="0"/>
          </a:p>
          <a:p>
            <a:endParaRPr lang="en-US" dirty="0" smtClean="0"/>
          </a:p>
        </p:txBody>
      </p:sp>
      <p:sp>
        <p:nvSpPr>
          <p:cNvPr id="286724" name="Slide Number Placeholder 3"/>
          <p:cNvSpPr>
            <a:spLocks noGrp="1"/>
          </p:cNvSpPr>
          <p:nvPr>
            <p:ph type="sldNum" sz="quarter" idx="5"/>
          </p:nvPr>
        </p:nvSpPr>
        <p:spPr/>
        <p:txBody>
          <a:bodyPr/>
          <a:lstStyle/>
          <a:p>
            <a:fld id="{2B500F34-CAF7-4637-A4D1-E26DC7BA7E40}" type="slidenum">
              <a:rPr lang="en-GB" smtClean="0"/>
              <a:pPr/>
              <a:t>156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Notes Placeholder 2"/>
          <p:cNvSpPr>
            <a:spLocks noGrp="1"/>
          </p:cNvSpPr>
          <p:nvPr>
            <p:ph type="body" idx="1"/>
          </p:nvPr>
        </p:nvSpPr>
        <p:spPr/>
        <p:txBody>
          <a:bodyPr/>
          <a:lstStyle/>
          <a:p>
            <a:r>
              <a:rPr lang="en-US" smtClean="0"/>
              <a:t>Refer participants to Guide Paper 1 in the Grade 6 Extended-response (3-Point) Sample Question Guide Set packet.</a:t>
            </a:r>
          </a:p>
          <a:p>
            <a:endParaRPr lang="en-US" smtClean="0"/>
          </a:p>
          <a:p>
            <a:r>
              <a:rPr lang="en-US" smtClean="0"/>
              <a:t>This response answers the question correctly and demonstrates a thorough understanding of the mathematical concepts. A complete net is drawn and accurately labeled, and all calculations for each of the rectangles are shown. The final answer, the sum of the area of all six rectangles, is correct.</a:t>
            </a:r>
            <a:endParaRPr lang="en-US" dirty="0" smtClean="0"/>
          </a:p>
        </p:txBody>
      </p:sp>
      <p:sp>
        <p:nvSpPr>
          <p:cNvPr id="287748" name="Slide Number Placeholder 3"/>
          <p:cNvSpPr>
            <a:spLocks noGrp="1"/>
          </p:cNvSpPr>
          <p:nvPr>
            <p:ph type="sldNum" sz="quarter" idx="5"/>
          </p:nvPr>
        </p:nvSpPr>
        <p:spPr/>
        <p:txBody>
          <a:bodyPr/>
          <a:lstStyle/>
          <a:p>
            <a:fld id="{83472039-90AB-41CE-ABDF-951345653F98}" type="slidenum">
              <a:rPr lang="en-GB" smtClean="0"/>
              <a:pPr/>
              <a:t>157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88772" name="Slide Number Placeholder 3"/>
          <p:cNvSpPr>
            <a:spLocks noGrp="1"/>
          </p:cNvSpPr>
          <p:nvPr>
            <p:ph type="sldNum" sz="quarter" idx="5"/>
          </p:nvPr>
        </p:nvSpPr>
        <p:spPr/>
        <p:txBody>
          <a:bodyPr/>
          <a:lstStyle/>
          <a:p>
            <a:fld id="{71901201-2B5F-4E12-A5DC-B2A79E877A51}" type="slidenum">
              <a:rPr lang="en-GB" smtClean="0"/>
              <a:pPr/>
              <a:t>158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Notes Placeholder 2"/>
          <p:cNvSpPr>
            <a:spLocks noGrp="1"/>
          </p:cNvSpPr>
          <p:nvPr>
            <p:ph type="body" idx="1"/>
          </p:nvPr>
        </p:nvSpPr>
        <p:spPr/>
        <p:txBody>
          <a:bodyPr/>
          <a:lstStyle/>
          <a:p>
            <a:r>
              <a:rPr lang="en-US" smtClean="0"/>
              <a:t>Refer participants to Guide Paper 2 in the Grade 6 Extended-response (3-Point) Sample Question Guide Set packet.</a:t>
            </a:r>
          </a:p>
          <a:p>
            <a:endParaRPr lang="en-US" smtClean="0"/>
          </a:p>
          <a:p>
            <a:r>
              <a:rPr lang="en-US" smtClean="0"/>
              <a:t>This response answers the question correctly and indicates that the student has completed the task correctly, using mathematically sound procedures. A complete net is drawn and accurately labeled. The calculations for each of the three sizes of rectangles are shown, multiplied by two, and then added. The final answer is correct.</a:t>
            </a:r>
            <a:endParaRPr lang="en-US" dirty="0" smtClean="0"/>
          </a:p>
        </p:txBody>
      </p:sp>
      <p:sp>
        <p:nvSpPr>
          <p:cNvPr id="289796" name="Slide Number Placeholder 3"/>
          <p:cNvSpPr>
            <a:spLocks noGrp="1"/>
          </p:cNvSpPr>
          <p:nvPr>
            <p:ph type="sldNum" sz="quarter" idx="5"/>
          </p:nvPr>
        </p:nvSpPr>
        <p:spPr/>
        <p:txBody>
          <a:bodyPr/>
          <a:lstStyle/>
          <a:p>
            <a:fld id="{57451714-C864-42AE-9144-D8F9097FCA81}" type="slidenum">
              <a:rPr lang="en-GB" smtClean="0"/>
              <a:pPr/>
              <a:t>159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Notes Placeholder 2"/>
          <p:cNvSpPr>
            <a:spLocks noGrp="1"/>
          </p:cNvSpPr>
          <p:nvPr>
            <p:ph type="body" idx="1"/>
          </p:nvPr>
        </p:nvSpPr>
        <p:spPr/>
        <p:txBody>
          <a:bodyPr/>
          <a:lstStyle/>
          <a:p>
            <a:r>
              <a:rPr lang="en-US" smtClean="0"/>
              <a:t>Remembering that you are scoring—not grading—is essential. Although you may be experienced in reviewing student work, you need to set aside your own grading practices while scoring. Determine scores based only on the work in the student booklet, using state standards – not classroom standards – to score student responses accurately, fairly, and consistently.</a:t>
            </a:r>
          </a:p>
          <a:p>
            <a:endParaRPr lang="en-US" dirty="0" smtClean="0"/>
          </a:p>
        </p:txBody>
      </p:sp>
      <p:sp>
        <p:nvSpPr>
          <p:cNvPr id="178180" name="Slide Number Placeholder 3"/>
          <p:cNvSpPr>
            <a:spLocks noGrp="1"/>
          </p:cNvSpPr>
          <p:nvPr>
            <p:ph type="sldNum" sz="quarter" idx="5"/>
          </p:nvPr>
        </p:nvSpPr>
        <p:spPr/>
        <p:txBody>
          <a:bodyPr/>
          <a:lstStyle/>
          <a:p>
            <a:fld id="{DC0E9E40-694E-4434-9940-C3D646BB1813}" type="slidenum">
              <a:rPr lang="en-GB" smtClean="0"/>
              <a:pPr/>
              <a:t>16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0820" name="Slide Number Placeholder 3"/>
          <p:cNvSpPr>
            <a:spLocks noGrp="1"/>
          </p:cNvSpPr>
          <p:nvPr>
            <p:ph type="sldNum" sz="quarter" idx="5"/>
          </p:nvPr>
        </p:nvSpPr>
        <p:spPr/>
        <p:txBody>
          <a:bodyPr/>
          <a:lstStyle/>
          <a:p>
            <a:fld id="{2637C948-1614-4006-86A3-13F28887D211}" type="slidenum">
              <a:rPr lang="en-GB" smtClean="0"/>
              <a:pPr/>
              <a:t>160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Notes Placeholder 2"/>
          <p:cNvSpPr>
            <a:spLocks noGrp="1"/>
          </p:cNvSpPr>
          <p:nvPr>
            <p:ph type="body" idx="1"/>
          </p:nvPr>
        </p:nvSpPr>
        <p:spPr/>
        <p:txBody>
          <a:bodyPr/>
          <a:lstStyle/>
          <a:p>
            <a:r>
              <a:rPr lang="en-US" dirty="0" smtClean="0"/>
              <a:t>Refer participants to Guide Paper 3 in the Grade 6 Extended-response (3-Point) Sample Question Guide Set packet.</a:t>
            </a:r>
          </a:p>
          <a:p>
            <a:endParaRPr lang="en-US" dirty="0" smtClean="0"/>
          </a:p>
          <a:p>
            <a:r>
              <a:rPr lang="en-US" dirty="0" smtClean="0"/>
              <a:t>This response answers the question correctly and demonstrates a thorough understanding of the mathematical concepts. A complete net is drawn. The calculations for each of the three sizes of rectangles are shown, multiplied by two, and then added. The final answer is correct. Labeling the dimensions of the net is not required for demonstration of a thorough understanding of the problem. The run-on number sentences and the cm</a:t>
            </a:r>
            <a:r>
              <a:rPr lang="en-US" baseline="30000" dirty="0" smtClean="0"/>
              <a:t>3</a:t>
            </a:r>
            <a:r>
              <a:rPr lang="en-US" dirty="0" smtClean="0"/>
              <a:t> label do not detract from the demonstration of a thorough understanding of the concepts.</a:t>
            </a:r>
          </a:p>
        </p:txBody>
      </p:sp>
      <p:sp>
        <p:nvSpPr>
          <p:cNvPr id="291844" name="Slide Number Placeholder 3"/>
          <p:cNvSpPr>
            <a:spLocks noGrp="1"/>
          </p:cNvSpPr>
          <p:nvPr>
            <p:ph type="sldNum" sz="quarter" idx="5"/>
          </p:nvPr>
        </p:nvSpPr>
        <p:spPr/>
        <p:txBody>
          <a:bodyPr/>
          <a:lstStyle/>
          <a:p>
            <a:fld id="{5A4453D9-D0FF-49A8-83B2-50CD629E3D9E}" type="slidenum">
              <a:rPr lang="en-GB" smtClean="0"/>
              <a:pPr/>
              <a:t>161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2868" name="Slide Number Placeholder 3"/>
          <p:cNvSpPr>
            <a:spLocks noGrp="1"/>
          </p:cNvSpPr>
          <p:nvPr>
            <p:ph type="sldNum" sz="quarter" idx="5"/>
          </p:nvPr>
        </p:nvSpPr>
        <p:spPr/>
        <p:txBody>
          <a:bodyPr/>
          <a:lstStyle/>
          <a:p>
            <a:fld id="{213A98F6-35BF-400B-A4DD-9846D441B5A4}" type="slidenum">
              <a:rPr lang="en-GB" smtClean="0"/>
              <a:pPr/>
              <a:t>162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Notes Placeholder 2"/>
          <p:cNvSpPr>
            <a:spLocks noGrp="1"/>
          </p:cNvSpPr>
          <p:nvPr>
            <p:ph type="body" idx="1"/>
          </p:nvPr>
        </p:nvSpPr>
        <p:spPr/>
        <p:txBody>
          <a:bodyPr/>
          <a:lstStyle/>
          <a:p>
            <a:r>
              <a:rPr lang="en-US" smtClean="0"/>
              <a:t>Refer participants to Guide Paper 4 in the Grade 6 Extended-response (3-Point) Sample Question Guide Set packet.</a:t>
            </a:r>
          </a:p>
          <a:p>
            <a:endParaRPr lang="en-US" smtClean="0"/>
          </a:p>
          <a:p>
            <a:r>
              <a:rPr lang="en-US" smtClean="0"/>
              <a:t>This response is partially correct and addresses most aspects of the task, using mathematically sound procedures. A complete net is drawn and accurately labeled, and the correct procedure for the area calculations for each of the rectangles is used. However, a multiplication error is made while calculating one of the areas (13 × 2 × 5.3 = 157.8) and an addition error is made when determining the total area (157.8 + 184.6 + 75.26 = 387.66). The lines that appear to be extra flaps on the net are indicators of the lengths of the sides.</a:t>
            </a:r>
            <a:endParaRPr lang="en-US" dirty="0" smtClean="0"/>
          </a:p>
        </p:txBody>
      </p:sp>
      <p:sp>
        <p:nvSpPr>
          <p:cNvPr id="293892" name="Slide Number Placeholder 3"/>
          <p:cNvSpPr>
            <a:spLocks noGrp="1"/>
          </p:cNvSpPr>
          <p:nvPr>
            <p:ph type="sldNum" sz="quarter" idx="5"/>
          </p:nvPr>
        </p:nvSpPr>
        <p:spPr/>
        <p:txBody>
          <a:bodyPr/>
          <a:lstStyle/>
          <a:p>
            <a:fld id="{E293E5F9-805F-4E94-8735-010C53792E48}" type="slidenum">
              <a:rPr lang="en-GB" smtClean="0"/>
              <a:pPr/>
              <a:t>163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4916" name="Slide Number Placeholder 3"/>
          <p:cNvSpPr>
            <a:spLocks noGrp="1"/>
          </p:cNvSpPr>
          <p:nvPr>
            <p:ph type="sldNum" sz="quarter" idx="5"/>
          </p:nvPr>
        </p:nvSpPr>
        <p:spPr/>
        <p:txBody>
          <a:bodyPr/>
          <a:lstStyle/>
          <a:p>
            <a:fld id="{0EB5D677-37E0-4EB2-B11E-955C645C0DC1}" type="slidenum">
              <a:rPr lang="en-GB" smtClean="0"/>
              <a:pPr/>
              <a:t>164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Notes Placeholder 2"/>
          <p:cNvSpPr>
            <a:spLocks noGrp="1"/>
          </p:cNvSpPr>
          <p:nvPr>
            <p:ph type="body" idx="1"/>
          </p:nvPr>
        </p:nvSpPr>
        <p:spPr/>
        <p:txBody>
          <a:bodyPr/>
          <a:lstStyle/>
          <a:p>
            <a:r>
              <a:rPr lang="en-US" smtClean="0"/>
              <a:t>Refer participants to Guide Paper 5 in the Grade 6 Extended-response (3-Point) Sample Question Guide Set packet.</a:t>
            </a:r>
          </a:p>
          <a:p>
            <a:endParaRPr lang="en-US" smtClean="0"/>
          </a:p>
          <a:p>
            <a:r>
              <a:rPr lang="en-US" smtClean="0"/>
              <a:t>This response demonstrates partial understanding of the mathematical procedures embodied in the task. The net, missing the rectangle that represents one side (5.3 by 7.1) of the box, is only partially correct. The surface area calculated is for an open, rather than a closed, box; the area representing the top of the box is not included. </a:t>
            </a:r>
          </a:p>
          <a:p>
            <a:endParaRPr lang="en-US" dirty="0" smtClean="0"/>
          </a:p>
        </p:txBody>
      </p:sp>
      <p:sp>
        <p:nvSpPr>
          <p:cNvPr id="295940" name="Slide Number Placeholder 3"/>
          <p:cNvSpPr>
            <a:spLocks noGrp="1"/>
          </p:cNvSpPr>
          <p:nvPr>
            <p:ph type="sldNum" sz="quarter" idx="5"/>
          </p:nvPr>
        </p:nvSpPr>
        <p:spPr/>
        <p:txBody>
          <a:bodyPr/>
          <a:lstStyle/>
          <a:p>
            <a:fld id="{C93D9BBB-4B5B-4643-8E05-930C494F4403}" type="slidenum">
              <a:rPr lang="en-GB" smtClean="0"/>
              <a:pPr/>
              <a:t>165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6964" name="Slide Number Placeholder 3"/>
          <p:cNvSpPr>
            <a:spLocks noGrp="1"/>
          </p:cNvSpPr>
          <p:nvPr>
            <p:ph type="sldNum" sz="quarter" idx="5"/>
          </p:nvPr>
        </p:nvSpPr>
        <p:spPr/>
        <p:txBody>
          <a:bodyPr/>
          <a:lstStyle/>
          <a:p>
            <a:fld id="{BEB8FD42-F4D9-4410-AA0F-24646151EBF3}" type="slidenum">
              <a:rPr lang="en-GB" smtClean="0"/>
              <a:pPr/>
              <a:t>166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Notes Placeholder 2"/>
          <p:cNvSpPr>
            <a:spLocks noGrp="1"/>
          </p:cNvSpPr>
          <p:nvPr>
            <p:ph type="body" idx="1"/>
          </p:nvPr>
        </p:nvSpPr>
        <p:spPr/>
        <p:txBody>
          <a:bodyPr/>
          <a:lstStyle/>
          <a:p>
            <a:r>
              <a:rPr lang="en-US" smtClean="0"/>
              <a:t>Refer participants to Guide Paper 6 in the Grade 6 Extended-response (3-Point) Sample Question Guide Set packet.</a:t>
            </a:r>
          </a:p>
          <a:p>
            <a:endParaRPr lang="en-US" smtClean="0"/>
          </a:p>
          <a:p>
            <a:r>
              <a:rPr lang="en-US" smtClean="0"/>
              <a:t>This response is partially correct and addresses most aspects of the task, using mathematically sound procedures. A complete net is drawn and accurately labeled, and the correct procedure for the total area calculation is shown in the work. However, minor calculation errors result in an incorrect answer.</a:t>
            </a:r>
            <a:endParaRPr lang="en-US" dirty="0" smtClean="0"/>
          </a:p>
        </p:txBody>
      </p:sp>
      <p:sp>
        <p:nvSpPr>
          <p:cNvPr id="297988" name="Slide Number Placeholder 3"/>
          <p:cNvSpPr>
            <a:spLocks noGrp="1"/>
          </p:cNvSpPr>
          <p:nvPr>
            <p:ph type="sldNum" sz="quarter" idx="5"/>
          </p:nvPr>
        </p:nvSpPr>
        <p:spPr/>
        <p:txBody>
          <a:bodyPr/>
          <a:lstStyle/>
          <a:p>
            <a:fld id="{6E142923-B842-4D24-9D2A-8C1940BEAD19}" type="slidenum">
              <a:rPr lang="en-GB" smtClean="0"/>
              <a:pPr/>
              <a:t>167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9012" name="Slide Number Placeholder 3"/>
          <p:cNvSpPr>
            <a:spLocks noGrp="1"/>
          </p:cNvSpPr>
          <p:nvPr>
            <p:ph type="sldNum" sz="quarter" idx="5"/>
          </p:nvPr>
        </p:nvSpPr>
        <p:spPr/>
        <p:txBody>
          <a:bodyPr/>
          <a:lstStyle/>
          <a:p>
            <a:fld id="{D0E2BAF0-AA32-461A-AB64-A2538B53F25B}" type="slidenum">
              <a:rPr lang="en-GB" smtClean="0"/>
              <a:pPr/>
              <a:t>168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Notes Placeholder 2"/>
          <p:cNvSpPr>
            <a:spLocks noGrp="1"/>
          </p:cNvSpPr>
          <p:nvPr>
            <p:ph type="body" idx="1"/>
          </p:nvPr>
        </p:nvSpPr>
        <p:spPr/>
        <p:txBody>
          <a:bodyPr/>
          <a:lstStyle/>
          <a:p>
            <a:r>
              <a:rPr lang="en-US" smtClean="0"/>
              <a:t>Refer participants to Guide Paper 7 in the Grade 6 Extended-response (3-Point) Sample Question Guide Set packet.</a:t>
            </a:r>
          </a:p>
          <a:p>
            <a:endParaRPr lang="en-US" smtClean="0"/>
          </a:p>
          <a:p>
            <a:r>
              <a:rPr lang="en-US" smtClean="0"/>
              <a:t>This response is incomplete and exhibits many flaws but is not completely incorrect; it addresses some elements of the task correctly but reaches an inadequate solution and provides reasoning that is incomplete. No net is shown. The area calculations for each size rectangle are shown and are correctly added together. However, the determined value is not multiplied by 2 to determine the total surface area.</a:t>
            </a:r>
            <a:endParaRPr lang="en-US" dirty="0" smtClean="0"/>
          </a:p>
        </p:txBody>
      </p:sp>
      <p:sp>
        <p:nvSpPr>
          <p:cNvPr id="300036" name="Slide Number Placeholder 3"/>
          <p:cNvSpPr>
            <a:spLocks noGrp="1"/>
          </p:cNvSpPr>
          <p:nvPr>
            <p:ph type="sldNum" sz="quarter" idx="5"/>
          </p:nvPr>
        </p:nvSpPr>
        <p:spPr/>
        <p:txBody>
          <a:bodyPr/>
          <a:lstStyle/>
          <a:p>
            <a:fld id="{5CE8BD4A-C930-4510-81F4-910317CF6A5A}" type="slidenum">
              <a:rPr lang="en-GB" smtClean="0"/>
              <a:pPr/>
              <a:t>169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Review common biases and ways to guard against them.</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17</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1060" name="Slide Number Placeholder 3"/>
          <p:cNvSpPr>
            <a:spLocks noGrp="1"/>
          </p:cNvSpPr>
          <p:nvPr>
            <p:ph type="sldNum" sz="quarter" idx="5"/>
          </p:nvPr>
        </p:nvSpPr>
        <p:spPr/>
        <p:txBody>
          <a:bodyPr/>
          <a:lstStyle/>
          <a:p>
            <a:fld id="{C0CBCD3D-2433-4AF4-8B73-00BE4A94AED5}" type="slidenum">
              <a:rPr lang="en-GB" smtClean="0"/>
              <a:pPr/>
              <a:t>170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Notes Placeholder 2"/>
          <p:cNvSpPr>
            <a:spLocks noGrp="1"/>
          </p:cNvSpPr>
          <p:nvPr>
            <p:ph type="body" idx="1"/>
          </p:nvPr>
        </p:nvSpPr>
        <p:spPr/>
        <p:txBody>
          <a:bodyPr/>
          <a:lstStyle/>
          <a:p>
            <a:r>
              <a:rPr lang="en-US" smtClean="0"/>
              <a:t>Refer participants to Guide Paper 8 in the Grade 6 Extended-response (3-Point) Sample Question Guide Set packet.</a:t>
            </a:r>
          </a:p>
          <a:p>
            <a:endParaRPr lang="en-US" smtClean="0"/>
          </a:p>
          <a:p>
            <a:r>
              <a:rPr lang="en-US" smtClean="0"/>
              <a:t>This response exhibits many flaws but is not completely incorrect and demonstrates only a limited understanding of the mathematical procedures embodied in the task. No net is shown. While the work shows the correct procedures for the calculation of the total surface area, multiplication errors for all three sizes of rectangles result in an incorrect answer.</a:t>
            </a:r>
            <a:endParaRPr lang="en-US" dirty="0" smtClean="0"/>
          </a:p>
        </p:txBody>
      </p:sp>
      <p:sp>
        <p:nvSpPr>
          <p:cNvPr id="302084" name="Slide Number Placeholder 3"/>
          <p:cNvSpPr>
            <a:spLocks noGrp="1"/>
          </p:cNvSpPr>
          <p:nvPr>
            <p:ph type="sldNum" sz="quarter" idx="5"/>
          </p:nvPr>
        </p:nvSpPr>
        <p:spPr/>
        <p:txBody>
          <a:bodyPr/>
          <a:lstStyle/>
          <a:p>
            <a:fld id="{B0595A1E-AA09-4804-B08A-EBDA560973D7}" type="slidenum">
              <a:rPr lang="en-GB" smtClean="0"/>
              <a:pPr/>
              <a:t>171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3108" name="Slide Number Placeholder 3"/>
          <p:cNvSpPr>
            <a:spLocks noGrp="1"/>
          </p:cNvSpPr>
          <p:nvPr>
            <p:ph type="sldNum" sz="quarter" idx="5"/>
          </p:nvPr>
        </p:nvSpPr>
        <p:spPr/>
        <p:txBody>
          <a:bodyPr/>
          <a:lstStyle/>
          <a:p>
            <a:fld id="{31837436-4623-4A36-906A-4B38CD3DAF6C}" type="slidenum">
              <a:rPr lang="en-GB" smtClean="0"/>
              <a:pPr/>
              <a:t>172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Notes Placeholder 2"/>
          <p:cNvSpPr>
            <a:spLocks noGrp="1"/>
          </p:cNvSpPr>
          <p:nvPr>
            <p:ph type="body" idx="1"/>
          </p:nvPr>
        </p:nvSpPr>
        <p:spPr/>
        <p:txBody>
          <a:bodyPr/>
          <a:lstStyle/>
          <a:p>
            <a:r>
              <a:rPr lang="en-US" smtClean="0"/>
              <a:t>Refer participants to Guide Paper 9 in the Grade 6 Extended-response (3-Point) Sample Question Guide Set packet.</a:t>
            </a:r>
          </a:p>
          <a:p>
            <a:endParaRPr lang="en-US" smtClean="0"/>
          </a:p>
          <a:p>
            <a:r>
              <a:rPr lang="en-US" smtClean="0"/>
              <a:t>This response exhibits many flaws but is not completely incorrect and reflects a lack of essential understanding of the underlying mathematical concepts. An appropriate net is shown. However, an inappropriate mathematical process is used to determine the surface area and the answer is incorrect.</a:t>
            </a:r>
            <a:endParaRPr lang="en-US" dirty="0" smtClean="0"/>
          </a:p>
        </p:txBody>
      </p:sp>
      <p:sp>
        <p:nvSpPr>
          <p:cNvPr id="304132" name="Slide Number Placeholder 3"/>
          <p:cNvSpPr>
            <a:spLocks noGrp="1"/>
          </p:cNvSpPr>
          <p:nvPr>
            <p:ph type="sldNum" sz="quarter" idx="5"/>
          </p:nvPr>
        </p:nvSpPr>
        <p:spPr/>
        <p:txBody>
          <a:bodyPr/>
          <a:lstStyle/>
          <a:p>
            <a:fld id="{EE298683-0E13-4388-98B3-2994487FE8D1}" type="slidenum">
              <a:rPr lang="en-GB" smtClean="0"/>
              <a:pPr/>
              <a:t>173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5156" name="Slide Number Placeholder 3"/>
          <p:cNvSpPr>
            <a:spLocks noGrp="1"/>
          </p:cNvSpPr>
          <p:nvPr>
            <p:ph type="sldNum" sz="quarter" idx="5"/>
          </p:nvPr>
        </p:nvSpPr>
        <p:spPr/>
        <p:txBody>
          <a:bodyPr/>
          <a:lstStyle/>
          <a:p>
            <a:fld id="{F0E8DD14-F1C4-449F-B2C8-00DBD7D8C6AB}" type="slidenum">
              <a:rPr lang="en-GB" smtClean="0"/>
              <a:pPr/>
              <a:t>174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Notes Placeholder 2"/>
          <p:cNvSpPr>
            <a:spLocks noGrp="1"/>
          </p:cNvSpPr>
          <p:nvPr>
            <p:ph type="body" idx="1"/>
          </p:nvPr>
        </p:nvSpPr>
        <p:spPr/>
        <p:txBody>
          <a:bodyPr/>
          <a:lstStyle/>
          <a:p>
            <a:r>
              <a:rPr lang="en-US" smtClean="0"/>
              <a:t>Refer participants to Guide Paper 10 in the Grade 6 Extended-response (3-Point) Sample Question Guide Set packet.</a:t>
            </a:r>
          </a:p>
          <a:p>
            <a:endParaRPr lang="en-US" smtClean="0"/>
          </a:p>
          <a:p>
            <a:r>
              <a:rPr lang="en-US" smtClean="0"/>
              <a:t>This response is incorrect. A net is shown; however, the size of all 6 rectangles is approximately the same. This net is not an appropriate representation of the original three-dimensional figure. No other work is shown and the answer given is incorrect.</a:t>
            </a:r>
            <a:endParaRPr lang="en-US" dirty="0" smtClean="0"/>
          </a:p>
        </p:txBody>
      </p:sp>
      <p:sp>
        <p:nvSpPr>
          <p:cNvPr id="306180" name="Slide Number Placeholder 3"/>
          <p:cNvSpPr>
            <a:spLocks noGrp="1"/>
          </p:cNvSpPr>
          <p:nvPr>
            <p:ph type="sldNum" sz="quarter" idx="5"/>
          </p:nvPr>
        </p:nvSpPr>
        <p:spPr/>
        <p:txBody>
          <a:bodyPr/>
          <a:lstStyle/>
          <a:p>
            <a:fld id="{95A45C03-BC3E-4E45-8804-AA2681FACD25}" type="slidenum">
              <a:rPr lang="en-GB" smtClean="0"/>
              <a:pPr/>
              <a:t>175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7204" name="Slide Number Placeholder 3"/>
          <p:cNvSpPr>
            <a:spLocks noGrp="1"/>
          </p:cNvSpPr>
          <p:nvPr>
            <p:ph type="sldNum" sz="quarter" idx="5"/>
          </p:nvPr>
        </p:nvSpPr>
        <p:spPr/>
        <p:txBody>
          <a:bodyPr/>
          <a:lstStyle/>
          <a:p>
            <a:fld id="{5CA76134-90B2-4669-B2C7-FF0CD3AC2536}" type="slidenum">
              <a:rPr lang="en-GB" smtClean="0"/>
              <a:pPr/>
              <a:t>176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Notes Placeholder 2"/>
          <p:cNvSpPr>
            <a:spLocks noGrp="1"/>
          </p:cNvSpPr>
          <p:nvPr>
            <p:ph type="body" idx="1"/>
          </p:nvPr>
        </p:nvSpPr>
        <p:spPr/>
        <p:txBody>
          <a:bodyPr/>
          <a:lstStyle/>
          <a:p>
            <a:r>
              <a:rPr lang="en-US" smtClean="0"/>
              <a:t>Refer participants to Guide Paper 11 in the Grade 6 Extended-response (3-Point) Sample Question Guide Set packet.</a:t>
            </a:r>
          </a:p>
          <a:p>
            <a:endParaRPr lang="en-US" smtClean="0"/>
          </a:p>
          <a:p>
            <a:r>
              <a:rPr lang="en-US" smtClean="0"/>
              <a:t>This response is irrelevant. No net is shown and the volume is calculated, rather than the surface area.</a:t>
            </a:r>
            <a:endParaRPr lang="en-US" dirty="0" smtClean="0"/>
          </a:p>
        </p:txBody>
      </p:sp>
      <p:sp>
        <p:nvSpPr>
          <p:cNvPr id="308228" name="Slide Number Placeholder 3"/>
          <p:cNvSpPr>
            <a:spLocks noGrp="1"/>
          </p:cNvSpPr>
          <p:nvPr>
            <p:ph type="sldNum" sz="quarter" idx="5"/>
          </p:nvPr>
        </p:nvSpPr>
        <p:spPr/>
        <p:txBody>
          <a:bodyPr/>
          <a:lstStyle/>
          <a:p>
            <a:fld id="{0A6C1740-E1AA-4136-BEE2-E60524FD0617}" type="slidenum">
              <a:rPr lang="en-GB" smtClean="0"/>
              <a:pPr/>
              <a:t>177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9252" name="Slide Number Placeholder 3"/>
          <p:cNvSpPr>
            <a:spLocks noGrp="1"/>
          </p:cNvSpPr>
          <p:nvPr>
            <p:ph type="sldNum" sz="quarter" idx="5"/>
          </p:nvPr>
        </p:nvSpPr>
        <p:spPr/>
        <p:txBody>
          <a:bodyPr/>
          <a:lstStyle/>
          <a:p>
            <a:fld id="{84F98C2A-81D7-468C-A9BB-DA47F10B9360}" type="slidenum">
              <a:rPr lang="en-GB" smtClean="0"/>
              <a:pPr/>
              <a:t>178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Notes Placeholder 2"/>
          <p:cNvSpPr>
            <a:spLocks noGrp="1"/>
          </p:cNvSpPr>
          <p:nvPr>
            <p:ph type="body" idx="1"/>
          </p:nvPr>
        </p:nvSpPr>
        <p:spPr/>
        <p:txBody>
          <a:bodyPr/>
          <a:lstStyle/>
          <a:p>
            <a:r>
              <a:rPr lang="en-US" smtClean="0"/>
              <a:t>Ask participants if there are any questions about why each paper has its respective score.</a:t>
            </a:r>
            <a:endParaRPr lang="en-US" dirty="0" smtClean="0"/>
          </a:p>
        </p:txBody>
      </p:sp>
      <p:sp>
        <p:nvSpPr>
          <p:cNvPr id="310276" name="Slide Number Placeholder 3"/>
          <p:cNvSpPr>
            <a:spLocks noGrp="1"/>
          </p:cNvSpPr>
          <p:nvPr>
            <p:ph type="sldNum" sz="quarter" idx="5"/>
          </p:nvPr>
        </p:nvSpPr>
        <p:spPr/>
        <p:txBody>
          <a:bodyPr/>
          <a:lstStyle/>
          <a:p>
            <a:fld id="{634EFE49-5E3C-4181-855A-36C590627BED}" type="slidenum">
              <a:rPr lang="en-GB" smtClean="0"/>
              <a:pPr/>
              <a:t>179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Continue to review common biases and ways to guard against them.</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18</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Inform participants they will now practice scoring sample student responses, applying the rubric, scoring policies and guide papers.</a:t>
            </a:r>
          </a:p>
          <a:p>
            <a:r>
              <a:rPr lang="en-US" dirty="0" smtClean="0"/>
              <a:t>Have teachers read and score the entire practice set prior to reviewing the responses in the set. </a:t>
            </a:r>
          </a:p>
          <a:p>
            <a:endParaRPr lang="en-US" dirty="0"/>
          </a:p>
          <a:p>
            <a:r>
              <a:rPr lang="en-US" dirty="0" smtClean="0"/>
              <a:t>After participants have individually scored the five responses, have them turn-and-talk to their neighbors to compare scores. </a:t>
            </a:r>
          </a:p>
          <a:p>
            <a:endParaRPr lang="en-US" dirty="0"/>
          </a:p>
          <a:p>
            <a:r>
              <a:rPr lang="en-US" dirty="0" smtClean="0"/>
              <a:t>Neighbors should use rubric language and the guide papers to explain why they selected the scores for each response.  </a:t>
            </a:r>
          </a:p>
          <a:p>
            <a:endParaRPr lang="en-US" dirty="0"/>
          </a:p>
          <a:p>
            <a:r>
              <a:rPr lang="en-US" dirty="0" smtClean="0"/>
              <a:t>Select pairs to explain to the rest of the participants why each response has the specific score point.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180</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25 minutes</a:t>
            </a:r>
            <a:endParaRPr lang="en-US" sz="1100"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Refer participants to </a:t>
            </a:r>
            <a:r>
              <a:rPr lang="en-US" baseline="0" dirty="0" smtClean="0"/>
              <a:t>the </a:t>
            </a:r>
            <a:r>
              <a:rPr lang="en-US" dirty="0" smtClean="0"/>
              <a:t>Grade 6 Extended</a:t>
            </a:r>
            <a:r>
              <a:rPr lang="en-US" baseline="0" dirty="0" smtClean="0"/>
              <a:t>-response (3-Point) Sample Question Practice Set packet.</a:t>
            </a:r>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181</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Notes Placeholder 2"/>
          <p:cNvSpPr>
            <a:spLocks noGrp="1"/>
          </p:cNvSpPr>
          <p:nvPr>
            <p:ph type="body" idx="1"/>
          </p:nvPr>
        </p:nvSpPr>
        <p:spPr/>
        <p:txBody>
          <a:bodyPr/>
          <a:lstStyle/>
          <a:p>
            <a:r>
              <a:rPr lang="en-US" dirty="0" smtClean="0"/>
              <a:t>Refer participants to Practice Paper 1 in the Grade 6 Extended-response (3-Point) Sample Question Practice Set packet.</a:t>
            </a:r>
          </a:p>
          <a:p>
            <a:endParaRPr lang="en-US" dirty="0" smtClean="0"/>
          </a:p>
          <a:p>
            <a:r>
              <a:rPr lang="en-US" dirty="0" smtClean="0"/>
              <a:t>This response is partially correct and demonstrates partial understanding of the mathematical procedures embodied in the task. A net is drawn and the dimensions are correctly labeled; however, there are two missing lines which result in four rectangles instead of six. The area of each labeled rectangle is correct. The areas of the four rectangles shown on the incorrect net are added correctly and the final answer is correct.</a:t>
            </a:r>
          </a:p>
        </p:txBody>
      </p:sp>
      <p:sp>
        <p:nvSpPr>
          <p:cNvPr id="311300" name="Slide Number Placeholder 3"/>
          <p:cNvSpPr>
            <a:spLocks noGrp="1"/>
          </p:cNvSpPr>
          <p:nvPr>
            <p:ph type="sldNum" sz="quarter" idx="5"/>
          </p:nvPr>
        </p:nvSpPr>
        <p:spPr/>
        <p:txBody>
          <a:bodyPr/>
          <a:lstStyle/>
          <a:p>
            <a:fld id="{149E7C5E-3425-49B8-84B3-52A319605158}" type="slidenum">
              <a:rPr lang="en-GB" smtClean="0"/>
              <a:pPr/>
              <a:t>182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p:txBody>
      </p:sp>
      <p:sp>
        <p:nvSpPr>
          <p:cNvPr id="312324" name="Slide Number Placeholder 3"/>
          <p:cNvSpPr>
            <a:spLocks noGrp="1"/>
          </p:cNvSpPr>
          <p:nvPr>
            <p:ph type="sldNum" sz="quarter" idx="5"/>
          </p:nvPr>
        </p:nvSpPr>
        <p:spPr/>
        <p:txBody>
          <a:bodyPr/>
          <a:lstStyle/>
          <a:p>
            <a:fld id="{DAFF626F-4C19-48E5-B47E-BF902D632555}" type="slidenum">
              <a:rPr lang="en-GB" smtClean="0"/>
              <a:pPr/>
              <a:t>183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Notes Placeholder 2"/>
          <p:cNvSpPr>
            <a:spLocks noGrp="1"/>
          </p:cNvSpPr>
          <p:nvPr>
            <p:ph type="body" idx="1"/>
          </p:nvPr>
        </p:nvSpPr>
        <p:spPr/>
        <p:txBody>
          <a:bodyPr/>
          <a:lstStyle/>
          <a:p>
            <a:r>
              <a:rPr lang="en-US" smtClean="0"/>
              <a:t>Refer participants to Practice Paper 2 in the Grade 6 Extended-response (3-Point) Sample Question Practice Set packet.</a:t>
            </a:r>
          </a:p>
          <a:p>
            <a:endParaRPr lang="en-US" smtClean="0"/>
          </a:p>
          <a:p>
            <a:r>
              <a:rPr lang="en-US" smtClean="0"/>
              <a:t>This response exhibits many flaws but is not completely incorrect and reflects a lack of essential understanding of the underlying mathematical concepts. Although not all of the labels are accurate, an appropriate net is shown. However, an inappropriate mathematical process is used to determine the surface area and the answer is incorrect.</a:t>
            </a:r>
            <a:endParaRPr lang="en-US" dirty="0" smtClean="0"/>
          </a:p>
        </p:txBody>
      </p:sp>
      <p:sp>
        <p:nvSpPr>
          <p:cNvPr id="313348" name="Slide Number Placeholder 3"/>
          <p:cNvSpPr>
            <a:spLocks noGrp="1"/>
          </p:cNvSpPr>
          <p:nvPr>
            <p:ph type="sldNum" sz="quarter" idx="5"/>
          </p:nvPr>
        </p:nvSpPr>
        <p:spPr/>
        <p:txBody>
          <a:bodyPr/>
          <a:lstStyle/>
          <a:p>
            <a:fld id="{A917CE7A-CEB4-46BC-8257-2529718994E4}" type="slidenum">
              <a:rPr lang="en-GB" smtClean="0"/>
              <a:pPr/>
              <a:t>184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p:txBody>
      </p:sp>
      <p:sp>
        <p:nvSpPr>
          <p:cNvPr id="314372" name="Slide Number Placeholder 3"/>
          <p:cNvSpPr>
            <a:spLocks noGrp="1"/>
          </p:cNvSpPr>
          <p:nvPr>
            <p:ph type="sldNum" sz="quarter" idx="5"/>
          </p:nvPr>
        </p:nvSpPr>
        <p:spPr/>
        <p:txBody>
          <a:bodyPr/>
          <a:lstStyle/>
          <a:p>
            <a:fld id="{22461A36-2B95-48DE-88A0-554BB7893FFA}" type="slidenum">
              <a:rPr lang="en-GB" smtClean="0"/>
              <a:pPr/>
              <a:t>185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Notes Placeholder 2"/>
          <p:cNvSpPr>
            <a:spLocks noGrp="1"/>
          </p:cNvSpPr>
          <p:nvPr>
            <p:ph type="body" idx="1"/>
          </p:nvPr>
        </p:nvSpPr>
        <p:spPr/>
        <p:txBody>
          <a:bodyPr/>
          <a:lstStyle/>
          <a:p>
            <a:r>
              <a:rPr lang="en-US" smtClean="0"/>
              <a:t>Refer participants to Practice Paper 3 in the Grade 6 Extended-response (3-Point) Sample Question Practice Set packet.</a:t>
            </a:r>
          </a:p>
          <a:p>
            <a:endParaRPr lang="en-US" smtClean="0"/>
          </a:p>
          <a:p>
            <a:r>
              <a:rPr lang="en-US" smtClean="0"/>
              <a:t>This response is irrelevant. No net is shown and the volume is calculated and then divided by 4. The surface area is not determined.</a:t>
            </a:r>
            <a:endParaRPr lang="en-US" dirty="0" smtClean="0"/>
          </a:p>
        </p:txBody>
      </p:sp>
      <p:sp>
        <p:nvSpPr>
          <p:cNvPr id="315396" name="Slide Number Placeholder 3"/>
          <p:cNvSpPr>
            <a:spLocks noGrp="1"/>
          </p:cNvSpPr>
          <p:nvPr>
            <p:ph type="sldNum" sz="quarter" idx="5"/>
          </p:nvPr>
        </p:nvSpPr>
        <p:spPr/>
        <p:txBody>
          <a:bodyPr/>
          <a:lstStyle/>
          <a:p>
            <a:fld id="{D0DF9241-0E4A-4EDC-A954-7B0E1DD3B02C}" type="slidenum">
              <a:rPr lang="en-GB" smtClean="0"/>
              <a:pPr/>
              <a:t>186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p:txBody>
      </p:sp>
      <p:sp>
        <p:nvSpPr>
          <p:cNvPr id="316420" name="Slide Number Placeholder 3"/>
          <p:cNvSpPr>
            <a:spLocks noGrp="1"/>
          </p:cNvSpPr>
          <p:nvPr>
            <p:ph type="sldNum" sz="quarter" idx="5"/>
          </p:nvPr>
        </p:nvSpPr>
        <p:spPr/>
        <p:txBody>
          <a:bodyPr/>
          <a:lstStyle/>
          <a:p>
            <a:fld id="{A604838C-D837-4B23-ACE2-208DCCB204AA}" type="slidenum">
              <a:rPr lang="en-GB" smtClean="0"/>
              <a:pPr/>
              <a:t>187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Notes Placeholder 2"/>
          <p:cNvSpPr>
            <a:spLocks noGrp="1"/>
          </p:cNvSpPr>
          <p:nvPr>
            <p:ph type="body" idx="1"/>
          </p:nvPr>
        </p:nvSpPr>
        <p:spPr/>
        <p:txBody>
          <a:bodyPr/>
          <a:lstStyle/>
          <a:p>
            <a:r>
              <a:rPr lang="en-US" smtClean="0"/>
              <a:t>Refer participants to Practice Paper 4 in the Grade 6 Extended-response (3-Point) Sample Question Practice Set packet.</a:t>
            </a:r>
          </a:p>
          <a:p>
            <a:endParaRPr lang="en-US" smtClean="0"/>
          </a:p>
          <a:p>
            <a:r>
              <a:rPr lang="en-US" smtClean="0"/>
              <a:t>This response answers the question correctly and demonstrates a thorough understanding of the mathematical concepts. A complete net is drawn and accurately labeled. The areas are shown on a three-dimensional box with labeled sides, indicating the values used to determine the areas. These areas are multiplied by two and then added, resulting in the correct answer.</a:t>
            </a:r>
            <a:endParaRPr lang="en-US" dirty="0" smtClean="0"/>
          </a:p>
        </p:txBody>
      </p:sp>
      <p:sp>
        <p:nvSpPr>
          <p:cNvPr id="317444" name="Slide Number Placeholder 3"/>
          <p:cNvSpPr>
            <a:spLocks noGrp="1"/>
          </p:cNvSpPr>
          <p:nvPr>
            <p:ph type="sldNum" sz="quarter" idx="5"/>
          </p:nvPr>
        </p:nvSpPr>
        <p:spPr/>
        <p:txBody>
          <a:bodyPr/>
          <a:lstStyle/>
          <a:p>
            <a:fld id="{CE59B2E8-0CDB-4668-A3DD-37F30BD6498B}" type="slidenum">
              <a:rPr lang="en-GB" smtClean="0"/>
              <a:pPr/>
              <a:t>188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p:txBody>
      </p:sp>
      <p:sp>
        <p:nvSpPr>
          <p:cNvPr id="318468" name="Slide Number Placeholder 3"/>
          <p:cNvSpPr>
            <a:spLocks noGrp="1"/>
          </p:cNvSpPr>
          <p:nvPr>
            <p:ph type="sldNum" sz="quarter" idx="5"/>
          </p:nvPr>
        </p:nvSpPr>
        <p:spPr/>
        <p:txBody>
          <a:bodyPr/>
          <a:lstStyle/>
          <a:p>
            <a:fld id="{0E348A43-7036-4559-9818-D6B1E1AD4BE9}" type="slidenum">
              <a:rPr lang="en-GB" smtClean="0"/>
              <a:pPr/>
              <a:t>189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Notes Placeholder 2"/>
          <p:cNvSpPr>
            <a:spLocks noGrp="1"/>
          </p:cNvSpPr>
          <p:nvPr>
            <p:ph type="body" idx="1"/>
          </p:nvPr>
        </p:nvSpPr>
        <p:spPr/>
        <p:txBody>
          <a:bodyPr/>
          <a:lstStyle/>
          <a:p>
            <a:r>
              <a:rPr lang="en-US" dirty="0" smtClean="0"/>
              <a:t>We will next discuss the 2-point holistic rubric and the 2- and 3-point Scoring Policies.</a:t>
            </a:r>
          </a:p>
        </p:txBody>
      </p:sp>
      <p:sp>
        <p:nvSpPr>
          <p:cNvPr id="179204" name="Slide Number Placeholder 3"/>
          <p:cNvSpPr>
            <a:spLocks noGrp="1"/>
          </p:cNvSpPr>
          <p:nvPr>
            <p:ph type="sldNum" sz="quarter" idx="5"/>
          </p:nvPr>
        </p:nvSpPr>
        <p:spPr/>
        <p:txBody>
          <a:bodyPr/>
          <a:lstStyle/>
          <a:p>
            <a:fld id="{39D8CD16-E7F0-4F58-B78E-E2C59065A2F4}" type="slidenum">
              <a:rPr lang="en-GB" smtClean="0"/>
              <a:pPr/>
              <a:t>19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20 minutes</a:t>
            </a:r>
            <a:endParaRPr lang="en-US" sz="1100"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Notes Placeholder 2"/>
          <p:cNvSpPr>
            <a:spLocks noGrp="1"/>
          </p:cNvSpPr>
          <p:nvPr>
            <p:ph type="body" idx="1"/>
          </p:nvPr>
        </p:nvSpPr>
        <p:spPr/>
        <p:txBody>
          <a:bodyPr/>
          <a:lstStyle/>
          <a:p>
            <a:r>
              <a:rPr lang="en-US" smtClean="0"/>
              <a:t>This response exhibits many flaws but is not completely incorrect and demonstrates only a limited understanding of the mathematical procedures embodied in the task. No net is shown. While the areas of the rectangles are all calculated correctly, an addition error and an inappropriate truncation result in an incorrect answer (396.6).</a:t>
            </a:r>
            <a:endParaRPr lang="en-US" dirty="0" smtClean="0"/>
          </a:p>
        </p:txBody>
      </p:sp>
      <p:sp>
        <p:nvSpPr>
          <p:cNvPr id="319492" name="Slide Number Placeholder 3"/>
          <p:cNvSpPr>
            <a:spLocks noGrp="1"/>
          </p:cNvSpPr>
          <p:nvPr>
            <p:ph type="sldNum" sz="quarter" idx="5"/>
          </p:nvPr>
        </p:nvSpPr>
        <p:spPr/>
        <p:txBody>
          <a:bodyPr/>
          <a:lstStyle/>
          <a:p>
            <a:fld id="{A8D5F4B6-7277-47E7-B3DE-DD089A73D86B}" type="slidenum">
              <a:rPr lang="en-GB" smtClean="0"/>
              <a:pPr/>
              <a:t>190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p:txBody>
      </p:sp>
      <p:sp>
        <p:nvSpPr>
          <p:cNvPr id="320516" name="Slide Number Placeholder 3"/>
          <p:cNvSpPr>
            <a:spLocks noGrp="1"/>
          </p:cNvSpPr>
          <p:nvPr>
            <p:ph type="sldNum" sz="quarter" idx="5"/>
          </p:nvPr>
        </p:nvSpPr>
        <p:spPr/>
        <p:txBody>
          <a:bodyPr/>
          <a:lstStyle/>
          <a:p>
            <a:fld id="{738799D1-A63F-4D0C-8117-C7A4B2B9D5B8}" type="slidenum">
              <a:rPr lang="en-GB" smtClean="0"/>
              <a:pPr/>
              <a:t>191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Notes Placeholder 2"/>
          <p:cNvSpPr>
            <a:spLocks noGrp="1"/>
          </p:cNvSpPr>
          <p:nvPr>
            <p:ph type="body" idx="1"/>
          </p:nvPr>
        </p:nvSpPr>
        <p:spPr/>
        <p:txBody>
          <a:bodyPr/>
          <a:lstStyle/>
          <a:p>
            <a:r>
              <a:rPr lang="en-US" smtClean="0"/>
              <a:t>Ask participants what questions they have about the 3-point rubric or scoring an extended-response.</a:t>
            </a:r>
          </a:p>
          <a:p>
            <a:endParaRPr lang="en-US" dirty="0" smtClean="0"/>
          </a:p>
        </p:txBody>
      </p:sp>
      <p:sp>
        <p:nvSpPr>
          <p:cNvPr id="321540" name="Slide Number Placeholder 3"/>
          <p:cNvSpPr>
            <a:spLocks noGrp="1"/>
          </p:cNvSpPr>
          <p:nvPr>
            <p:ph type="sldNum" sz="quarter" idx="5"/>
          </p:nvPr>
        </p:nvSpPr>
        <p:spPr/>
        <p:txBody>
          <a:bodyPr/>
          <a:lstStyle/>
          <a:p>
            <a:fld id="{C20B9DAF-56F0-429C-97F4-AD3E85AF9EF4}" type="slidenum">
              <a:rPr lang="en-GB" smtClean="0"/>
              <a:pPr/>
              <a:t>192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Holistic Scoring: Guard against our own biases; apply state scoring guidelines – training materials; a single score that reflects the level of understanding demonstrated; compare each student response to the guide and practice papers only.</a:t>
            </a:r>
          </a:p>
          <a:p>
            <a:endParaRPr lang="en-US" dirty="0" smtClean="0"/>
          </a:p>
          <a:p>
            <a:r>
              <a:rPr lang="en-US" dirty="0" smtClean="0"/>
              <a:t>Rubrics describe the general attributes and characteristics of a response at each score point.</a:t>
            </a:r>
          </a:p>
          <a:p>
            <a:endParaRPr lang="en-US" dirty="0" smtClean="0"/>
          </a:p>
          <a:p>
            <a:r>
              <a:rPr lang="en-US" dirty="0" smtClean="0"/>
              <a:t>Policies ensure consistency in scoring across the state.</a:t>
            </a:r>
          </a:p>
          <a:p>
            <a:endParaRPr lang="en-US" dirty="0" smtClean="0"/>
          </a:p>
          <a:p>
            <a:r>
              <a:rPr lang="en-US" dirty="0" smtClean="0"/>
              <a:t>The process used today can be used as a model when you train the teachers in your regions, districts, and schools.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193</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5 minutes</a:t>
            </a:r>
            <a:endParaRPr lang="en-US" sz="1100"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Point out the available resources.</a:t>
            </a:r>
          </a:p>
          <a:p>
            <a:endParaRPr lang="en-US" dirty="0"/>
          </a:p>
          <a:p>
            <a:r>
              <a:rPr lang="en-US" dirty="0">
                <a:latin typeface="Verdana" pitchFamily="34" charset="0"/>
                <a:cs typeface="Arial" charset="0"/>
              </a:rPr>
              <a:t>Cover any “parking lot” issues/questions that were tabled during the presentation.</a:t>
            </a:r>
          </a:p>
          <a:p>
            <a:endParaRPr lang="en-US" dirty="0">
              <a:latin typeface="Verdana" pitchFamily="34" charset="0"/>
              <a:cs typeface="Arial" charset="0"/>
            </a:endParaRPr>
          </a:p>
          <a:p>
            <a:r>
              <a:rPr lang="en-US" dirty="0">
                <a:latin typeface="Verdana" pitchFamily="34" charset="0"/>
                <a:cs typeface="Arial" charset="0"/>
              </a:rPr>
              <a:t>A video of this training has been created and will be available, along with the handouts, on </a:t>
            </a:r>
            <a:r>
              <a:rPr lang="en-US" dirty="0" err="1">
                <a:latin typeface="Verdana" pitchFamily="34" charset="0"/>
                <a:cs typeface="Arial" charset="0"/>
              </a:rPr>
              <a:t>EngageNY</a:t>
            </a:r>
            <a:r>
              <a:rPr lang="en-US" dirty="0">
                <a:latin typeface="Verdana" pitchFamily="34" charset="0"/>
                <a:cs typeface="Arial" charset="0"/>
              </a:rPr>
              <a:t>. </a:t>
            </a:r>
          </a:p>
          <a:p>
            <a:endParaRPr lang="en-US" dirty="0">
              <a:latin typeface="Verdana" pitchFamily="34" charset="0"/>
              <a:cs typeface="Arial" charset="0"/>
            </a:endParaRPr>
          </a:p>
          <a:p>
            <a:r>
              <a:rPr lang="en-US" dirty="0">
                <a:latin typeface="Verdana" pitchFamily="34" charset="0"/>
                <a:cs typeface="Arial" charset="0"/>
              </a:rPr>
              <a:t>Thank the participants for being engaged in the training, which covered a lot of material.</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194</a:t>
            </a:fld>
            <a:endParaRPr lang="en-GB" dirty="0"/>
          </a:p>
        </p:txBody>
      </p:sp>
    </p:spTree>
    <p:extLst>
      <p:ext uri="{BB962C8B-B14F-4D97-AF65-F5344CB8AC3E}">
        <p14:creationId xmlns="" xmlns:p14="http://schemas.microsoft.com/office/powerpoint/2010/main" val="282385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Take a minute</a:t>
            </a:r>
            <a:r>
              <a:rPr lang="en-US" baseline="0" dirty="0" smtClean="0"/>
              <a:t> to review the housekeeping and logistics for today’s training:</a:t>
            </a:r>
          </a:p>
          <a:p>
            <a:pPr marL="177571" indent="-177571">
              <a:buFont typeface="Arial" pitchFamily="34" charset="0"/>
              <a:buChar char="•"/>
            </a:pPr>
            <a:r>
              <a:rPr lang="en-US" baseline="0" dirty="0" smtClean="0"/>
              <a:t>Today’s session will be from 9:00 until 3:00.</a:t>
            </a:r>
          </a:p>
          <a:p>
            <a:pPr marL="177571" indent="-177571">
              <a:buFont typeface="Arial" pitchFamily="34" charset="0"/>
              <a:buChar char="•"/>
            </a:pPr>
            <a:r>
              <a:rPr lang="en-US" baseline="0" dirty="0" smtClean="0"/>
              <a:t>We will have a fifteen minute break in the morning and a fifteen minute break in the afternoon.</a:t>
            </a:r>
          </a:p>
          <a:p>
            <a:pPr marL="177571" indent="-177571">
              <a:buFont typeface="Arial" pitchFamily="34" charset="0"/>
              <a:buChar char="•"/>
            </a:pPr>
            <a:r>
              <a:rPr lang="en-US" baseline="0" dirty="0" smtClean="0"/>
              <a:t>We will have one hour for lunch. Share suggested locations.</a:t>
            </a:r>
          </a:p>
          <a:p>
            <a:pPr marL="177571" indent="-177571">
              <a:buFont typeface="Arial" pitchFamily="34" charset="0"/>
              <a:buChar char="•"/>
            </a:pPr>
            <a:r>
              <a:rPr lang="en-US" baseline="0" dirty="0" smtClean="0"/>
              <a:t>Review nearest restroom locations.</a:t>
            </a:r>
          </a:p>
          <a:p>
            <a:pPr marL="177571" indent="-177571">
              <a:buFont typeface="Arial" pitchFamily="34" charset="0"/>
              <a:buChar char="•"/>
            </a:pPr>
            <a:r>
              <a:rPr lang="en-US" baseline="0" dirty="0" smtClean="0"/>
              <a:t>Review the emergency exit locations.</a:t>
            </a:r>
          </a:p>
          <a:p>
            <a:pPr marL="177571" indent="-177571">
              <a:buFont typeface="Arial" pitchFamily="34" charset="0"/>
              <a:buChar char="•"/>
            </a:pPr>
            <a:r>
              <a:rPr lang="en-US" baseline="0" dirty="0" smtClean="0"/>
              <a:t>Review the nearest vending machines/snack bar locations.</a:t>
            </a:r>
          </a:p>
          <a:p>
            <a:pPr marL="177571" indent="-177571">
              <a:buFont typeface="Arial" pitchFamily="34" charset="0"/>
              <a:buChar char="•"/>
            </a:pPr>
            <a:endParaRPr lang="en-US" baseline="0" dirty="0" smtClean="0"/>
          </a:p>
          <a:p>
            <a:r>
              <a:rPr lang="en-US" dirty="0" smtClean="0"/>
              <a:t>Explain the use of the</a:t>
            </a:r>
            <a:r>
              <a:rPr lang="en-US" baseline="0" dirty="0" smtClean="0"/>
              <a:t> parking lot and resources you will be providing:</a:t>
            </a:r>
          </a:p>
          <a:p>
            <a:pPr marL="177571" indent="-177571">
              <a:buFont typeface="Arial" pitchFamily="34" charset="0"/>
              <a:buChar char="•"/>
            </a:pPr>
            <a:r>
              <a:rPr lang="en-US" baseline="0" dirty="0" smtClean="0"/>
              <a:t>As we go through the training, questions will arise that we can’t answer today. </a:t>
            </a:r>
          </a:p>
          <a:p>
            <a:pPr marL="177571" indent="-177571">
              <a:buFont typeface="Arial" pitchFamily="34" charset="0"/>
              <a:buChar char="•"/>
            </a:pPr>
            <a:r>
              <a:rPr lang="en-US" baseline="0" dirty="0" smtClean="0"/>
              <a:t>Make note of those questions and add them to our Parking Lot (point to this location).</a:t>
            </a:r>
          </a:p>
          <a:p>
            <a:pPr marL="177571" indent="-177571">
              <a:buFont typeface="Arial" pitchFamily="34" charset="0"/>
              <a:buChar char="•"/>
            </a:pPr>
            <a:r>
              <a:rPr lang="en-US" baseline="0" dirty="0" smtClean="0"/>
              <a:t>At the end of the training, we will gather these questions and post a list of Frequently Asked Questions and their answers along with the training materials on our site.</a:t>
            </a:r>
          </a:p>
          <a:p>
            <a:pPr marL="177571" indent="-177571">
              <a:buFont typeface="Arial" pitchFamily="34" charset="0"/>
              <a:buChar char="•"/>
            </a:pPr>
            <a:r>
              <a:rPr lang="en-US" baseline="0" dirty="0" smtClean="0"/>
              <a:t>In addition, at the end of this training, there is a slide that provides a list of resources where you can access additional information.</a:t>
            </a:r>
            <a:endParaRPr lang="en-US" dirty="0"/>
          </a:p>
        </p:txBody>
      </p:sp>
      <p:sp>
        <p:nvSpPr>
          <p:cNvPr id="4" name="Slide Number Placeholder 3"/>
          <p:cNvSpPr>
            <a:spLocks noGrp="1"/>
          </p:cNvSpPr>
          <p:nvPr>
            <p:ph type="sldNum" sz="quarter" idx="10"/>
          </p:nvPr>
        </p:nvSpPr>
        <p:spPr>
          <a:xfrm>
            <a:off x="4143737" y="9111645"/>
            <a:ext cx="3169810" cy="481370"/>
          </a:xfrm>
          <a:noFill/>
          <a:ln w="9525">
            <a:noFill/>
            <a:miter lim="800000"/>
            <a:headEnd/>
            <a:tailEnd/>
          </a:ln>
          <a:effectLst/>
        </p:spPr>
        <p:txBody>
          <a:bodyPr vert="horz" wrap="square" lIns="92461" tIns="46232" rIns="92461" bIns="46232" numCol="1" anchor="b" anchorCtr="0" compatLnSpc="1">
            <a:prstTxWarp prst="textNoShape">
              <a:avLst/>
            </a:prstTxWarp>
          </a:bodyPr>
          <a:lstStyle/>
          <a:p>
            <a:fld id="{BC7F7FC8-DFCC-4405-AF1D-4EB489BCB67C}" type="slidenum">
              <a:rPr lang="en-GB"/>
              <a:pPr/>
              <a:t>2</a:t>
            </a:fld>
            <a:endParaRPr lang="en-GB" dirty="0"/>
          </a:p>
        </p:txBody>
      </p:sp>
    </p:spTree>
    <p:extLst>
      <p:ext uri="{BB962C8B-B14F-4D97-AF65-F5344CB8AC3E}">
        <p14:creationId xmlns="" xmlns:p14="http://schemas.microsoft.com/office/powerpoint/2010/main" val="29709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the Rubrics, Scoring Policies and Practice Score Sheet packet.</a:t>
            </a:r>
            <a:endParaRPr lang="en-US" dirty="0"/>
          </a:p>
        </p:txBody>
      </p:sp>
      <p:sp>
        <p:nvSpPr>
          <p:cNvPr id="4" name="Slide Number Placeholder 3"/>
          <p:cNvSpPr>
            <a:spLocks noGrp="1"/>
          </p:cNvSpPr>
          <p:nvPr>
            <p:ph type="sldNum" sz="quarter" idx="10"/>
          </p:nvPr>
        </p:nvSpPr>
        <p:spPr/>
        <p:txBody>
          <a:bodyPr/>
          <a:lstStyle/>
          <a:p>
            <a:fld id="{BC7F7FC8-DFCC-4405-AF1D-4EB489BCB67C}" type="slidenum">
              <a:rPr lang="en-GB" smtClean="0"/>
              <a:pPr/>
              <a:t>20</a:t>
            </a:fld>
            <a:endParaRPr lang="en-GB" dirty="0"/>
          </a:p>
        </p:txBody>
      </p:sp>
      <p:sp>
        <p:nvSpPr>
          <p:cNvPr id="7" name="Slide Image Placeholder 6"/>
          <p:cNvSpPr>
            <a:spLocks noGrp="1" noRot="1" noChangeAspect="1"/>
          </p:cNvSpPr>
          <p:nvPr>
            <p:ph type="sldImg"/>
          </p:nvPr>
        </p:nvSpPr>
        <p:spPr>
          <a:xfrm>
            <a:off x="261938" y="650875"/>
            <a:ext cx="3984625" cy="2989263"/>
          </a:xfrm>
        </p:spPr>
      </p:sp>
    </p:spTree>
    <p:extLst>
      <p:ext uri="{BB962C8B-B14F-4D97-AF65-F5344CB8AC3E}">
        <p14:creationId xmlns="" xmlns:p14="http://schemas.microsoft.com/office/powerpoint/2010/main" val="168325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Notes Placeholder 2"/>
          <p:cNvSpPr>
            <a:spLocks noGrp="1"/>
          </p:cNvSpPr>
          <p:nvPr>
            <p:ph type="body" idx="1"/>
          </p:nvPr>
        </p:nvSpPr>
        <p:spPr/>
        <p:txBody>
          <a:bodyPr/>
          <a:lstStyle/>
          <a:p>
            <a:r>
              <a:rPr lang="en-US" smtClean="0"/>
              <a:t>Refer participants to the 2-point Holistic Rubric in their packet.</a:t>
            </a:r>
          </a:p>
          <a:p>
            <a:endParaRPr lang="en-US" smtClean="0"/>
          </a:p>
          <a:p>
            <a:r>
              <a:rPr lang="en-US" smtClean="0"/>
              <a:t>Explanation of 2-point, short-response, rubric.</a:t>
            </a:r>
          </a:p>
          <a:p>
            <a:endParaRPr lang="en-US" smtClean="0"/>
          </a:p>
          <a:p>
            <a:r>
              <a:rPr lang="en-US" smtClean="0"/>
              <a:t>The 2-point rubric applies to all grade 3 – 8 short-response questions.  Responses that demonstrate ‘thorough understanding’, ‘partial understanding’, ‘incorrect, irrelevant, incoherent’ and ‘insufficient for limited understanding’ are further defined by the approved guide papers. It is important to understand the differences in the language at each score point on the rubric.  The Guide papers will show how the student responses are held to the criteria in the rubric.</a:t>
            </a:r>
            <a:endParaRPr lang="en-US" dirty="0" smtClean="0"/>
          </a:p>
        </p:txBody>
      </p:sp>
      <p:sp>
        <p:nvSpPr>
          <p:cNvPr id="180228" name="Slide Number Placeholder 3"/>
          <p:cNvSpPr>
            <a:spLocks noGrp="1"/>
          </p:cNvSpPr>
          <p:nvPr>
            <p:ph type="sldNum" sz="quarter" idx="5"/>
          </p:nvPr>
        </p:nvSpPr>
        <p:spPr/>
        <p:txBody>
          <a:bodyPr/>
          <a:lstStyle/>
          <a:p>
            <a:fld id="{9E4EA567-1114-447C-923B-738FE19B3ACB}" type="slidenum">
              <a:rPr lang="en-GB" smtClean="0"/>
              <a:pPr/>
              <a:t>21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Notes Placeholder 2"/>
          <p:cNvSpPr>
            <a:spLocks noGrp="1"/>
          </p:cNvSpPr>
          <p:nvPr>
            <p:ph type="body" idx="1"/>
          </p:nvPr>
        </p:nvSpPr>
        <p:spPr/>
        <p:txBody>
          <a:bodyPr/>
          <a:lstStyle/>
          <a:p>
            <a:r>
              <a:rPr lang="en-US" dirty="0" smtClean="0"/>
              <a:t>Read through the rubric.  Read all text from score point 2 first and then move down the score scale.  </a:t>
            </a:r>
          </a:p>
          <a:p>
            <a:endParaRPr lang="en-US" dirty="0" smtClean="0"/>
          </a:p>
          <a:p>
            <a:r>
              <a:rPr lang="en-US" dirty="0" smtClean="0"/>
              <a:t>A two-point response answers the question correctly and demonstrates a thorough understanding.  A two-point response may not necessarily be without minor errors.</a:t>
            </a:r>
          </a:p>
          <a:p>
            <a:endParaRPr lang="en-US" dirty="0" smtClean="0"/>
          </a:p>
          <a:p>
            <a:r>
              <a:rPr lang="en-US" dirty="0" smtClean="0"/>
              <a:t>Note the 2-point description is changed from “…complete and correct” in the old rubric to “…answers the question correctly” in the Common Core based rubric.  A 2-point response will still have the correct answer, but does not have to be flawless if a thorough understanding is clearly demonstrated.</a:t>
            </a:r>
          </a:p>
        </p:txBody>
      </p:sp>
      <p:sp>
        <p:nvSpPr>
          <p:cNvPr id="180228" name="Slide Number Placeholder 3"/>
          <p:cNvSpPr>
            <a:spLocks noGrp="1"/>
          </p:cNvSpPr>
          <p:nvPr>
            <p:ph type="sldNum" sz="quarter" idx="5"/>
          </p:nvPr>
        </p:nvSpPr>
        <p:spPr/>
        <p:txBody>
          <a:bodyPr/>
          <a:lstStyle/>
          <a:p>
            <a:fld id="{9E4EA567-1114-447C-923B-738FE19B3ACB}" type="slidenum">
              <a:rPr lang="en-GB" smtClean="0"/>
              <a:pPr/>
              <a:t>22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Notes Placeholder 2"/>
          <p:cNvSpPr>
            <a:spLocks noGrp="1"/>
          </p:cNvSpPr>
          <p:nvPr>
            <p:ph type="body" idx="1"/>
          </p:nvPr>
        </p:nvSpPr>
        <p:spPr/>
        <p:txBody>
          <a:bodyPr/>
          <a:lstStyle/>
          <a:p>
            <a:r>
              <a:rPr lang="en-US" smtClean="0"/>
              <a:t>Note the differences between score point 2 language and score point 1 language as you discuss score point 1 from the rubric.</a:t>
            </a:r>
          </a:p>
          <a:p>
            <a:endParaRPr lang="en-US" dirty="0" smtClean="0"/>
          </a:p>
        </p:txBody>
      </p:sp>
      <p:sp>
        <p:nvSpPr>
          <p:cNvPr id="180228" name="Slide Number Placeholder 3"/>
          <p:cNvSpPr>
            <a:spLocks noGrp="1"/>
          </p:cNvSpPr>
          <p:nvPr>
            <p:ph type="sldNum" sz="quarter" idx="5"/>
          </p:nvPr>
        </p:nvSpPr>
        <p:spPr/>
        <p:txBody>
          <a:bodyPr/>
          <a:lstStyle/>
          <a:p>
            <a:fld id="{9E4EA567-1114-447C-923B-738FE19B3ACB}" type="slidenum">
              <a:rPr lang="en-GB" smtClean="0"/>
              <a:pPr/>
              <a:t>23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Notes Placeholder 2"/>
          <p:cNvSpPr>
            <a:spLocks noGrp="1"/>
          </p:cNvSpPr>
          <p:nvPr>
            <p:ph type="body" idx="1"/>
          </p:nvPr>
        </p:nvSpPr>
        <p:spPr/>
        <p:txBody>
          <a:bodyPr/>
          <a:lstStyle/>
          <a:p>
            <a:r>
              <a:rPr lang="en-US" smtClean="0"/>
              <a:t>Read and explain the 0 point score point.</a:t>
            </a:r>
            <a:endParaRPr lang="en-US" dirty="0" smtClean="0"/>
          </a:p>
        </p:txBody>
      </p:sp>
      <p:sp>
        <p:nvSpPr>
          <p:cNvPr id="180228" name="Slide Number Placeholder 3"/>
          <p:cNvSpPr>
            <a:spLocks noGrp="1"/>
          </p:cNvSpPr>
          <p:nvPr>
            <p:ph type="sldNum" sz="quarter" idx="5"/>
          </p:nvPr>
        </p:nvSpPr>
        <p:spPr/>
        <p:txBody>
          <a:bodyPr/>
          <a:lstStyle/>
          <a:p>
            <a:fld id="{9E4EA567-1114-447C-923B-738FE19B3ACB}" type="slidenum">
              <a:rPr lang="en-GB" smtClean="0"/>
              <a:pPr/>
              <a:t>24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pre-Common Core Scoring Polices and Scoring Clarifications have been reduced from 23 to 12 policy statements for the Common Core based test. Make special note that only the policies in this document may be used when scoring student responses based on the Common Core Standards.</a:t>
            </a:r>
          </a:p>
          <a:p>
            <a:endParaRPr lang="en-US" smtClean="0"/>
          </a:p>
          <a:p>
            <a:r>
              <a:rPr lang="en-US" smtClean="0"/>
              <a:t>Read through the scoring policies.</a:t>
            </a:r>
          </a:p>
          <a:p>
            <a:endParaRPr lang="en-US" smtClean="0"/>
          </a:p>
          <a:p>
            <a:r>
              <a:rPr lang="en-US" smtClean="0"/>
              <a:t>Policy 4 is modified from the previous policy, where work outside the ruled lines could not be considered.</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25</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Read through the scoring policies.</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26</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Read through the scoring policies.</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27</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Notes Placeholder 2"/>
          <p:cNvSpPr>
            <a:spLocks noGrp="1"/>
          </p:cNvSpPr>
          <p:nvPr>
            <p:ph type="body" idx="1"/>
          </p:nvPr>
        </p:nvSpPr>
        <p:spPr/>
        <p:txBody>
          <a:bodyPr/>
          <a:lstStyle/>
          <a:p>
            <a:r>
              <a:rPr lang="en-US" smtClean="0"/>
              <a:t>Ask teachers if there are any questions with regards to the new Common Core aligned rubric and scoring policies.  Keep discussion to the text provided in these documents.  Allow the following training responses to clarify text in the rubric and Scoring Policies documents.</a:t>
            </a:r>
            <a:endParaRPr lang="en-US" dirty="0" smtClean="0"/>
          </a:p>
        </p:txBody>
      </p:sp>
      <p:sp>
        <p:nvSpPr>
          <p:cNvPr id="181252" name="Slide Number Placeholder 3"/>
          <p:cNvSpPr>
            <a:spLocks noGrp="1"/>
          </p:cNvSpPr>
          <p:nvPr>
            <p:ph type="sldNum" sz="quarter" idx="5"/>
          </p:nvPr>
        </p:nvSpPr>
        <p:spPr/>
        <p:txBody>
          <a:bodyPr/>
          <a:lstStyle/>
          <a:p>
            <a:fld id="{F65514C0-0DBD-4153-927F-D43C9B67FD6F}" type="slidenum">
              <a:rPr lang="en-GB" smtClean="0"/>
              <a:pPr/>
              <a:t>28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will now look at student responses to the grade 6 2-point question.  </a:t>
            </a:r>
          </a:p>
          <a:p>
            <a:endParaRPr lang="en-US" dirty="0" smtClean="0"/>
          </a:p>
          <a:p>
            <a:r>
              <a:rPr lang="en-US" dirty="0" smtClean="0"/>
              <a:t>Refer participants to the Grade 6 Short-response (2-point) Sample Guide Set packet.</a:t>
            </a:r>
          </a:p>
          <a:p>
            <a:endParaRPr lang="en-US" dirty="0" smtClean="0"/>
          </a:p>
          <a:p>
            <a:r>
              <a:rPr lang="en-US" dirty="0" smtClean="0"/>
              <a:t>We will review eight guide papers before we practice scoring five student responses.</a:t>
            </a:r>
          </a:p>
          <a:p>
            <a:endParaRPr lang="en-US" dirty="0" smtClean="0"/>
          </a:p>
          <a:p>
            <a:r>
              <a:rPr lang="en-US" dirty="0" smtClean="0"/>
              <a:t>The first page after the cover sheet is the question.  The second page is the Common Core Learning Standard the question assesses.  (Show the next slide.)</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29</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20 minutes</a:t>
            </a:r>
            <a:endParaRPr 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Notes Placeholder 2"/>
          <p:cNvSpPr>
            <a:spLocks noGrp="1"/>
          </p:cNvSpPr>
          <p:nvPr>
            <p:ph type="body" idx="1"/>
          </p:nvPr>
        </p:nvSpPr>
        <p:spPr/>
        <p:txBody>
          <a:bodyPr/>
          <a:lstStyle/>
          <a:p>
            <a:pPr lvl="0"/>
            <a:r>
              <a:rPr lang="en-US" dirty="0" smtClean="0"/>
              <a:t>Welcome!  Today we will get an up close look at the new NYS 2-point and </a:t>
            </a:r>
            <a:r>
              <a:rPr lang="en-US" dirty="0" smtClean="0"/>
              <a:t>3-point </a:t>
            </a:r>
            <a:r>
              <a:rPr lang="en-US" dirty="0" smtClean="0"/>
              <a:t>m</a:t>
            </a:r>
            <a:r>
              <a:rPr lang="en-US" dirty="0" smtClean="0"/>
              <a:t>ath </a:t>
            </a:r>
            <a:r>
              <a:rPr lang="en-US" dirty="0" smtClean="0"/>
              <a:t>rubrics and have an opportunity to apply them to sets of student responses to sample test questions measuring the NYS Common Core Math Standards.</a:t>
            </a:r>
          </a:p>
          <a:p>
            <a:r>
              <a:rPr lang="en-US" dirty="0" smtClean="0"/>
              <a:t> </a:t>
            </a:r>
          </a:p>
          <a:p>
            <a:r>
              <a:rPr lang="en-US" dirty="0" smtClean="0"/>
              <a:t>Before we begin, it is worth taking a moment to frame our minds around the reason why we are making these changes – to truly prepare our students for college and careers – and how we are going to do this – through a new set of standards – the Common Core – and the instructional shifts.  We have all grown considerably with our familiarity with these shifts, so instead of doing a training on them we are going to quickly review how these shifts will be evident in tests so that we are in a Common Core frame of mind when applying these rubrics for the first time.  </a:t>
            </a:r>
          </a:p>
          <a:p>
            <a:endParaRPr lang="en-US" dirty="0" smtClean="0"/>
          </a:p>
        </p:txBody>
      </p:sp>
      <p:sp>
        <p:nvSpPr>
          <p:cNvPr id="10244" name="Slide Number Placeholder 3"/>
          <p:cNvSpPr>
            <a:spLocks noGrp="1"/>
          </p:cNvSpPr>
          <p:nvPr>
            <p:ph type="sldNum" sz="quarter" idx="5"/>
          </p:nvPr>
        </p:nvSpPr>
        <p:spPr>
          <a:noFill/>
          <a:ln w="9525">
            <a:noFill/>
            <a:miter lim="800000"/>
            <a:headEnd/>
            <a:tailEnd/>
          </a:ln>
          <a:effectLst/>
        </p:spPr>
        <p:txBody>
          <a:bodyPr vert="horz" wrap="square" lIns="92461" tIns="46232" rIns="92461" bIns="46232" numCol="1" anchor="b" anchorCtr="0" compatLnSpc="1">
            <a:prstTxWarp prst="textNoShape">
              <a:avLst/>
            </a:prstTxWarp>
          </a:bodyPr>
          <a:lstStyle/>
          <a:p>
            <a:fld id="{1987A802-4685-498A-9D9A-E6E37F08E0DB}" type="slidenum">
              <a:rPr lang="en-GB"/>
              <a:pPr/>
              <a:t>3</a:t>
            </a:fld>
            <a:endParaRPr lang="en-GB" dirty="0"/>
          </a:p>
        </p:txBody>
      </p:sp>
      <p:sp>
        <p:nvSpPr>
          <p:cNvPr id="4" name="Slide Image Placeholder 3"/>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8 minutes</a:t>
            </a:r>
            <a:endParaRPr 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pPr defTabSz="947044">
              <a:defRPr/>
            </a:pPr>
            <a:r>
              <a:rPr lang="en-US" dirty="0" smtClean="0">
                <a:latin typeface="Verdana" pitchFamily="34" charset="0"/>
                <a:cs typeface="Arial" charset="0"/>
              </a:rPr>
              <a:t>Refer participants to the Grade 6 Short-response (2-point) Sample Guide Set packet.</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30</a:t>
            </a:fld>
            <a:endParaRPr lang="en-GB" dirty="0"/>
          </a:p>
        </p:txBody>
      </p:sp>
    </p:spTree>
    <p:extLst>
      <p:ext uri="{BB962C8B-B14F-4D97-AF65-F5344CB8AC3E}">
        <p14:creationId xmlns="" xmlns:p14="http://schemas.microsoft.com/office/powerpoint/2010/main" val="3947260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Notes Placeholder 2"/>
          <p:cNvSpPr>
            <a:spLocks noGrp="1"/>
          </p:cNvSpPr>
          <p:nvPr>
            <p:ph type="body" idx="1"/>
          </p:nvPr>
        </p:nvSpPr>
        <p:spPr/>
        <p:txBody>
          <a:bodyPr/>
          <a:lstStyle/>
          <a:p>
            <a:r>
              <a:rPr lang="en-US" dirty="0" smtClean="0"/>
              <a:t>Refer participants to the question in the Grade 6 Short-response (2-point) Sample Guide Set packet.</a:t>
            </a:r>
          </a:p>
          <a:p>
            <a:endParaRPr lang="en-US" dirty="0" smtClean="0"/>
          </a:p>
          <a:p>
            <a:r>
              <a:rPr lang="en-US" dirty="0" smtClean="0"/>
              <a:t>Show briefly and explain to teachers that this is a sample of a grade 6 0 – 2-point question that is aligned with Common Core learning standard 6.EE.2c, Evaluate expressions at specific values of their variables. Include expressions that arise from formulas used in real-world problems. Perform arithmetic operations, including those involving whole-number exponents, in the conventional order when there are no parentheses to specify a particular order (Order of Operations). For example, use the formulas V = s</a:t>
            </a:r>
            <a:r>
              <a:rPr lang="en-US" baseline="30000" dirty="0" smtClean="0"/>
              <a:t>3</a:t>
            </a:r>
            <a:r>
              <a:rPr lang="en-US" dirty="0" smtClean="0"/>
              <a:t> and A = 6s</a:t>
            </a:r>
            <a:r>
              <a:rPr lang="en-US" baseline="30000" dirty="0" smtClean="0"/>
              <a:t>2</a:t>
            </a:r>
            <a:r>
              <a:rPr lang="en-US" dirty="0" smtClean="0"/>
              <a:t>  to find the volume and surface area of a cube with sides of length s = ½.  </a:t>
            </a:r>
          </a:p>
          <a:p>
            <a:r>
              <a:rPr lang="en-US" dirty="0" smtClean="0"/>
              <a:t>Move to next slide.</a:t>
            </a:r>
          </a:p>
        </p:txBody>
      </p:sp>
      <p:sp>
        <p:nvSpPr>
          <p:cNvPr id="182276" name="Slide Number Placeholder 3"/>
          <p:cNvSpPr>
            <a:spLocks noGrp="1"/>
          </p:cNvSpPr>
          <p:nvPr>
            <p:ph type="sldNum" sz="quarter" idx="5"/>
          </p:nvPr>
        </p:nvSpPr>
        <p:spPr/>
        <p:txBody>
          <a:bodyPr/>
          <a:lstStyle/>
          <a:p>
            <a:fld id="{29A3462B-374A-4F13-AECF-2EE0D74319B8}" type="slidenum">
              <a:rPr lang="en-GB" smtClean="0"/>
              <a:pPr/>
              <a:t>31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7044">
              <a:defRPr/>
            </a:pPr>
            <a:r>
              <a:rPr lang="en-US" dirty="0" smtClean="0"/>
              <a:t>Read aloud to participants. Ask if there are questions. A second training option is to read the</a:t>
            </a:r>
            <a:r>
              <a:rPr lang="en-US" baseline="0" dirty="0" smtClean="0"/>
              <a:t> standard to participants</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32</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Notes Placeholder 2"/>
          <p:cNvSpPr>
            <a:spLocks noGrp="1"/>
          </p:cNvSpPr>
          <p:nvPr>
            <p:ph type="body" idx="1"/>
          </p:nvPr>
        </p:nvSpPr>
        <p:spPr/>
        <p:txBody>
          <a:bodyPr/>
          <a:lstStyle/>
          <a:p>
            <a:r>
              <a:rPr lang="en-US" dirty="0" smtClean="0"/>
              <a:t>Take a couple minutes to think about how you would answer the question.  (Allow participants 3 – 4 minutes to answer the question and reflect.)</a:t>
            </a:r>
          </a:p>
          <a:p>
            <a:endParaRPr lang="en-US" dirty="0" smtClean="0"/>
          </a:p>
          <a:p>
            <a:r>
              <a:rPr lang="en-US" dirty="0" smtClean="0"/>
              <a:t>Ask yourself what a typical 2-point student response might look like.</a:t>
            </a:r>
          </a:p>
          <a:p>
            <a:endParaRPr lang="en-US" dirty="0" smtClean="0"/>
          </a:p>
          <a:p>
            <a:r>
              <a:rPr lang="en-US" dirty="0" smtClean="0"/>
              <a:t>What will a typical 1-point and a common 0-point student response possibly look like.  </a:t>
            </a:r>
          </a:p>
          <a:p>
            <a:endParaRPr lang="en-US" dirty="0" smtClean="0"/>
          </a:p>
          <a:p>
            <a:r>
              <a:rPr lang="en-US" dirty="0" smtClean="0"/>
              <a:t>Guide the discussion by asking a few teachers for potential ways they would answer the question.</a:t>
            </a:r>
          </a:p>
          <a:p>
            <a:endParaRPr lang="en-US" dirty="0" smtClean="0"/>
          </a:p>
          <a:p>
            <a:r>
              <a:rPr lang="en-US" dirty="0" smtClean="0"/>
              <a:t>Note: Calculators are permitted for all constructed-response questions in grades 6, 7 and 8.</a:t>
            </a:r>
          </a:p>
          <a:p>
            <a:endParaRPr lang="en-US" dirty="0" smtClean="0"/>
          </a:p>
          <a:p>
            <a:endParaRPr lang="en-US" dirty="0" smtClean="0"/>
          </a:p>
        </p:txBody>
      </p:sp>
      <p:sp>
        <p:nvSpPr>
          <p:cNvPr id="183300" name="Slide Number Placeholder 3"/>
          <p:cNvSpPr>
            <a:spLocks noGrp="1"/>
          </p:cNvSpPr>
          <p:nvPr>
            <p:ph type="sldNum" sz="quarter" idx="5"/>
          </p:nvPr>
        </p:nvSpPr>
        <p:spPr/>
        <p:txBody>
          <a:bodyPr/>
          <a:lstStyle/>
          <a:p>
            <a:fld id="{9AAAF946-C793-4EE4-8D18-E32D282B8616}" type="slidenum">
              <a:rPr lang="en-GB" smtClean="0"/>
              <a:pPr/>
              <a:t>33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Notes Placeholder 2"/>
          <p:cNvSpPr>
            <a:spLocks noGrp="1"/>
          </p:cNvSpPr>
          <p:nvPr>
            <p:ph type="body" idx="1"/>
          </p:nvPr>
        </p:nvSpPr>
        <p:spPr/>
        <p:txBody>
          <a:bodyPr/>
          <a:lstStyle/>
          <a:p>
            <a:r>
              <a:rPr lang="en-US" smtClean="0"/>
              <a:t>Talk through the response:</a:t>
            </a:r>
          </a:p>
          <a:p>
            <a:r>
              <a:rPr lang="en-US" smtClean="0"/>
              <a:t>Three is correctly substituted into the expression.  The exponential terms are simplified; the multiplication operations are completed; 54 and 36 are added; 27 is subtracted from 90; 18 is subtracted from 63; the answer is 45.</a:t>
            </a:r>
          </a:p>
          <a:p>
            <a:endParaRPr lang="en-US" smtClean="0"/>
          </a:p>
          <a:p>
            <a:r>
              <a:rPr lang="en-US" smtClean="0"/>
              <a:t>This is what we would expect as a common, but not the only, 2-point response.</a:t>
            </a:r>
          </a:p>
          <a:p>
            <a:endParaRPr lang="en-US" smtClean="0"/>
          </a:p>
          <a:p>
            <a:r>
              <a:rPr lang="en-US" smtClean="0"/>
              <a:t>Guide the discussion by asking a few teachers for other ways this question may be answered correctly or what we might expect as common 1-point and 0-point responses. </a:t>
            </a:r>
            <a:endParaRPr lang="en-US" dirty="0" smtClean="0"/>
          </a:p>
        </p:txBody>
      </p:sp>
      <p:sp>
        <p:nvSpPr>
          <p:cNvPr id="184324" name="Slide Number Placeholder 3"/>
          <p:cNvSpPr>
            <a:spLocks noGrp="1"/>
          </p:cNvSpPr>
          <p:nvPr>
            <p:ph type="sldNum" sz="quarter" idx="5"/>
          </p:nvPr>
        </p:nvSpPr>
        <p:spPr/>
        <p:txBody>
          <a:bodyPr/>
          <a:lstStyle/>
          <a:p>
            <a:fld id="{1896FB5C-5317-461E-8A85-B7BD639F9BB5}" type="slidenum">
              <a:rPr lang="en-GB" smtClean="0"/>
              <a:pPr/>
              <a:t>34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Notes Placeholder 2"/>
          <p:cNvSpPr>
            <a:spLocks noGrp="1"/>
          </p:cNvSpPr>
          <p:nvPr>
            <p:ph type="body" idx="1"/>
          </p:nvPr>
        </p:nvSpPr>
        <p:spPr/>
        <p:txBody>
          <a:bodyPr/>
          <a:lstStyle/>
          <a:p>
            <a:r>
              <a:rPr lang="en-US" dirty="0" smtClean="0"/>
              <a:t>Refer participants to Guide Paper 1 in the Grade 6 Short-response (2-point) Sample Guide Set packet.</a:t>
            </a:r>
          </a:p>
          <a:p>
            <a:endParaRPr lang="en-US" dirty="0" smtClean="0"/>
          </a:p>
          <a:p>
            <a:r>
              <a:rPr lang="en-US" dirty="0" smtClean="0"/>
              <a:t>This is a 2-pt response; 3 is correctly substituted, the order of operations is followed and the calculations are correct.</a:t>
            </a:r>
          </a:p>
          <a:p>
            <a:endParaRPr lang="en-US" dirty="0" smtClean="0"/>
          </a:p>
          <a:p>
            <a:r>
              <a:rPr lang="en-US" dirty="0" smtClean="0"/>
              <a:t>Once teachers complete reading the response you may move onto the next page and discuss the annotation affiliated to this response. (This step will be repeated for all Guide papers.)</a:t>
            </a:r>
          </a:p>
          <a:p>
            <a:endParaRPr lang="en-US" dirty="0" smtClean="0"/>
          </a:p>
          <a:p>
            <a:r>
              <a:rPr lang="en-US" dirty="0" smtClean="0"/>
              <a:t>Guide papers interpret the rubrics and define the NYS scoring criteria for the question.</a:t>
            </a:r>
          </a:p>
        </p:txBody>
      </p:sp>
      <p:sp>
        <p:nvSpPr>
          <p:cNvPr id="185348" name="Slide Number Placeholder 3"/>
          <p:cNvSpPr>
            <a:spLocks noGrp="1"/>
          </p:cNvSpPr>
          <p:nvPr>
            <p:ph type="sldNum" sz="quarter" idx="5"/>
          </p:nvPr>
        </p:nvSpPr>
        <p:spPr/>
        <p:txBody>
          <a:bodyPr/>
          <a:lstStyle/>
          <a:p>
            <a:fld id="{373505CE-9340-4B61-8987-1B90BB651B06}" type="slidenum">
              <a:rPr lang="en-GB" smtClean="0"/>
              <a:pPr/>
              <a:t>35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r>
              <a:rPr lang="en-US" dirty="0" smtClean="0"/>
              <a:t>Make note that the annotations are used to describe the reasoning the response received the approved score using rubric language.</a:t>
            </a:r>
          </a:p>
        </p:txBody>
      </p:sp>
      <p:sp>
        <p:nvSpPr>
          <p:cNvPr id="186372" name="Slide Number Placeholder 3"/>
          <p:cNvSpPr>
            <a:spLocks noGrp="1"/>
          </p:cNvSpPr>
          <p:nvPr>
            <p:ph type="sldNum" sz="quarter" idx="5"/>
          </p:nvPr>
        </p:nvSpPr>
        <p:spPr/>
        <p:txBody>
          <a:bodyPr/>
          <a:lstStyle/>
          <a:p>
            <a:fld id="{A01BE8BF-95D9-43CD-9007-962E6EF34C16}" type="slidenum">
              <a:rPr lang="en-GB" smtClean="0"/>
              <a:pPr/>
              <a:t>36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Notes Placeholder 2"/>
          <p:cNvSpPr>
            <a:spLocks noGrp="1"/>
          </p:cNvSpPr>
          <p:nvPr>
            <p:ph type="body" idx="1"/>
          </p:nvPr>
        </p:nvSpPr>
        <p:spPr/>
        <p:txBody>
          <a:bodyPr/>
          <a:lstStyle/>
          <a:p>
            <a:r>
              <a:rPr lang="en-US" smtClean="0"/>
              <a:t>Refer participants to Guide Paper 2 in the Grade 6 Short-response (2-point) Sample Guide Set packet.</a:t>
            </a:r>
          </a:p>
          <a:p>
            <a:endParaRPr lang="en-US" smtClean="0"/>
          </a:p>
          <a:p>
            <a:r>
              <a:rPr lang="en-US" smtClean="0"/>
              <a:t>The value for each term is calculated separately; however, the calculations are all done in the proper order and correctly.  The answer is correct.</a:t>
            </a:r>
            <a:endParaRPr lang="en-US" dirty="0" smtClean="0"/>
          </a:p>
        </p:txBody>
      </p:sp>
      <p:sp>
        <p:nvSpPr>
          <p:cNvPr id="187396" name="Slide Number Placeholder 3"/>
          <p:cNvSpPr>
            <a:spLocks noGrp="1"/>
          </p:cNvSpPr>
          <p:nvPr>
            <p:ph type="sldNum" sz="quarter" idx="5"/>
          </p:nvPr>
        </p:nvSpPr>
        <p:spPr/>
        <p:txBody>
          <a:bodyPr/>
          <a:lstStyle/>
          <a:p>
            <a:fld id="{F5046CD3-6D5C-443E-A97B-C60E21EA306E}" type="slidenum">
              <a:rPr lang="en-GB" smtClean="0"/>
              <a:pPr/>
              <a:t>37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188420" name="Slide Number Placeholder 3"/>
          <p:cNvSpPr>
            <a:spLocks noGrp="1"/>
          </p:cNvSpPr>
          <p:nvPr>
            <p:ph type="sldNum" sz="quarter" idx="5"/>
          </p:nvPr>
        </p:nvSpPr>
        <p:spPr/>
        <p:txBody>
          <a:bodyPr/>
          <a:lstStyle/>
          <a:p>
            <a:fld id="{2F6CECBB-6A37-488A-9A24-8B406835D443}" type="slidenum">
              <a:rPr lang="en-GB" smtClean="0"/>
              <a:pPr/>
              <a:t>38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Notes Placeholder 2"/>
          <p:cNvSpPr>
            <a:spLocks noGrp="1"/>
          </p:cNvSpPr>
          <p:nvPr>
            <p:ph type="body" idx="1"/>
          </p:nvPr>
        </p:nvSpPr>
        <p:spPr/>
        <p:txBody>
          <a:bodyPr/>
          <a:lstStyle/>
          <a:p>
            <a:r>
              <a:rPr lang="en-US" smtClean="0"/>
              <a:t>Refer participants to Guide Paper 3 in the Grade 6 Short-response (2-point) Sample Guide Set packet.</a:t>
            </a:r>
          </a:p>
          <a:p>
            <a:endParaRPr lang="en-US" smtClean="0"/>
          </a:p>
          <a:p>
            <a:r>
              <a:rPr lang="en-US" smtClean="0"/>
              <a:t>The value for each term is calculated separately; however, the calculations are all done in the proper order and correctly.  The answer is correct.</a:t>
            </a:r>
            <a:endParaRPr lang="en-US" dirty="0" smtClean="0"/>
          </a:p>
        </p:txBody>
      </p:sp>
      <p:sp>
        <p:nvSpPr>
          <p:cNvPr id="189444" name="Slide Number Placeholder 3"/>
          <p:cNvSpPr>
            <a:spLocks noGrp="1"/>
          </p:cNvSpPr>
          <p:nvPr>
            <p:ph type="sldNum" sz="quarter" idx="5"/>
          </p:nvPr>
        </p:nvSpPr>
        <p:spPr/>
        <p:txBody>
          <a:bodyPr/>
          <a:lstStyle/>
          <a:p>
            <a:fld id="{BC5FF057-7680-48CB-AE63-E09AFE5D5551}" type="slidenum">
              <a:rPr lang="en-GB" smtClean="0"/>
              <a:pPr/>
              <a:t>39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So to ensure we are all on the same page but to do so very briefly, if Shift 1 calls for Focus, teachers significantly narrow and deepen the scope of how time and energy is spent in the math classroom. They do so in order to focus deeply on only the concepts that are prioritized in the standards.  In terms of test, priority standards will be the focus. Other standards will be deemphasized. </a:t>
            </a:r>
          </a:p>
          <a:p>
            <a:r>
              <a:rPr lang="en-US" smtClean="0"/>
              <a:t> </a:t>
            </a:r>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4</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190468" name="Slide Number Placeholder 3"/>
          <p:cNvSpPr>
            <a:spLocks noGrp="1"/>
          </p:cNvSpPr>
          <p:nvPr>
            <p:ph type="sldNum" sz="quarter" idx="5"/>
          </p:nvPr>
        </p:nvSpPr>
        <p:spPr/>
        <p:txBody>
          <a:bodyPr/>
          <a:lstStyle/>
          <a:p>
            <a:fld id="{FEF3BDD1-594F-40E3-BD25-4AC6184580A5}" type="slidenum">
              <a:rPr lang="en-GB" smtClean="0"/>
              <a:pPr/>
              <a:t>40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Notes Placeholder 2"/>
          <p:cNvSpPr>
            <a:spLocks noGrp="1"/>
          </p:cNvSpPr>
          <p:nvPr>
            <p:ph type="body" idx="1"/>
          </p:nvPr>
        </p:nvSpPr>
        <p:spPr/>
        <p:txBody>
          <a:bodyPr/>
          <a:lstStyle/>
          <a:p>
            <a:r>
              <a:rPr lang="en-US" smtClean="0"/>
              <a:t>Refer participants to Guide Paper 4 in the Grade 6 Short-response (2-point) Sample Guide Set packet.</a:t>
            </a:r>
          </a:p>
          <a:p>
            <a:endParaRPr lang="en-US" smtClean="0"/>
          </a:p>
          <a:p>
            <a:r>
              <a:rPr lang="en-US" smtClean="0"/>
              <a:t>Three is correctly substituted into the expression; the operations on the exponents are performed first followed by the multiplication operations; 54 and 36 are correctly added.  However, instead of subtracting 27 from 90 or subtracting 18 from -27, 18 is subtracted from 27.  The absence of the first subtraction symbol does not detract from the partial understanding of the problem.</a:t>
            </a:r>
            <a:endParaRPr lang="en-US" dirty="0" smtClean="0"/>
          </a:p>
        </p:txBody>
      </p:sp>
      <p:sp>
        <p:nvSpPr>
          <p:cNvPr id="191492" name="Slide Number Placeholder 3"/>
          <p:cNvSpPr>
            <a:spLocks noGrp="1"/>
          </p:cNvSpPr>
          <p:nvPr>
            <p:ph type="sldNum" sz="quarter" idx="5"/>
          </p:nvPr>
        </p:nvSpPr>
        <p:spPr/>
        <p:txBody>
          <a:bodyPr/>
          <a:lstStyle/>
          <a:p>
            <a:fld id="{0A7A9C46-B807-437A-B54B-E21D626F9DC2}" type="slidenum">
              <a:rPr lang="en-GB" smtClean="0"/>
              <a:pPr/>
              <a:t>41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192516" name="Slide Number Placeholder 3"/>
          <p:cNvSpPr>
            <a:spLocks noGrp="1"/>
          </p:cNvSpPr>
          <p:nvPr>
            <p:ph type="sldNum" sz="quarter" idx="5"/>
          </p:nvPr>
        </p:nvSpPr>
        <p:spPr/>
        <p:txBody>
          <a:bodyPr/>
          <a:lstStyle/>
          <a:p>
            <a:fld id="{9B623B60-C923-4CF2-B846-F98C056F00EC}" type="slidenum">
              <a:rPr lang="en-GB" smtClean="0"/>
              <a:pPr/>
              <a:t>42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Notes Placeholder 2"/>
          <p:cNvSpPr>
            <a:spLocks noGrp="1"/>
          </p:cNvSpPr>
          <p:nvPr>
            <p:ph type="body" idx="1"/>
          </p:nvPr>
        </p:nvSpPr>
        <p:spPr/>
        <p:txBody>
          <a:bodyPr/>
          <a:lstStyle/>
          <a:p>
            <a:r>
              <a:rPr lang="en-US" smtClean="0"/>
              <a:t>Refer participants to Guide Paper 5 in the Grade 6 Short-response (2-point) Sample Guide Set packet.</a:t>
            </a:r>
          </a:p>
          <a:p>
            <a:endParaRPr lang="en-US" smtClean="0"/>
          </a:p>
          <a:p>
            <a:r>
              <a:rPr lang="en-US" smtClean="0"/>
              <a:t>This response demonstrates only a partial understanding.  Three is correctly substituted into the expression; the exponents are simplified first then the multiplication operations are completed.  However, the multiplication error 6x3=12 and the subtraction error 27-12 =16 (should be -27-12) result in an incorrect answer.  The absence of the multiplication symbols does not detract from the demonstrated level of understanding.</a:t>
            </a:r>
            <a:endParaRPr lang="en-US" dirty="0" smtClean="0"/>
          </a:p>
        </p:txBody>
      </p:sp>
      <p:sp>
        <p:nvSpPr>
          <p:cNvPr id="193540" name="Slide Number Placeholder 3"/>
          <p:cNvSpPr>
            <a:spLocks noGrp="1"/>
          </p:cNvSpPr>
          <p:nvPr>
            <p:ph type="sldNum" sz="quarter" idx="5"/>
          </p:nvPr>
        </p:nvSpPr>
        <p:spPr/>
        <p:txBody>
          <a:bodyPr/>
          <a:lstStyle/>
          <a:p>
            <a:fld id="{D9D3BC1E-8F3D-4EBE-A888-7CAE3F1083B8}" type="slidenum">
              <a:rPr lang="en-GB" smtClean="0"/>
              <a:pPr/>
              <a:t>43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194564" name="Slide Number Placeholder 3"/>
          <p:cNvSpPr>
            <a:spLocks noGrp="1"/>
          </p:cNvSpPr>
          <p:nvPr>
            <p:ph type="sldNum" sz="quarter" idx="5"/>
          </p:nvPr>
        </p:nvSpPr>
        <p:spPr/>
        <p:txBody>
          <a:bodyPr/>
          <a:lstStyle/>
          <a:p>
            <a:fld id="{AFC3C6D7-269C-4B15-86DD-26B3D450BEC7}" type="slidenum">
              <a:rPr lang="en-GB" smtClean="0"/>
              <a:pPr/>
              <a:t>44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Notes Placeholder 2"/>
          <p:cNvSpPr>
            <a:spLocks noGrp="1"/>
          </p:cNvSpPr>
          <p:nvPr>
            <p:ph type="body" idx="1"/>
          </p:nvPr>
        </p:nvSpPr>
        <p:spPr/>
        <p:txBody>
          <a:bodyPr/>
          <a:lstStyle/>
          <a:p>
            <a:r>
              <a:rPr lang="en-US" smtClean="0"/>
              <a:t>Refer participants to Guide Paper 6 in the Grade 6 Short-response (2-point) Sample Guide Set packet.</a:t>
            </a:r>
          </a:p>
          <a:p>
            <a:endParaRPr lang="en-US" smtClean="0"/>
          </a:p>
          <a:p>
            <a:r>
              <a:rPr lang="en-US" smtClean="0"/>
              <a:t>This response is only partially correct.  Three is correctly substituted into the expression and the order of operations is correct. However, the simplification of the exponential terms is incorrect; the base is multiplied by the exponent. The answer is also incorrect.</a:t>
            </a:r>
            <a:endParaRPr lang="en-US" dirty="0" smtClean="0"/>
          </a:p>
        </p:txBody>
      </p:sp>
      <p:sp>
        <p:nvSpPr>
          <p:cNvPr id="195588" name="Slide Number Placeholder 3"/>
          <p:cNvSpPr>
            <a:spLocks noGrp="1"/>
          </p:cNvSpPr>
          <p:nvPr>
            <p:ph type="sldNum" sz="quarter" idx="5"/>
          </p:nvPr>
        </p:nvSpPr>
        <p:spPr/>
        <p:txBody>
          <a:bodyPr/>
          <a:lstStyle/>
          <a:p>
            <a:fld id="{726F058E-6485-4E63-8F28-6E718E62A79C}" type="slidenum">
              <a:rPr lang="en-GB" smtClean="0"/>
              <a:pPr/>
              <a:t>45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196612" name="Slide Number Placeholder 3"/>
          <p:cNvSpPr>
            <a:spLocks noGrp="1"/>
          </p:cNvSpPr>
          <p:nvPr>
            <p:ph type="sldNum" sz="quarter" idx="5"/>
          </p:nvPr>
        </p:nvSpPr>
        <p:spPr/>
        <p:txBody>
          <a:bodyPr/>
          <a:lstStyle/>
          <a:p>
            <a:fld id="{894F3322-9921-4B47-A07E-03BB28F3E023}" type="slidenum">
              <a:rPr lang="en-GB" smtClean="0"/>
              <a:pPr/>
              <a:t>46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Notes Placeholder 2"/>
          <p:cNvSpPr>
            <a:spLocks noGrp="1"/>
          </p:cNvSpPr>
          <p:nvPr>
            <p:ph type="body" idx="1"/>
          </p:nvPr>
        </p:nvSpPr>
        <p:spPr/>
        <p:txBody>
          <a:bodyPr/>
          <a:lstStyle/>
          <a:p>
            <a:r>
              <a:rPr lang="en-US" smtClean="0"/>
              <a:t>Refer participants to Guide Paper 7 in the Grade 6 Short-response (2-point) Sample Guide Set packet.</a:t>
            </a:r>
          </a:p>
          <a:p>
            <a:endParaRPr lang="en-US" smtClean="0"/>
          </a:p>
          <a:p>
            <a:r>
              <a:rPr lang="en-US" smtClean="0"/>
              <a:t>This response is incorrect.  The order of operations is incorrect; the multiplication operations are completed prior to the exponent calculations.</a:t>
            </a:r>
            <a:endParaRPr lang="en-US" dirty="0" smtClean="0"/>
          </a:p>
        </p:txBody>
      </p:sp>
      <p:sp>
        <p:nvSpPr>
          <p:cNvPr id="197636" name="Slide Number Placeholder 3"/>
          <p:cNvSpPr>
            <a:spLocks noGrp="1"/>
          </p:cNvSpPr>
          <p:nvPr>
            <p:ph type="sldNum" sz="quarter" idx="5"/>
          </p:nvPr>
        </p:nvSpPr>
        <p:spPr/>
        <p:txBody>
          <a:bodyPr/>
          <a:lstStyle/>
          <a:p>
            <a:fld id="{93D659BB-9864-4BC6-81CD-4B40D515861F}" type="slidenum">
              <a:rPr lang="en-GB" smtClean="0"/>
              <a:pPr/>
              <a:t>47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198660" name="Slide Number Placeholder 3"/>
          <p:cNvSpPr>
            <a:spLocks noGrp="1"/>
          </p:cNvSpPr>
          <p:nvPr>
            <p:ph type="sldNum" sz="quarter" idx="5"/>
          </p:nvPr>
        </p:nvSpPr>
        <p:spPr/>
        <p:txBody>
          <a:bodyPr/>
          <a:lstStyle/>
          <a:p>
            <a:fld id="{0C01B5E1-29D4-49D8-928F-8A3509F26462}" type="slidenum">
              <a:rPr lang="en-GB" smtClean="0"/>
              <a:pPr/>
              <a:t>48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Guide Paper 8 in the Grade 6 Short-response (2-point) Sample Guide Set packet.</a:t>
            </a:r>
          </a:p>
          <a:p>
            <a:endParaRPr lang="en-US" smtClean="0"/>
          </a:p>
          <a:p>
            <a:r>
              <a:rPr lang="en-US" smtClean="0"/>
              <a:t>This response is incorrect. An incorrect procedure is used for the substitution of 3 into the expression, the exponents are incorrectly simplified, and the answer is incorrect.</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49</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Shift 2 calls for Coherence, principals and teachers are being asked to carefully connect the learning within and across grades so that students can build new understanding onto foundations built in previous years. In terms of test, we will see this reflected through the progression of content and concepts as depicted in the standards across grade levels. Because of the way math works, if they have learned it before, they may have to use it with topics in later grades (such as using fractions learned in 3rd grade with measurement standards in 5th grade.)</a:t>
            </a:r>
          </a:p>
        </p:txBody>
      </p:sp>
      <p:sp>
        <p:nvSpPr>
          <p:cNvPr id="4" name="Slide Number Placeholder 3"/>
          <p:cNvSpPr>
            <a:spLocks noGrp="1"/>
          </p:cNvSpPr>
          <p:nvPr>
            <p:ph type="sldNum" sz="quarter" idx="10"/>
          </p:nvPr>
        </p:nvSpPr>
        <p:spPr/>
        <p:txBody>
          <a:bodyPr/>
          <a:lstStyle/>
          <a:p>
            <a:fld id="{1A202337-F4D6-4504-9D17-B713B6592478}" type="slidenum">
              <a:rPr lang="en-GB" smtClean="0"/>
              <a:pPr/>
              <a:t>5</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199684" name="Slide Number Placeholder 3"/>
          <p:cNvSpPr>
            <a:spLocks noGrp="1"/>
          </p:cNvSpPr>
          <p:nvPr>
            <p:ph type="sldNum" sz="quarter" idx="5"/>
          </p:nvPr>
        </p:nvSpPr>
        <p:spPr/>
        <p:txBody>
          <a:bodyPr/>
          <a:lstStyle/>
          <a:p>
            <a:fld id="{2D7CB66B-C00D-43C2-B68E-32E3045D3254}" type="slidenum">
              <a:rPr lang="en-GB" smtClean="0"/>
              <a:pPr/>
              <a:t>50</a:t>
            </a:fld>
            <a:endParaRPr lang="en-GB" dirty="0" smtClean="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Notes Placeholder 2"/>
          <p:cNvSpPr>
            <a:spLocks noGrp="1"/>
          </p:cNvSpPr>
          <p:nvPr>
            <p:ph type="body" idx="1"/>
          </p:nvPr>
        </p:nvSpPr>
        <p:spPr/>
        <p:txBody>
          <a:bodyPr/>
          <a:lstStyle/>
          <a:p>
            <a:r>
              <a:rPr lang="en-US" smtClean="0"/>
              <a:t>Ask participants if there are any questions about why each paper has its respective score.</a:t>
            </a:r>
            <a:endParaRPr lang="en-US" dirty="0" smtClean="0"/>
          </a:p>
        </p:txBody>
      </p:sp>
      <p:sp>
        <p:nvSpPr>
          <p:cNvPr id="200708" name="Slide Number Placeholder 3"/>
          <p:cNvSpPr>
            <a:spLocks noGrp="1"/>
          </p:cNvSpPr>
          <p:nvPr>
            <p:ph type="sldNum" sz="quarter" idx="5"/>
          </p:nvPr>
        </p:nvSpPr>
        <p:spPr/>
        <p:txBody>
          <a:bodyPr/>
          <a:lstStyle/>
          <a:p>
            <a:fld id="{867071D8-3584-45AA-8D2B-5CF42011319B}" type="slidenum">
              <a:rPr lang="en-GB" smtClean="0"/>
              <a:pPr/>
              <a:t>51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Notes Placeholder 2"/>
          <p:cNvSpPr>
            <a:spLocks noGrp="1"/>
          </p:cNvSpPr>
          <p:nvPr>
            <p:ph type="body" idx="1"/>
          </p:nvPr>
        </p:nvSpPr>
        <p:spPr/>
        <p:txBody>
          <a:bodyPr/>
          <a:lstStyle/>
          <a:p>
            <a:r>
              <a:rPr lang="en-US" smtClean="0"/>
              <a:t>Inform participants they will now practice scoring sample student responses, applying the rubric, scoring policies and guide papers.</a:t>
            </a:r>
          </a:p>
          <a:p>
            <a:endParaRPr lang="en-US" dirty="0" smtClean="0"/>
          </a:p>
        </p:txBody>
      </p:sp>
      <p:sp>
        <p:nvSpPr>
          <p:cNvPr id="201732" name="Slide Number Placeholder 3"/>
          <p:cNvSpPr>
            <a:spLocks noGrp="1"/>
          </p:cNvSpPr>
          <p:nvPr>
            <p:ph type="sldNum" sz="quarter" idx="5"/>
          </p:nvPr>
        </p:nvSpPr>
        <p:spPr/>
        <p:txBody>
          <a:bodyPr/>
          <a:lstStyle/>
          <a:p>
            <a:fld id="{7028790D-D519-4D09-9A7F-2525BFC12A1F}" type="slidenum">
              <a:rPr lang="en-GB" smtClean="0"/>
              <a:pPr/>
              <a:t>52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15 minutes</a:t>
            </a:r>
            <a:endParaRPr lang="en-US" sz="11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Refer participants to the</a:t>
            </a:r>
            <a:r>
              <a:rPr lang="en-US" baseline="0" dirty="0" smtClean="0"/>
              <a:t> </a:t>
            </a:r>
            <a:r>
              <a:rPr lang="en-US" dirty="0" smtClean="0"/>
              <a:t>Grade 6</a:t>
            </a:r>
            <a:r>
              <a:rPr lang="en-US" baseline="0" dirty="0" smtClean="0"/>
              <a:t> Short-response (2-Point) Sample Question Practice Set packet.</a:t>
            </a:r>
          </a:p>
          <a:p>
            <a:endParaRPr lang="en-US" baseline="0" dirty="0" smtClean="0"/>
          </a:p>
          <a:p>
            <a:r>
              <a:rPr lang="en-US" dirty="0" smtClean="0">
                <a:latin typeface="Verdana" pitchFamily="34" charset="0"/>
                <a:cs typeface="Arial" charset="0"/>
              </a:rPr>
              <a:t>Have teachers read and score the entire practice set prior to reviewing the responses in the set. </a:t>
            </a:r>
          </a:p>
          <a:p>
            <a:endParaRPr lang="en-US" dirty="0" smtClean="0">
              <a:latin typeface="Verdana" pitchFamily="34" charset="0"/>
              <a:cs typeface="Arial" charset="0"/>
            </a:endParaRPr>
          </a:p>
          <a:p>
            <a:r>
              <a:rPr lang="en-US" dirty="0" smtClean="0">
                <a:latin typeface="Verdana" pitchFamily="34" charset="0"/>
                <a:cs typeface="Arial" charset="0"/>
              </a:rPr>
              <a:t>For each response in the set you may ask teachers to raise their hands when you call the score they assigned. </a:t>
            </a:r>
          </a:p>
          <a:p>
            <a:endParaRPr lang="en-US" dirty="0" smtClean="0">
              <a:latin typeface="Verdana" pitchFamily="34" charset="0"/>
              <a:cs typeface="Arial" charset="0"/>
            </a:endParaRPr>
          </a:p>
          <a:p>
            <a:r>
              <a:rPr lang="en-US" dirty="0" smtClean="0">
                <a:latin typeface="Verdana" pitchFamily="34" charset="0"/>
                <a:cs typeface="Arial" charset="0"/>
              </a:rPr>
              <a:t>Ask the</a:t>
            </a:r>
            <a:r>
              <a:rPr lang="en-US" baseline="0" dirty="0" smtClean="0">
                <a:latin typeface="Verdana" pitchFamily="34" charset="0"/>
                <a:cs typeface="Arial" charset="0"/>
              </a:rPr>
              <a:t> </a:t>
            </a:r>
            <a:r>
              <a:rPr lang="en-US" dirty="0" smtClean="0">
                <a:latin typeface="Verdana" pitchFamily="34" charset="0"/>
                <a:cs typeface="Arial" charset="0"/>
              </a:rPr>
              <a:t>group who thought the score of each response was a 0, 1, or 2. </a:t>
            </a:r>
          </a:p>
          <a:p>
            <a:endParaRPr lang="en-US" dirty="0" smtClean="0">
              <a:latin typeface="Verdana" pitchFamily="34" charset="0"/>
              <a:cs typeface="Arial" charset="0"/>
            </a:endParaRPr>
          </a:p>
          <a:p>
            <a:r>
              <a:rPr lang="en-US" dirty="0" smtClean="0">
                <a:latin typeface="Verdana" pitchFamily="34" charset="0"/>
                <a:cs typeface="Arial" charset="0"/>
              </a:rPr>
              <a:t>Give teachers time to raise their hand prior to calling the next score point. This will give you an idea of where the bulk of the teachers feel this response fits. </a:t>
            </a:r>
          </a:p>
          <a:p>
            <a:endParaRPr lang="en-US" dirty="0" smtClean="0">
              <a:latin typeface="Verdana" pitchFamily="34" charset="0"/>
              <a:cs typeface="Arial" charset="0"/>
            </a:endParaRPr>
          </a:p>
          <a:p>
            <a:r>
              <a:rPr lang="en-US" dirty="0" smtClean="0">
                <a:latin typeface="Verdana" pitchFamily="34" charset="0"/>
                <a:cs typeface="Arial" charset="0"/>
              </a:rPr>
              <a:t>If time allows, you can ask for a teacher to give the reason he or she assigned the selected score. Start with a teacher who assigned the response the approved score. </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53</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Notes Placeholder 2"/>
          <p:cNvSpPr>
            <a:spLocks noGrp="1"/>
          </p:cNvSpPr>
          <p:nvPr>
            <p:ph type="body" idx="1"/>
          </p:nvPr>
        </p:nvSpPr>
        <p:spPr/>
        <p:txBody>
          <a:bodyPr/>
          <a:lstStyle/>
          <a:p>
            <a:r>
              <a:rPr lang="en-US" dirty="0" smtClean="0"/>
              <a:t>Refer participants to Practice Paper 1 in the Grade 6 Short-response (2-point) Sample Practice Set packet.</a:t>
            </a:r>
          </a:p>
          <a:p>
            <a:endParaRPr lang="en-US" dirty="0" smtClean="0"/>
          </a:p>
          <a:p>
            <a:r>
              <a:rPr lang="en-US" dirty="0" smtClean="0"/>
              <a:t>This response is only partially correct. The substitution is correctly made for x; however, the simplification of exponential terms is incorrect; an extra base value is multiplied by the product (3</a:t>
            </a:r>
            <a:r>
              <a:rPr lang="en-US" baseline="30000" dirty="0" smtClean="0"/>
              <a:t>3</a:t>
            </a:r>
            <a:r>
              <a:rPr lang="en-US" dirty="0" smtClean="0"/>
              <a:t> = 81 instead of 27; 3</a:t>
            </a:r>
            <a:r>
              <a:rPr lang="en-US" baseline="30000" dirty="0" smtClean="0"/>
              <a:t>2</a:t>
            </a:r>
            <a:r>
              <a:rPr lang="en-US" dirty="0" smtClean="0"/>
              <a:t> = 27 instead of 9). The resultant answer is also incorrect.</a:t>
            </a:r>
          </a:p>
        </p:txBody>
      </p:sp>
      <p:sp>
        <p:nvSpPr>
          <p:cNvPr id="202756" name="Slide Number Placeholder 3"/>
          <p:cNvSpPr>
            <a:spLocks noGrp="1"/>
          </p:cNvSpPr>
          <p:nvPr>
            <p:ph type="sldNum" sz="quarter" idx="5"/>
          </p:nvPr>
        </p:nvSpPr>
        <p:spPr/>
        <p:txBody>
          <a:bodyPr/>
          <a:lstStyle/>
          <a:p>
            <a:fld id="{286E27AE-27D3-409B-8A84-C7A05E5F3BBB}" type="slidenum">
              <a:rPr lang="en-GB" smtClean="0"/>
              <a:pPr/>
              <a:t>54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03780" name="Slide Number Placeholder 3"/>
          <p:cNvSpPr>
            <a:spLocks noGrp="1"/>
          </p:cNvSpPr>
          <p:nvPr>
            <p:ph type="sldNum" sz="quarter" idx="5"/>
          </p:nvPr>
        </p:nvSpPr>
        <p:spPr/>
        <p:txBody>
          <a:bodyPr/>
          <a:lstStyle/>
          <a:p>
            <a:fld id="{A3ABE771-C982-4FF2-AF2E-399FC83535D6}" type="slidenum">
              <a:rPr lang="en-GB" smtClean="0"/>
              <a:pPr/>
              <a:t>55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Notes Placeholder 2"/>
          <p:cNvSpPr>
            <a:spLocks noGrp="1"/>
          </p:cNvSpPr>
          <p:nvPr>
            <p:ph type="body" idx="1"/>
          </p:nvPr>
        </p:nvSpPr>
        <p:spPr/>
        <p:txBody>
          <a:bodyPr/>
          <a:lstStyle/>
          <a:p>
            <a:r>
              <a:rPr lang="en-US" dirty="0" smtClean="0"/>
              <a:t>Refer participants to Practice Paper 2 in the Grade 6 Short-response (2-point) Sample Practice Set packet.</a:t>
            </a:r>
          </a:p>
          <a:p>
            <a:endParaRPr lang="en-US" dirty="0" smtClean="0"/>
          </a:p>
          <a:p>
            <a:r>
              <a:rPr lang="en-US" dirty="0" smtClean="0"/>
              <a:t>This response answers the question correctly and demonstrates a thorough understanding of the mathematical concepts. The order of operations, all calculations, and the final answer are correct. The missing multiplication symbols from 2×3</a:t>
            </a:r>
            <a:r>
              <a:rPr lang="en-US" baseline="30000" dirty="0" smtClean="0"/>
              <a:t>3</a:t>
            </a:r>
            <a:r>
              <a:rPr lang="en-US" dirty="0" smtClean="0"/>
              <a:t> and 4×3</a:t>
            </a:r>
            <a:r>
              <a:rPr lang="en-US" baseline="30000" dirty="0" smtClean="0"/>
              <a:t>2</a:t>
            </a:r>
            <a:r>
              <a:rPr lang="en-US" dirty="0" smtClean="0"/>
              <a:t> do not detract from the demonstration of a thorough understanding. </a:t>
            </a:r>
          </a:p>
          <a:p>
            <a:endParaRPr lang="en-US" dirty="0" smtClean="0"/>
          </a:p>
        </p:txBody>
      </p:sp>
      <p:sp>
        <p:nvSpPr>
          <p:cNvPr id="204804" name="Slide Number Placeholder 3"/>
          <p:cNvSpPr>
            <a:spLocks noGrp="1"/>
          </p:cNvSpPr>
          <p:nvPr>
            <p:ph type="sldNum" sz="quarter" idx="5"/>
          </p:nvPr>
        </p:nvSpPr>
        <p:spPr/>
        <p:txBody>
          <a:bodyPr/>
          <a:lstStyle/>
          <a:p>
            <a:fld id="{E8191D13-9C71-4C5D-938C-FD1C239459C7}" type="slidenum">
              <a:rPr lang="en-GB" smtClean="0"/>
              <a:pPr/>
              <a:t>56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05828" name="Slide Number Placeholder 3"/>
          <p:cNvSpPr>
            <a:spLocks noGrp="1"/>
          </p:cNvSpPr>
          <p:nvPr>
            <p:ph type="sldNum" sz="quarter" idx="5"/>
          </p:nvPr>
        </p:nvSpPr>
        <p:spPr/>
        <p:txBody>
          <a:bodyPr/>
          <a:lstStyle/>
          <a:p>
            <a:fld id="{9ED3A672-2FCE-4CE9-BAB4-236B630FB308}" type="slidenum">
              <a:rPr lang="en-GB" smtClean="0"/>
              <a:pPr/>
              <a:t>57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Notes Placeholder 2"/>
          <p:cNvSpPr>
            <a:spLocks noGrp="1"/>
          </p:cNvSpPr>
          <p:nvPr>
            <p:ph type="body" idx="1"/>
          </p:nvPr>
        </p:nvSpPr>
        <p:spPr/>
        <p:txBody>
          <a:bodyPr/>
          <a:lstStyle/>
          <a:p>
            <a:r>
              <a:rPr lang="en-US" dirty="0" smtClean="0"/>
              <a:t>Refer participants to Practice Paper 3 in the Grade 6 Short-response (2-point) Sample Practice Set packet.</a:t>
            </a:r>
          </a:p>
          <a:p>
            <a:endParaRPr lang="en-US" dirty="0" smtClean="0"/>
          </a:p>
          <a:p>
            <a:r>
              <a:rPr lang="en-US" dirty="0" smtClean="0"/>
              <a:t>This response is only partially correct and contains an incorrect solution but applies a mathematically appropriate process. The final term (-6x) is not included in the solution. However, the order of operations for the remaining terms in the expression is correctly followed and all calculations are correct. The answer is correct for the expression used in the work.</a:t>
            </a:r>
          </a:p>
        </p:txBody>
      </p:sp>
      <p:sp>
        <p:nvSpPr>
          <p:cNvPr id="206852" name="Slide Number Placeholder 3"/>
          <p:cNvSpPr>
            <a:spLocks noGrp="1"/>
          </p:cNvSpPr>
          <p:nvPr>
            <p:ph type="sldNum" sz="quarter" idx="5"/>
          </p:nvPr>
        </p:nvSpPr>
        <p:spPr/>
        <p:txBody>
          <a:bodyPr/>
          <a:lstStyle/>
          <a:p>
            <a:fld id="{1FF30413-AC2E-4927-B562-53937130C583}" type="slidenum">
              <a:rPr lang="en-GB" smtClean="0"/>
              <a:pPr/>
              <a:t>58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07876" name="Slide Number Placeholder 3"/>
          <p:cNvSpPr>
            <a:spLocks noGrp="1"/>
          </p:cNvSpPr>
          <p:nvPr>
            <p:ph type="sldNum" sz="quarter" idx="5"/>
          </p:nvPr>
        </p:nvSpPr>
        <p:spPr/>
        <p:txBody>
          <a:bodyPr/>
          <a:lstStyle/>
          <a:p>
            <a:fld id="{1176AECA-3FD1-458A-8128-E5548201B414}" type="slidenum">
              <a:rPr lang="en-GB" smtClean="0"/>
              <a:pPr/>
              <a:t>59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With Shift 3 being Fluency, students are expected to have speed and accuracy with simple calculations; teachers structure class time and/or homework time for students to memorize, through repetition, core functions. Test implications involve an assumption that students possess the required fluencies as articulated through grade 8; this will be reflected in test questions by the number choices in real world problems.</a:t>
            </a:r>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6</a:t>
            </a:fld>
            <a:endParaRPr lang="en-GB" dirty="0"/>
          </a:p>
        </p:txBody>
      </p:sp>
      <p:sp>
        <p:nvSpPr>
          <p:cNvPr id="10" name="Slide Image Placeholder 9"/>
          <p:cNvSpPr>
            <a:spLocks noGrp="1" noRot="1" noChangeAspect="1"/>
          </p:cNvSpPr>
          <p:nvPr>
            <p:ph type="sldImg"/>
          </p:nvPr>
        </p:nvSpPr>
        <p:spPr>
          <a:xfrm>
            <a:off x="261938" y="650875"/>
            <a:ext cx="3984625" cy="2989263"/>
          </a:xfr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Notes Placeholder 2"/>
          <p:cNvSpPr>
            <a:spLocks noGrp="1"/>
          </p:cNvSpPr>
          <p:nvPr>
            <p:ph type="body" idx="1"/>
          </p:nvPr>
        </p:nvSpPr>
        <p:spPr/>
        <p:txBody>
          <a:bodyPr/>
          <a:lstStyle/>
          <a:p>
            <a:r>
              <a:rPr lang="en-US" dirty="0" smtClean="0"/>
              <a:t>Refer participants to Practice Paper 4 in the Grade 6 Short-response (2-point) Sample Practice Set packet.</a:t>
            </a:r>
          </a:p>
          <a:p>
            <a:endParaRPr lang="en-US" dirty="0" smtClean="0"/>
          </a:p>
          <a:p>
            <a:r>
              <a:rPr lang="en-US" dirty="0" smtClean="0"/>
              <a:t>This response is incorrect. The final term is dropped. The order of operations is incorrect; the multiplication steps are completed prior to the exponent calculations. The exponential terms are incorrectly simplified. The answer is incorrect. </a:t>
            </a:r>
          </a:p>
        </p:txBody>
      </p:sp>
      <p:sp>
        <p:nvSpPr>
          <p:cNvPr id="208900" name="Slide Number Placeholder 3"/>
          <p:cNvSpPr>
            <a:spLocks noGrp="1"/>
          </p:cNvSpPr>
          <p:nvPr>
            <p:ph type="sldNum" sz="quarter" idx="5"/>
          </p:nvPr>
        </p:nvSpPr>
        <p:spPr/>
        <p:txBody>
          <a:bodyPr/>
          <a:lstStyle/>
          <a:p>
            <a:fld id="{170A02EC-6DC7-43AB-B001-9E2A88513089}" type="slidenum">
              <a:rPr lang="en-GB" smtClean="0"/>
              <a:pPr/>
              <a:t>60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09924" name="Slide Number Placeholder 3"/>
          <p:cNvSpPr>
            <a:spLocks noGrp="1"/>
          </p:cNvSpPr>
          <p:nvPr>
            <p:ph type="sldNum" sz="quarter" idx="5"/>
          </p:nvPr>
        </p:nvSpPr>
        <p:spPr/>
        <p:txBody>
          <a:bodyPr/>
          <a:lstStyle/>
          <a:p>
            <a:fld id="{748EBFA1-FECA-464A-860A-5A63A867DE3C}" type="slidenum">
              <a:rPr lang="en-GB" smtClean="0"/>
              <a:pPr/>
              <a:t>61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Practice Paper 5 in the Grade 6 Short-response (2-point) Sample Practice Set packet.</a:t>
            </a:r>
          </a:p>
          <a:p>
            <a:endParaRPr lang="en-US" smtClean="0"/>
          </a:p>
          <a:p>
            <a:r>
              <a:rPr lang="en-US" smtClean="0"/>
              <a:t>This response answers the question correctly and indicates that the student has completed the task correctly, using mathematically sound procedures. The individual operations are calculated separately and correctly in the proper order, resulting in the correct answer. While the work contains a run-on equation (3 × 3 = 9 × 4 = 36), this is considered part of the work process and does not detract from the demonstration of understanding.</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62</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10948" name="Slide Number Placeholder 3"/>
          <p:cNvSpPr>
            <a:spLocks noGrp="1"/>
          </p:cNvSpPr>
          <p:nvPr>
            <p:ph type="sldNum" sz="quarter" idx="5"/>
          </p:nvPr>
        </p:nvSpPr>
        <p:spPr/>
        <p:txBody>
          <a:bodyPr/>
          <a:lstStyle/>
          <a:p>
            <a:fld id="{09B12DE8-518E-4154-9307-AF0EF8B71EC4}" type="slidenum">
              <a:rPr lang="en-GB" smtClean="0"/>
              <a:pPr/>
              <a:t>63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Notes Placeholder 2"/>
          <p:cNvSpPr>
            <a:spLocks noGrp="1"/>
          </p:cNvSpPr>
          <p:nvPr>
            <p:ph type="body" idx="1"/>
          </p:nvPr>
        </p:nvSpPr>
        <p:spPr/>
        <p:txBody>
          <a:bodyPr/>
          <a:lstStyle/>
          <a:p>
            <a:r>
              <a:rPr lang="en-US" smtClean="0"/>
              <a:t>Ask participants what questions they have about the 2-point rubric or scoring a short-response.</a:t>
            </a:r>
            <a:endParaRPr lang="en-US" dirty="0" smtClean="0"/>
          </a:p>
        </p:txBody>
      </p:sp>
      <p:sp>
        <p:nvSpPr>
          <p:cNvPr id="211972" name="Slide Number Placeholder 3"/>
          <p:cNvSpPr>
            <a:spLocks noGrp="1"/>
          </p:cNvSpPr>
          <p:nvPr>
            <p:ph type="sldNum" sz="quarter" idx="5"/>
          </p:nvPr>
        </p:nvSpPr>
        <p:spPr/>
        <p:txBody>
          <a:bodyPr/>
          <a:lstStyle/>
          <a:p>
            <a:fld id="{56250A59-00C2-4954-8DAC-CD444D37209B}" type="slidenum">
              <a:rPr lang="en-GB" smtClean="0"/>
              <a:pPr/>
              <a:t>64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We will now look at student responses to the grade 8 2-point question.  </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65</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650875"/>
            <a:ext cx="3984625" cy="2989263"/>
          </a:xfrm>
        </p:spPr>
      </p:sp>
      <p:sp>
        <p:nvSpPr>
          <p:cNvPr id="3" name="Notes Placeholder 2"/>
          <p:cNvSpPr>
            <a:spLocks noGrp="1"/>
          </p:cNvSpPr>
          <p:nvPr>
            <p:ph type="body" idx="1"/>
          </p:nvPr>
        </p:nvSpPr>
        <p:spPr/>
        <p:txBody>
          <a:bodyPr/>
          <a:lstStyle/>
          <a:p>
            <a:r>
              <a:rPr lang="en-US" dirty="0" smtClean="0"/>
              <a:t>Refer participants to the Grade 8</a:t>
            </a:r>
            <a:r>
              <a:rPr lang="en-US" baseline="0" dirty="0" smtClean="0"/>
              <a:t> Short-response (2-Point) Sample Question Guide Set packet.</a:t>
            </a:r>
          </a:p>
          <a:p>
            <a:endParaRPr lang="en-US" baseline="0" dirty="0" smtClean="0"/>
          </a:p>
          <a:p>
            <a:r>
              <a:rPr lang="en-US" baseline="0" dirty="0" smtClean="0"/>
              <a:t>The first page after the cover sheet is the question.  The second page is the Common Core Learning standard the question assesses.  (Show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66</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Notes Placeholder 2"/>
          <p:cNvSpPr>
            <a:spLocks noGrp="1"/>
          </p:cNvSpPr>
          <p:nvPr>
            <p:ph type="body" idx="1"/>
          </p:nvPr>
        </p:nvSpPr>
        <p:spPr/>
        <p:txBody>
          <a:bodyPr/>
          <a:lstStyle/>
          <a:p>
            <a:r>
              <a:rPr lang="en-US" smtClean="0"/>
              <a:t>Show briefly and explain to teachers that this is a sample of a grade 8 0 – 2-point question that is aligned with Common Core learning standard 8.EE.7b – Solve linear equations with rational number coefficients, including equations whose solutions require expanding expressions using the distributive property and collecting like terms.</a:t>
            </a:r>
          </a:p>
          <a:p>
            <a:endParaRPr lang="en-US" smtClean="0"/>
          </a:p>
          <a:p>
            <a:r>
              <a:rPr lang="en-US" smtClean="0"/>
              <a:t>Move to next slide.</a:t>
            </a:r>
          </a:p>
          <a:p>
            <a:endParaRPr lang="en-US" dirty="0" smtClean="0"/>
          </a:p>
        </p:txBody>
      </p:sp>
      <p:sp>
        <p:nvSpPr>
          <p:cNvPr id="212996" name="Slide Number Placeholder 3"/>
          <p:cNvSpPr>
            <a:spLocks noGrp="1"/>
          </p:cNvSpPr>
          <p:nvPr>
            <p:ph type="sldNum" sz="quarter" idx="5"/>
          </p:nvPr>
        </p:nvSpPr>
        <p:spPr/>
        <p:txBody>
          <a:bodyPr/>
          <a:lstStyle/>
          <a:p>
            <a:fld id="{009E0D37-A136-4911-9F28-1C85518D1AB4}" type="slidenum">
              <a:rPr lang="en-GB" smtClean="0"/>
              <a:pPr/>
              <a:t>67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7044">
              <a:defRPr/>
            </a:pPr>
            <a:r>
              <a:rPr lang="en-US" dirty="0" smtClean="0"/>
              <a:t>Allow participants time to read the standard.  Ask if there are any questions. A second training option is to read or the standard for participants.</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68</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Notes Placeholder 2"/>
          <p:cNvSpPr>
            <a:spLocks noGrp="1"/>
          </p:cNvSpPr>
          <p:nvPr>
            <p:ph type="body" idx="1"/>
          </p:nvPr>
        </p:nvSpPr>
        <p:spPr/>
        <p:txBody>
          <a:bodyPr/>
          <a:lstStyle/>
          <a:p>
            <a:r>
              <a:rPr lang="en-US" smtClean="0"/>
              <a:t>Take a couple minutes to think about how you would answer the question.  (Allow participants 3 – 4 minutes to answer the question and reflect.)</a:t>
            </a:r>
          </a:p>
          <a:p>
            <a:endParaRPr lang="en-US" smtClean="0"/>
          </a:p>
          <a:p>
            <a:r>
              <a:rPr lang="en-US" smtClean="0"/>
              <a:t>Ask yourself what a typical 2-point student response might look like.</a:t>
            </a:r>
          </a:p>
          <a:p>
            <a:endParaRPr lang="en-US" smtClean="0"/>
          </a:p>
          <a:p>
            <a:r>
              <a:rPr lang="en-US" smtClean="0"/>
              <a:t>What will a typical 1-point and a common 0-point student response possibly look like.  </a:t>
            </a:r>
          </a:p>
          <a:p>
            <a:endParaRPr lang="en-US" smtClean="0"/>
          </a:p>
          <a:p>
            <a:r>
              <a:rPr lang="en-US" smtClean="0"/>
              <a:t>Guide the discussion by asking a few teachers for potential ways they would answer the question.</a:t>
            </a:r>
            <a:endParaRPr lang="en-US" dirty="0" smtClean="0"/>
          </a:p>
        </p:txBody>
      </p:sp>
      <p:sp>
        <p:nvSpPr>
          <p:cNvPr id="214020" name="Slide Number Placeholder 3"/>
          <p:cNvSpPr>
            <a:spLocks noGrp="1"/>
          </p:cNvSpPr>
          <p:nvPr>
            <p:ph type="sldNum" sz="quarter" idx="5"/>
          </p:nvPr>
        </p:nvSpPr>
        <p:spPr/>
        <p:txBody>
          <a:bodyPr/>
          <a:lstStyle/>
          <a:p>
            <a:fld id="{99629044-7872-4046-978D-1BF18D7D1B2B}" type="slidenum">
              <a:rPr lang="en-GB" smtClean="0"/>
              <a:pPr/>
              <a:t>69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With Shift 4, Deep Understanding, students deeply understand and can operate easily within a math concept before moving on. As we recall, students learn more than the trick to get the answer right. They learn the math. For the test, each standard will be assessed from multiple perspectives, while not veering from the primary target of measurement for the standard. Not only will questions infuse additional standards beyond the targeted standard, each standard will be tested in many different ways.</a:t>
            </a:r>
            <a:endParaRPr lang="en-US" dirty="0" smtClean="0"/>
          </a:p>
        </p:txBody>
      </p:sp>
      <p:sp>
        <p:nvSpPr>
          <p:cNvPr id="4" name="Slide Number Placeholder 3"/>
          <p:cNvSpPr>
            <a:spLocks noGrp="1"/>
          </p:cNvSpPr>
          <p:nvPr>
            <p:ph type="sldNum" sz="quarter" idx="10"/>
          </p:nvPr>
        </p:nvSpPr>
        <p:spPr/>
        <p:txBody>
          <a:bodyPr/>
          <a:lstStyle/>
          <a:p>
            <a:fld id="{1A202337-F4D6-4504-9D17-B713B6592478}" type="slidenum">
              <a:rPr lang="en-GB" smtClean="0"/>
              <a:pPr/>
              <a:t>7</a:t>
            </a:fld>
            <a:endParaRPr lang="en-GB" dirty="0"/>
          </a:p>
        </p:txBody>
      </p:sp>
      <p:sp>
        <p:nvSpPr>
          <p:cNvPr id="10" name="Slide Image Placeholder 9"/>
          <p:cNvSpPr>
            <a:spLocks noGrp="1" noRot="1" noChangeAspect="1"/>
          </p:cNvSpPr>
          <p:nvPr>
            <p:ph type="sldImg"/>
          </p:nvPr>
        </p:nvSpPr>
        <p:spPr>
          <a:xfrm>
            <a:off x="261938" y="650875"/>
            <a:ext cx="3984625" cy="2989263"/>
          </a:xfr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Notes Placeholder 2"/>
          <p:cNvSpPr>
            <a:spLocks noGrp="1"/>
          </p:cNvSpPr>
          <p:nvPr>
            <p:ph type="body" idx="1"/>
          </p:nvPr>
        </p:nvSpPr>
        <p:spPr/>
        <p:txBody>
          <a:bodyPr/>
          <a:lstStyle/>
          <a:p>
            <a:r>
              <a:rPr lang="en-US" smtClean="0"/>
              <a:t>Talk through the response:</a:t>
            </a:r>
          </a:p>
          <a:p>
            <a:r>
              <a:rPr lang="en-US" smtClean="0"/>
              <a:t>w is defined as width and 2w-3 is defined as length. Two times the length (2w-3) and two times the width (w) equals the perimeter, 60.  Applies the distributive property and solves for w, w = 11.  11 is substituted into the expression for length and simplified, 2w-3 = 19</a:t>
            </a:r>
          </a:p>
          <a:p>
            <a:endParaRPr lang="en-US" smtClean="0"/>
          </a:p>
          <a:p>
            <a:r>
              <a:rPr lang="en-US" smtClean="0"/>
              <a:t>This is what we would expect as a common, but not the only, 2-point response.</a:t>
            </a:r>
          </a:p>
          <a:p>
            <a:endParaRPr lang="en-US" smtClean="0"/>
          </a:p>
          <a:p>
            <a:r>
              <a:rPr lang="en-US" smtClean="0"/>
              <a:t>Guide the discussion by asking a few teachers for other ways this question may be answered correctly or what we might expect as common 1-point and 0-point responses. </a:t>
            </a:r>
          </a:p>
          <a:p>
            <a:endParaRPr lang="en-US" dirty="0" smtClean="0"/>
          </a:p>
        </p:txBody>
      </p:sp>
      <p:sp>
        <p:nvSpPr>
          <p:cNvPr id="215044" name="Slide Number Placeholder 3"/>
          <p:cNvSpPr>
            <a:spLocks noGrp="1"/>
          </p:cNvSpPr>
          <p:nvPr>
            <p:ph type="sldNum" sz="quarter" idx="5"/>
          </p:nvPr>
        </p:nvSpPr>
        <p:spPr/>
        <p:txBody>
          <a:bodyPr/>
          <a:lstStyle/>
          <a:p>
            <a:fld id="{043E7EC7-FEA6-4941-9670-BB799BD344F3}" type="slidenum">
              <a:rPr lang="en-GB" smtClean="0"/>
              <a:pPr/>
              <a:t>70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Notes Placeholder 2"/>
          <p:cNvSpPr>
            <a:spLocks noGrp="1"/>
          </p:cNvSpPr>
          <p:nvPr>
            <p:ph type="body" idx="1"/>
          </p:nvPr>
        </p:nvSpPr>
        <p:spPr/>
        <p:txBody>
          <a:bodyPr/>
          <a:lstStyle/>
          <a:p>
            <a:r>
              <a:rPr lang="en-US" dirty="0" smtClean="0"/>
              <a:t>Refer participants to Guide Paper 1 in the Grade 8 Short-response (2-point) Sample Guide Set packet.</a:t>
            </a:r>
          </a:p>
          <a:p>
            <a:endParaRPr lang="en-US" dirty="0" smtClean="0"/>
          </a:p>
          <a:p>
            <a:r>
              <a:rPr lang="en-US" dirty="0" smtClean="0"/>
              <a:t> </a:t>
            </a:r>
          </a:p>
          <a:p>
            <a:r>
              <a:rPr lang="en-US" dirty="0" smtClean="0"/>
              <a:t>This response answers the question correctly and demonstrates a thorough understanding of the mathematical concepts. The lengths of each side are shown in terms of n (n, 2n-3) and are correctly used with the given perimeter to solve for n. The answer for both dimensions is correct. Units in the answer are not required since the question directs students to “determine the dimensions, in feet….”</a:t>
            </a:r>
          </a:p>
        </p:txBody>
      </p:sp>
      <p:sp>
        <p:nvSpPr>
          <p:cNvPr id="216068" name="Slide Number Placeholder 3"/>
          <p:cNvSpPr>
            <a:spLocks noGrp="1"/>
          </p:cNvSpPr>
          <p:nvPr>
            <p:ph type="sldNum" sz="quarter" idx="5"/>
          </p:nvPr>
        </p:nvSpPr>
        <p:spPr/>
        <p:txBody>
          <a:bodyPr/>
          <a:lstStyle/>
          <a:p>
            <a:fld id="{B9A97B66-39D8-47D1-8F62-53B0F4F5391B}" type="slidenum">
              <a:rPr lang="en-GB" smtClean="0"/>
              <a:pPr/>
              <a:t>71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17092" name="Slide Number Placeholder 3"/>
          <p:cNvSpPr>
            <a:spLocks noGrp="1"/>
          </p:cNvSpPr>
          <p:nvPr>
            <p:ph type="sldNum" sz="quarter" idx="5"/>
          </p:nvPr>
        </p:nvSpPr>
        <p:spPr/>
        <p:txBody>
          <a:bodyPr/>
          <a:lstStyle/>
          <a:p>
            <a:fld id="{6E846441-F140-42EF-AD56-7AAFB2740BD1}" type="slidenum">
              <a:rPr lang="en-GB" smtClean="0"/>
              <a:pPr/>
              <a:t>72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Notes Placeholder 2"/>
          <p:cNvSpPr>
            <a:spLocks noGrp="1"/>
          </p:cNvSpPr>
          <p:nvPr>
            <p:ph type="body" idx="1"/>
          </p:nvPr>
        </p:nvSpPr>
        <p:spPr/>
        <p:txBody>
          <a:bodyPr/>
          <a:lstStyle/>
          <a:p>
            <a:r>
              <a:rPr lang="en-US" smtClean="0"/>
              <a:t>Refer participants to Guide Paper 2 in the Grade 8 Short-response (2-point) Sample Guide Set packet.</a:t>
            </a:r>
          </a:p>
          <a:p>
            <a:endParaRPr lang="en-US" smtClean="0"/>
          </a:p>
          <a:p>
            <a:r>
              <a:rPr lang="en-US" smtClean="0"/>
              <a:t>This response answers the question correctly and indicates that the student has completed the task correctly, using mathematically sound procedures. The lengths of each side are correctly shown in terms of x and are appropriately used with the given perimeter to solve for x. The answer for both dimensions is correct.</a:t>
            </a:r>
            <a:endParaRPr lang="en-US" dirty="0" smtClean="0"/>
          </a:p>
        </p:txBody>
      </p:sp>
      <p:sp>
        <p:nvSpPr>
          <p:cNvPr id="218116" name="Slide Number Placeholder 3"/>
          <p:cNvSpPr>
            <a:spLocks noGrp="1"/>
          </p:cNvSpPr>
          <p:nvPr>
            <p:ph type="sldNum" sz="quarter" idx="5"/>
          </p:nvPr>
        </p:nvSpPr>
        <p:spPr/>
        <p:txBody>
          <a:bodyPr/>
          <a:lstStyle/>
          <a:p>
            <a:fld id="{157BB229-946B-4454-8352-09A7BF225543}" type="slidenum">
              <a:rPr lang="en-GB" smtClean="0"/>
              <a:pPr/>
              <a:t>73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19140" name="Slide Number Placeholder 3"/>
          <p:cNvSpPr>
            <a:spLocks noGrp="1"/>
          </p:cNvSpPr>
          <p:nvPr>
            <p:ph type="sldNum" sz="quarter" idx="5"/>
          </p:nvPr>
        </p:nvSpPr>
        <p:spPr/>
        <p:txBody>
          <a:bodyPr/>
          <a:lstStyle/>
          <a:p>
            <a:fld id="{9BD189D6-A00B-4B4A-B9A0-536C8395299D}" type="slidenum">
              <a:rPr lang="en-GB" smtClean="0"/>
              <a:pPr/>
              <a:t>74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Notes Placeholder 2"/>
          <p:cNvSpPr>
            <a:spLocks noGrp="1"/>
          </p:cNvSpPr>
          <p:nvPr>
            <p:ph type="body" idx="1"/>
          </p:nvPr>
        </p:nvSpPr>
        <p:spPr/>
        <p:txBody>
          <a:bodyPr/>
          <a:lstStyle/>
          <a:p>
            <a:r>
              <a:rPr lang="en-US" smtClean="0"/>
              <a:t>Refer participants to Guide Paper 3 in the Grade 8 Short-response (2-point) Sample Guide Set packet.</a:t>
            </a:r>
          </a:p>
          <a:p>
            <a:endParaRPr lang="en-US" smtClean="0"/>
          </a:p>
          <a:p>
            <a:r>
              <a:rPr lang="en-US" smtClean="0"/>
              <a:t>This response answers the question correctly and demonstrates a thorough understanding of the mathematical concepts. The lengths of each side are correctly shown in terms of w and are used correctly with the given perimeter to solve for w.</a:t>
            </a:r>
            <a:endParaRPr lang="en-US" dirty="0" smtClean="0"/>
          </a:p>
        </p:txBody>
      </p:sp>
      <p:sp>
        <p:nvSpPr>
          <p:cNvPr id="220164" name="Slide Number Placeholder 3"/>
          <p:cNvSpPr>
            <a:spLocks noGrp="1"/>
          </p:cNvSpPr>
          <p:nvPr>
            <p:ph type="sldNum" sz="quarter" idx="5"/>
          </p:nvPr>
        </p:nvSpPr>
        <p:spPr/>
        <p:txBody>
          <a:bodyPr/>
          <a:lstStyle/>
          <a:p>
            <a:fld id="{3C19495C-1577-46F3-953F-7FD5A1EAB9E4}" type="slidenum">
              <a:rPr lang="en-GB" smtClean="0"/>
              <a:pPr/>
              <a:t>75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21188" name="Slide Number Placeholder 3"/>
          <p:cNvSpPr>
            <a:spLocks noGrp="1"/>
          </p:cNvSpPr>
          <p:nvPr>
            <p:ph type="sldNum" sz="quarter" idx="5"/>
          </p:nvPr>
        </p:nvSpPr>
        <p:spPr/>
        <p:txBody>
          <a:bodyPr/>
          <a:lstStyle/>
          <a:p>
            <a:fld id="{DC8A7114-2A28-486A-A4F4-049BAF2E313E}" type="slidenum">
              <a:rPr lang="en-GB" smtClean="0"/>
              <a:pPr/>
              <a:t>76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Notes Placeholder 2"/>
          <p:cNvSpPr>
            <a:spLocks noGrp="1"/>
          </p:cNvSpPr>
          <p:nvPr>
            <p:ph type="body" idx="1"/>
          </p:nvPr>
        </p:nvSpPr>
        <p:spPr/>
        <p:txBody>
          <a:bodyPr/>
          <a:lstStyle/>
          <a:p>
            <a:r>
              <a:rPr lang="en-US" smtClean="0"/>
              <a:t>Refer participants to Guide Paper 4 in the Grade 8 Short-response (2-point) Sample Guide Set packet.</a:t>
            </a:r>
          </a:p>
          <a:p>
            <a:endParaRPr lang="en-US" smtClean="0"/>
          </a:p>
          <a:p>
            <a:r>
              <a:rPr lang="en-US" smtClean="0"/>
              <a:t>This response is only partially correct and correctly addresses most elements of the task. The length of each side is correctly determined in terms of x and the equation is set up correctly and solved for x. However, the value given for x is not used to calculate the length of the garden, (2x – 3). Therefore, only one dimension – the width – is given in the answer. The absence of units in the answer does not detract from the demonstration of understanding.</a:t>
            </a:r>
            <a:endParaRPr lang="en-US" dirty="0" smtClean="0"/>
          </a:p>
        </p:txBody>
      </p:sp>
      <p:sp>
        <p:nvSpPr>
          <p:cNvPr id="222212" name="Slide Number Placeholder 3"/>
          <p:cNvSpPr>
            <a:spLocks noGrp="1"/>
          </p:cNvSpPr>
          <p:nvPr>
            <p:ph type="sldNum" sz="quarter" idx="5"/>
          </p:nvPr>
        </p:nvSpPr>
        <p:spPr/>
        <p:txBody>
          <a:bodyPr/>
          <a:lstStyle/>
          <a:p>
            <a:fld id="{D2FC1B87-C7B6-4562-8DB0-47369ABA3AE1}" type="slidenum">
              <a:rPr lang="en-GB" smtClean="0"/>
              <a:pPr/>
              <a:t>77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23236" name="Slide Number Placeholder 3"/>
          <p:cNvSpPr>
            <a:spLocks noGrp="1"/>
          </p:cNvSpPr>
          <p:nvPr>
            <p:ph type="sldNum" sz="quarter" idx="5"/>
          </p:nvPr>
        </p:nvSpPr>
        <p:spPr/>
        <p:txBody>
          <a:bodyPr/>
          <a:lstStyle/>
          <a:p>
            <a:fld id="{60A5CB67-B2B1-4164-ACDF-B1E91B1C64E6}" type="slidenum">
              <a:rPr lang="en-GB" smtClean="0"/>
              <a:pPr/>
              <a:t>78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Notes Placeholder 2"/>
          <p:cNvSpPr>
            <a:spLocks noGrp="1"/>
          </p:cNvSpPr>
          <p:nvPr>
            <p:ph type="body" idx="1"/>
          </p:nvPr>
        </p:nvSpPr>
        <p:spPr/>
        <p:txBody>
          <a:bodyPr/>
          <a:lstStyle/>
          <a:p>
            <a:r>
              <a:rPr lang="en-US" smtClean="0"/>
              <a:t>Refer participants to Guide Paper 5 in the Grade 8 Short-response (2-point) Sample Guide Set packet.</a:t>
            </a:r>
          </a:p>
          <a:p>
            <a:endParaRPr lang="en-US" smtClean="0"/>
          </a:p>
          <a:p>
            <a:r>
              <a:rPr lang="en-US" smtClean="0"/>
              <a:t>This response shows only partial understanding and contains correct numerical answers, but the required work is not provided. The correct numerical answers are given and a check of the answers is provided. However, it is not clear from the work provided how the width (11) was initially determined.</a:t>
            </a:r>
            <a:endParaRPr lang="en-US" dirty="0" smtClean="0"/>
          </a:p>
        </p:txBody>
      </p:sp>
      <p:sp>
        <p:nvSpPr>
          <p:cNvPr id="224260" name="Slide Number Placeholder 3"/>
          <p:cNvSpPr>
            <a:spLocks noGrp="1"/>
          </p:cNvSpPr>
          <p:nvPr>
            <p:ph type="sldNum" sz="quarter" idx="5"/>
          </p:nvPr>
        </p:nvSpPr>
        <p:spPr/>
        <p:txBody>
          <a:bodyPr/>
          <a:lstStyle/>
          <a:p>
            <a:fld id="{6DFE3661-6BA2-47C9-93B2-BD49691AE15F}" type="slidenum">
              <a:rPr lang="en-GB" smtClean="0"/>
              <a:pPr/>
              <a:t>79</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And finally, with Shifts 5&amp;6, Application and Dual Intensity, students are expected to use math and choose the appropriate concept for application even when they are not prompted to do so, and students are practicing and understanding. There is more than a balance between these two things in the classroom – both are occurring with intensity.   On tests, students will be expected to know grade-level mathematical content with fluency and to know which mathematical concepts to employ to solve real-world mathematics problems. In other words, students will not be explicitly prompted, and they will see minimal scaffolding on tests.</a:t>
            </a:r>
          </a:p>
          <a:p>
            <a:endParaRPr lang="en-US" dirty="0"/>
          </a:p>
        </p:txBody>
      </p:sp>
      <p:sp>
        <p:nvSpPr>
          <p:cNvPr id="4" name="Slide Number Placeholder 3"/>
          <p:cNvSpPr>
            <a:spLocks noGrp="1"/>
          </p:cNvSpPr>
          <p:nvPr>
            <p:ph type="sldNum" sz="quarter" idx="10"/>
          </p:nvPr>
        </p:nvSpPr>
        <p:spPr>
          <a:xfrm>
            <a:off x="4143737" y="9111645"/>
            <a:ext cx="3169810" cy="481370"/>
          </a:xfrm>
        </p:spPr>
        <p:txBody>
          <a:bodyPr/>
          <a:lstStyle/>
          <a:p>
            <a:fld id="{1A202337-F4D6-4504-9D17-B713B6592478}" type="slidenum">
              <a:rPr lang="en-GB" smtClean="0"/>
              <a:pPr/>
              <a:t>8</a:t>
            </a:fld>
            <a:endParaRPr lang="en-GB" dirty="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25284" name="Slide Number Placeholder 3"/>
          <p:cNvSpPr>
            <a:spLocks noGrp="1"/>
          </p:cNvSpPr>
          <p:nvPr>
            <p:ph type="sldNum" sz="quarter" idx="5"/>
          </p:nvPr>
        </p:nvSpPr>
        <p:spPr/>
        <p:txBody>
          <a:bodyPr/>
          <a:lstStyle/>
          <a:p>
            <a:fld id="{025F08DC-B9B5-4E05-AF62-7AFC92825DAC}" type="slidenum">
              <a:rPr lang="en-GB" smtClean="0"/>
              <a:pPr/>
              <a:t>80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Notes Placeholder 2"/>
          <p:cNvSpPr>
            <a:spLocks noGrp="1"/>
          </p:cNvSpPr>
          <p:nvPr>
            <p:ph type="body" idx="1"/>
          </p:nvPr>
        </p:nvSpPr>
        <p:spPr/>
        <p:txBody>
          <a:bodyPr/>
          <a:lstStyle/>
          <a:p>
            <a:r>
              <a:rPr lang="en-US" smtClean="0"/>
              <a:t>Refer participants to Guide Paper 6 in the Grade 8 Short-response (2-point) Sample Guide Set packet.</a:t>
            </a:r>
          </a:p>
          <a:p>
            <a:endParaRPr lang="en-US" smtClean="0"/>
          </a:p>
          <a:p>
            <a:r>
              <a:rPr lang="en-US" smtClean="0"/>
              <a:t>This response is only partially correct and demonstrates only a partial understanding of the mathematical concepts. The rectangle’s length and width are incorrectly expressed as x and x-3, respectively.  However, these incorrect expressions are then correctly used in the perimeter equation, solving x = 66/4.  The calculations are incorrectly completed. </a:t>
            </a:r>
            <a:endParaRPr lang="en-US" dirty="0" smtClean="0"/>
          </a:p>
        </p:txBody>
      </p:sp>
      <p:sp>
        <p:nvSpPr>
          <p:cNvPr id="226308" name="Slide Number Placeholder 3"/>
          <p:cNvSpPr>
            <a:spLocks noGrp="1"/>
          </p:cNvSpPr>
          <p:nvPr>
            <p:ph type="sldNum" sz="quarter" idx="5"/>
          </p:nvPr>
        </p:nvSpPr>
        <p:spPr/>
        <p:txBody>
          <a:bodyPr/>
          <a:lstStyle/>
          <a:p>
            <a:fld id="{894B0C46-6E94-4022-ADA3-2A47FAE2E36B}" type="slidenum">
              <a:rPr lang="en-GB" smtClean="0"/>
              <a:pPr/>
              <a:t>81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27332" name="Slide Number Placeholder 3"/>
          <p:cNvSpPr>
            <a:spLocks noGrp="1"/>
          </p:cNvSpPr>
          <p:nvPr>
            <p:ph type="sldNum" sz="quarter" idx="5"/>
          </p:nvPr>
        </p:nvSpPr>
        <p:spPr/>
        <p:txBody>
          <a:bodyPr/>
          <a:lstStyle/>
          <a:p>
            <a:fld id="{B3F55E6D-3225-4EC1-9903-396A796A9D66}" type="slidenum">
              <a:rPr lang="en-GB" smtClean="0"/>
              <a:pPr/>
              <a:t>82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Notes Placeholder 2"/>
          <p:cNvSpPr>
            <a:spLocks noGrp="1"/>
          </p:cNvSpPr>
          <p:nvPr>
            <p:ph type="body" idx="1"/>
          </p:nvPr>
        </p:nvSpPr>
        <p:spPr/>
        <p:txBody>
          <a:bodyPr/>
          <a:lstStyle/>
          <a:p>
            <a:r>
              <a:rPr lang="en-US" dirty="0" smtClean="0"/>
              <a:t>Refer participants to Guide Paper 7 in the Grade 8 Short-response (2-point) Sample Guide Set packet.</a:t>
            </a:r>
          </a:p>
          <a:p>
            <a:endParaRPr lang="en-US" dirty="0" smtClean="0"/>
          </a:p>
          <a:p>
            <a:r>
              <a:rPr lang="en-US" dirty="0" smtClean="0"/>
              <a:t>This response is incorrect. The incorrect equation is used for perimeter and the procedure used to determine the width is not sufficient to demonstrate even a limited understanding of the mathematical concepts.</a:t>
            </a:r>
          </a:p>
          <a:p>
            <a:endParaRPr lang="en-US" dirty="0" smtClean="0"/>
          </a:p>
        </p:txBody>
      </p:sp>
      <p:sp>
        <p:nvSpPr>
          <p:cNvPr id="228356" name="Slide Number Placeholder 3"/>
          <p:cNvSpPr>
            <a:spLocks noGrp="1"/>
          </p:cNvSpPr>
          <p:nvPr>
            <p:ph type="sldNum" sz="quarter" idx="5"/>
          </p:nvPr>
        </p:nvSpPr>
        <p:spPr/>
        <p:txBody>
          <a:bodyPr/>
          <a:lstStyle/>
          <a:p>
            <a:fld id="{C98E4999-CC22-43EB-B445-F171554115A2}" type="slidenum">
              <a:rPr lang="en-GB" smtClean="0"/>
              <a:pPr/>
              <a:t>83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29380" name="Slide Number Placeholder 3"/>
          <p:cNvSpPr>
            <a:spLocks noGrp="1"/>
          </p:cNvSpPr>
          <p:nvPr>
            <p:ph type="sldNum" sz="quarter" idx="5"/>
          </p:nvPr>
        </p:nvSpPr>
        <p:spPr/>
        <p:txBody>
          <a:bodyPr/>
          <a:lstStyle/>
          <a:p>
            <a:fld id="{342E4CFD-69FE-443C-90DA-4358EC69BA18}" type="slidenum">
              <a:rPr lang="en-GB" smtClean="0"/>
              <a:pPr/>
              <a:t>84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Notes Placeholder 2"/>
          <p:cNvSpPr>
            <a:spLocks noGrp="1"/>
          </p:cNvSpPr>
          <p:nvPr>
            <p:ph type="body" idx="1"/>
          </p:nvPr>
        </p:nvSpPr>
        <p:spPr/>
        <p:txBody>
          <a:bodyPr/>
          <a:lstStyle/>
          <a:p>
            <a:r>
              <a:rPr lang="en-US" smtClean="0"/>
              <a:t>Refer participants to Guide Paper 8 in the Grade 8 Short-response (2-point) Sample Guide Set packet.</a:t>
            </a:r>
          </a:p>
          <a:p>
            <a:endParaRPr lang="en-US" smtClean="0"/>
          </a:p>
          <a:p>
            <a:r>
              <a:rPr lang="en-US" smtClean="0"/>
              <a:t>This response is incorrect. The correct dimensions are determined in terms of x and the four sides are added. However, this expression (6x-6) is never equated to the value given for the perimeter and no final values are determined for the dimensions. While this response contains some correct mathematical procedures, there is not enough work completed to demonstrate even a limited understanding of the mathematical concepts embodied in the task.</a:t>
            </a:r>
            <a:endParaRPr lang="en-US" dirty="0" smtClean="0"/>
          </a:p>
        </p:txBody>
      </p:sp>
      <p:sp>
        <p:nvSpPr>
          <p:cNvPr id="230404" name="Slide Number Placeholder 3"/>
          <p:cNvSpPr>
            <a:spLocks noGrp="1"/>
          </p:cNvSpPr>
          <p:nvPr>
            <p:ph type="sldNum" sz="quarter" idx="5"/>
          </p:nvPr>
        </p:nvSpPr>
        <p:spPr/>
        <p:txBody>
          <a:bodyPr/>
          <a:lstStyle/>
          <a:p>
            <a:fld id="{AC8D2746-4666-48D8-AA01-9B253D213D5A}" type="slidenum">
              <a:rPr lang="en-GB" smtClean="0"/>
              <a:pPr/>
              <a:t>85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31428" name="Slide Number Placeholder 3"/>
          <p:cNvSpPr>
            <a:spLocks noGrp="1"/>
          </p:cNvSpPr>
          <p:nvPr>
            <p:ph type="sldNum" sz="quarter" idx="5"/>
          </p:nvPr>
        </p:nvSpPr>
        <p:spPr/>
        <p:txBody>
          <a:bodyPr/>
          <a:lstStyle/>
          <a:p>
            <a:fld id="{BD356CA1-14D7-4D96-8F27-887C2C249AB3}" type="slidenum">
              <a:rPr lang="en-GB" smtClean="0"/>
              <a:pPr/>
              <a:t>86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Notes Placeholder 2"/>
          <p:cNvSpPr>
            <a:spLocks noGrp="1"/>
          </p:cNvSpPr>
          <p:nvPr>
            <p:ph type="body" idx="1"/>
          </p:nvPr>
        </p:nvSpPr>
        <p:spPr/>
        <p:txBody>
          <a:bodyPr/>
          <a:lstStyle/>
          <a:p>
            <a:r>
              <a:rPr lang="en-US" smtClean="0"/>
              <a:t>Ask participants if there are any questions about why each paper has its respective score.</a:t>
            </a:r>
          </a:p>
          <a:p>
            <a:endParaRPr lang="en-US" dirty="0" smtClean="0"/>
          </a:p>
        </p:txBody>
      </p:sp>
      <p:sp>
        <p:nvSpPr>
          <p:cNvPr id="232452" name="Slide Number Placeholder 3"/>
          <p:cNvSpPr>
            <a:spLocks noGrp="1"/>
          </p:cNvSpPr>
          <p:nvPr>
            <p:ph type="sldNum" sz="quarter" idx="5"/>
          </p:nvPr>
        </p:nvSpPr>
        <p:spPr/>
        <p:txBody>
          <a:bodyPr/>
          <a:lstStyle/>
          <a:p>
            <a:fld id="{F2D0F87F-26DD-4AC9-882D-CB1898E60703}" type="slidenum">
              <a:rPr lang="en-GB" smtClean="0"/>
              <a:pPr/>
              <a:t>87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Inform participants they will now practice scoring sample student responses, applying the rubric, scoring policies and guide papers.</a:t>
            </a:r>
          </a:p>
          <a:p>
            <a:endParaRPr lang="en-US" dirty="0" smtClean="0"/>
          </a:p>
          <a:p>
            <a:r>
              <a:rPr lang="en-US" dirty="0" smtClean="0"/>
              <a:t>Have teachers read and score the entire practice set prior to reviewing the responses in the set.</a:t>
            </a:r>
          </a:p>
          <a:p>
            <a:r>
              <a:rPr lang="en-US" dirty="0" smtClean="0"/>
              <a:t>After the set is scored individually, have participants turn-and-talk with their neighbors, comparing scores.  </a:t>
            </a:r>
          </a:p>
          <a:p>
            <a:endParaRPr lang="en-US" dirty="0"/>
          </a:p>
          <a:p>
            <a:r>
              <a:rPr lang="en-US" dirty="0" smtClean="0"/>
              <a:t>For any responses that neighbors do not have the same score, direct participants to explain to one another why each respectively selected the chosen score.  </a:t>
            </a:r>
          </a:p>
          <a:p>
            <a:endParaRPr lang="en-US" dirty="0"/>
          </a:p>
          <a:p>
            <a:r>
              <a:rPr lang="en-US" dirty="0" smtClean="0"/>
              <a:t>Participants should use language from the rubric and site guide paper comparisons.</a:t>
            </a:r>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88</a:t>
            </a:fld>
            <a:endParaRPr lang="en-GB" dirty="0"/>
          </a:p>
        </p:txBody>
      </p:sp>
      <p:sp>
        <p:nvSpPr>
          <p:cNvPr id="7" name="Slide Image Placeholder 6"/>
          <p:cNvSpPr>
            <a:spLocks noGrp="1" noRot="1" noChangeAspect="1"/>
          </p:cNvSpPr>
          <p:nvPr>
            <p:ph type="sldImg"/>
          </p:nvPr>
        </p:nvSpPr>
        <p:spPr>
          <a:xfrm>
            <a:off x="261938" y="650875"/>
            <a:ext cx="3984625" cy="2989263"/>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2239" y="844853"/>
            <a:ext cx="952312" cy="94297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397110" y="1034311"/>
            <a:ext cx="1455103" cy="444407"/>
          </a:xfrm>
          <a:prstGeom prst="rect">
            <a:avLst/>
          </a:prstGeom>
          <a:noFill/>
        </p:spPr>
        <p:txBody>
          <a:bodyPr wrap="square" lIns="94704" tIns="47352" rIns="94704" bIns="47352" rtlCol="0">
            <a:spAutoFit/>
          </a:bodyPr>
          <a:lstStyle/>
          <a:p>
            <a:r>
              <a:rPr lang="en-US" sz="1100" dirty="0" smtClean="0"/>
              <a:t>Time estimate: </a:t>
            </a:r>
          </a:p>
          <a:p>
            <a:r>
              <a:rPr lang="en-US" sz="1100" dirty="0" smtClean="0"/>
              <a:t>15 minutes</a:t>
            </a:r>
            <a:endParaRPr lang="en-US" sz="110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Refer participants to the Grade 8 Short-response (2-Point) Sample Question Practice Set packet.</a:t>
            </a:r>
          </a:p>
          <a:p>
            <a:endParaRPr lang="en-US" dirty="0"/>
          </a:p>
        </p:txBody>
      </p:sp>
      <p:sp>
        <p:nvSpPr>
          <p:cNvPr id="4" name="Slide Number Placeholder 3"/>
          <p:cNvSpPr>
            <a:spLocks noGrp="1"/>
          </p:cNvSpPr>
          <p:nvPr>
            <p:ph type="sldNum" sz="quarter" idx="10"/>
          </p:nvPr>
        </p:nvSpPr>
        <p:spPr/>
        <p:txBody>
          <a:bodyPr/>
          <a:lstStyle/>
          <a:p>
            <a:fld id="{BC7F7FC8-DFCC-4405-AF1D-4EB489BCB67C}" type="slidenum">
              <a:rPr lang="en-GB" smtClean="0"/>
              <a:pPr/>
              <a:t>89</a:t>
            </a:fld>
            <a:endParaRPr lang="en-GB" dirty="0"/>
          </a:p>
        </p:txBody>
      </p:sp>
      <p:sp>
        <p:nvSpPr>
          <p:cNvPr id="7" name="Slide Image Placeholder 6"/>
          <p:cNvSpPr>
            <a:spLocks noGrp="1" noRot="1" noChangeAspect="1"/>
          </p:cNvSpPr>
          <p:nvPr>
            <p:ph type="sldImg"/>
          </p:nvPr>
        </p:nvSpPr>
        <p:spPr>
          <a:xfrm>
            <a:off x="261938" y="650875"/>
            <a:ext cx="3984625" cy="2989263"/>
          </a:xfrm>
        </p:spPr>
      </p:sp>
    </p:spTree>
    <p:extLst>
      <p:ext uri="{BB962C8B-B14F-4D97-AF65-F5344CB8AC3E}">
        <p14:creationId xmlns="" xmlns:p14="http://schemas.microsoft.com/office/powerpoint/2010/main" val="168325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we compare the tests from the past with the present, we see that:</a:t>
            </a:r>
          </a:p>
          <a:p>
            <a:pPr marL="177571" indent="-177571">
              <a:buFont typeface="Arial" pitchFamily="34" charset="0"/>
              <a:buChar char="•"/>
            </a:pPr>
            <a:r>
              <a:rPr lang="en-US" dirty="0" smtClean="0"/>
              <a:t>Questions from previous tests were simpler, one or two steps, or were heavily </a:t>
            </a:r>
            <a:r>
              <a:rPr lang="en-US" dirty="0" err="1" smtClean="0"/>
              <a:t>scaffolded</a:t>
            </a:r>
            <a:r>
              <a:rPr lang="en-US" dirty="0" smtClean="0"/>
              <a:t>.  The new questions will require multiple steps involving the interpretation of operations.  </a:t>
            </a:r>
          </a:p>
          <a:p>
            <a:pPr marL="177571" indent="-177571">
              <a:buFont typeface="Arial" pitchFamily="34" charset="0"/>
              <a:buChar char="•"/>
            </a:pPr>
            <a:r>
              <a:rPr lang="en-US" dirty="0" smtClean="0"/>
              <a:t>Questions from the past were heavy on pure fluency in isolation. The new questions require conceptual understanding and fluency in order to complete test questions.</a:t>
            </a:r>
          </a:p>
          <a:p>
            <a:pPr marL="177571" indent="-177571">
              <a:buFont typeface="Arial" pitchFamily="34" charset="0"/>
              <a:buChar char="•"/>
            </a:pPr>
            <a:r>
              <a:rPr lang="en-US" dirty="0" smtClean="0"/>
              <a:t>Questions from past tests isolated the math. The new problems are in a real world problem context. </a:t>
            </a:r>
          </a:p>
          <a:p>
            <a:pPr marL="177571" indent="-177571">
              <a:buFont typeface="Arial" pitchFamily="34" charset="0"/>
              <a:buChar char="•"/>
            </a:pPr>
            <a:r>
              <a:rPr lang="en-US" dirty="0" smtClean="0"/>
              <a:t>Questions of old relied more on the rote use of a standard algorithm for finding answers to problems. The new questions require students to do things like decompose numbers and/or shapes, apply properties of numbers, and with the information given in the problem reach an answer.  Relying solely on algorithms will not be sufficient.</a:t>
            </a:r>
          </a:p>
          <a:p>
            <a:r>
              <a:rPr lang="en-US" dirty="0" smtClean="0"/>
              <a:t> </a:t>
            </a:r>
          </a:p>
          <a:p>
            <a:r>
              <a:rPr lang="en-US" dirty="0" smtClean="0"/>
              <a:t>These are the types of things we will be seeing today, and the rubrics will score accordingly.  So now let’s get to the reason why we are here – the rubrics and their application.</a:t>
            </a:r>
            <a:endParaRPr lang="en-US" dirty="0"/>
          </a:p>
        </p:txBody>
      </p:sp>
      <p:sp>
        <p:nvSpPr>
          <p:cNvPr id="12292" name="Slide Number Placeholder 3"/>
          <p:cNvSpPr>
            <a:spLocks noGrp="1"/>
          </p:cNvSpPr>
          <p:nvPr>
            <p:ph type="sldNum" sz="quarter" idx="5"/>
          </p:nvPr>
        </p:nvSpPr>
        <p:spPr>
          <a:noFill/>
          <a:ln w="9525">
            <a:noFill/>
            <a:miter lim="800000"/>
            <a:headEnd/>
            <a:tailEnd/>
          </a:ln>
          <a:effectLst/>
        </p:spPr>
        <p:txBody>
          <a:bodyPr vert="horz" wrap="square" lIns="92461" tIns="46232" rIns="92461" bIns="46232" numCol="1" anchor="b" anchorCtr="0" compatLnSpc="1">
            <a:prstTxWarp prst="textNoShape">
              <a:avLst/>
            </a:prstTxWarp>
          </a:bodyPr>
          <a:lstStyle/>
          <a:p>
            <a:fld id="{AB96301F-3531-47AE-A4BC-B0A73528E062}" type="slidenum">
              <a:rPr lang="en-GB"/>
              <a:pPr/>
              <a:t>9</a:t>
            </a:fld>
            <a:endParaRPr lang="en-GB" dirty="0"/>
          </a:p>
        </p:txBody>
      </p:sp>
      <p:sp>
        <p:nvSpPr>
          <p:cNvPr id="5" name="Slide Image Placeholder 4"/>
          <p:cNvSpPr>
            <a:spLocks noGrp="1" noRot="1" noChangeAspect="1"/>
          </p:cNvSpPr>
          <p:nvPr>
            <p:ph type="sldImg"/>
          </p:nvPr>
        </p:nvSpPr>
        <p:spPr>
          <a:xfrm>
            <a:off x="261938" y="650875"/>
            <a:ext cx="3984625" cy="2989263"/>
          </a:xfr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Notes Placeholder 2"/>
          <p:cNvSpPr>
            <a:spLocks noGrp="1"/>
          </p:cNvSpPr>
          <p:nvPr>
            <p:ph type="body" idx="1"/>
          </p:nvPr>
        </p:nvSpPr>
        <p:spPr/>
        <p:txBody>
          <a:bodyPr/>
          <a:lstStyle/>
          <a:p>
            <a:r>
              <a:rPr lang="en-US" smtClean="0"/>
              <a:t>Refer participants to Practice Paper 1 in the Grade 8 Short-response (2-point) Sample Practice Set packet.</a:t>
            </a:r>
          </a:p>
          <a:p>
            <a:endParaRPr lang="en-US" smtClean="0"/>
          </a:p>
          <a:p>
            <a:r>
              <a:rPr lang="en-US" smtClean="0"/>
              <a:t>This response is incorrect. The incorrect dimension for length is determined in terms of n (3-2n). The perimeter equation to solve for n is incorrect (3 - 2n + n = 60) and it is solved incorrectly. Additionally, only the incorrect, physically impossible answer for the width is given.</a:t>
            </a:r>
            <a:endParaRPr lang="en-US" dirty="0" smtClean="0"/>
          </a:p>
        </p:txBody>
      </p:sp>
      <p:sp>
        <p:nvSpPr>
          <p:cNvPr id="233476" name="Slide Number Placeholder 3"/>
          <p:cNvSpPr>
            <a:spLocks noGrp="1"/>
          </p:cNvSpPr>
          <p:nvPr>
            <p:ph type="sldNum" sz="quarter" idx="5"/>
          </p:nvPr>
        </p:nvSpPr>
        <p:spPr/>
        <p:txBody>
          <a:bodyPr/>
          <a:lstStyle/>
          <a:p>
            <a:fld id="{0D940810-6F93-4E6B-AADB-E98CDA25706F}" type="slidenum">
              <a:rPr lang="en-GB" smtClean="0"/>
              <a:pPr/>
              <a:t>90</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34500" name="Slide Number Placeholder 3"/>
          <p:cNvSpPr>
            <a:spLocks noGrp="1"/>
          </p:cNvSpPr>
          <p:nvPr>
            <p:ph type="sldNum" sz="quarter" idx="5"/>
          </p:nvPr>
        </p:nvSpPr>
        <p:spPr/>
        <p:txBody>
          <a:bodyPr/>
          <a:lstStyle/>
          <a:p>
            <a:fld id="{8E4CB633-0590-40AE-8A78-92A5E97339FB}" type="slidenum">
              <a:rPr lang="en-GB" smtClean="0"/>
              <a:pPr/>
              <a:t>91</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Notes Placeholder 2"/>
          <p:cNvSpPr>
            <a:spLocks noGrp="1"/>
          </p:cNvSpPr>
          <p:nvPr>
            <p:ph type="body" idx="1"/>
          </p:nvPr>
        </p:nvSpPr>
        <p:spPr/>
        <p:txBody>
          <a:bodyPr/>
          <a:lstStyle/>
          <a:p>
            <a:r>
              <a:rPr lang="en-US" smtClean="0"/>
              <a:t>Refer participants to Practice Paper 2 in the Grade 8 Short-response (2-point) Sample Practice Set packet.</a:t>
            </a:r>
          </a:p>
          <a:p>
            <a:endParaRPr lang="en-US" smtClean="0"/>
          </a:p>
          <a:p>
            <a:r>
              <a:rPr lang="en-US" smtClean="0"/>
              <a:t>This response answers the question correctly and indicates that the student has completed the task correctly, using mathematically sound procedures. The dimensions are expressed in terms of w and used appropriately in the equation for perimeter; the equation is correctly solved for w.  The absence of calculating 19 does not detract from the level of understanding.</a:t>
            </a:r>
          </a:p>
          <a:p>
            <a:endParaRPr lang="en-US" smtClean="0"/>
          </a:p>
          <a:p>
            <a:r>
              <a:rPr lang="en-US" smtClean="0"/>
              <a:t>Under the previous rubric and scoring policy, even though this response demonstrates a thorough understanding, it would have been scored a 1 because the required bridging step is not shown.  Multiplying 11 by 2 and subtracting 3 is a grade 8 mental arithmetic computational fluency skill.</a:t>
            </a:r>
            <a:endParaRPr lang="en-US" dirty="0" smtClean="0"/>
          </a:p>
        </p:txBody>
      </p:sp>
      <p:sp>
        <p:nvSpPr>
          <p:cNvPr id="235524" name="Slide Number Placeholder 3"/>
          <p:cNvSpPr>
            <a:spLocks noGrp="1"/>
          </p:cNvSpPr>
          <p:nvPr>
            <p:ph type="sldNum" sz="quarter" idx="5"/>
          </p:nvPr>
        </p:nvSpPr>
        <p:spPr/>
        <p:txBody>
          <a:bodyPr/>
          <a:lstStyle/>
          <a:p>
            <a:fld id="{EE6BCB0E-DD53-4120-A11A-D900025663B8}" type="slidenum">
              <a:rPr lang="en-GB" smtClean="0"/>
              <a:pPr/>
              <a:t>92</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36548" name="Slide Number Placeholder 3"/>
          <p:cNvSpPr>
            <a:spLocks noGrp="1"/>
          </p:cNvSpPr>
          <p:nvPr>
            <p:ph type="sldNum" sz="quarter" idx="5"/>
          </p:nvPr>
        </p:nvSpPr>
        <p:spPr/>
        <p:txBody>
          <a:bodyPr/>
          <a:lstStyle/>
          <a:p>
            <a:fld id="{9A49F9ED-BD71-4440-BADD-52A00DF5DBFE}" type="slidenum">
              <a:rPr lang="en-GB" smtClean="0"/>
              <a:pPr/>
              <a:t>93</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Notes Placeholder 2"/>
          <p:cNvSpPr>
            <a:spLocks noGrp="1"/>
          </p:cNvSpPr>
          <p:nvPr>
            <p:ph type="body" idx="1"/>
          </p:nvPr>
        </p:nvSpPr>
        <p:spPr/>
        <p:txBody>
          <a:bodyPr/>
          <a:lstStyle/>
          <a:p>
            <a:r>
              <a:rPr lang="en-US" smtClean="0"/>
              <a:t>Refer participants to Practice Paper 3 in the Grade 8 Short-response (2-point) Sample Practice Set packet.</a:t>
            </a:r>
          </a:p>
          <a:p>
            <a:endParaRPr lang="en-US" smtClean="0"/>
          </a:p>
          <a:p>
            <a:r>
              <a:rPr lang="en-US" smtClean="0"/>
              <a:t>This response shows only partial understanding of the mathematical procedures in the task. The length of each side is correctly determined in terms of x and the perimeter equation is appropriate, resulting in the correct value for x. However, the value given for x is multiplied by 2 rather than being substituted back into the initial expression for the length (2x-3). Therefore, only the width dimension is correct. The absence of units does not detract from the demonstrated level of understanding.</a:t>
            </a:r>
            <a:endParaRPr lang="en-US" dirty="0" smtClean="0"/>
          </a:p>
        </p:txBody>
      </p:sp>
      <p:sp>
        <p:nvSpPr>
          <p:cNvPr id="237572" name="Slide Number Placeholder 3"/>
          <p:cNvSpPr>
            <a:spLocks noGrp="1"/>
          </p:cNvSpPr>
          <p:nvPr>
            <p:ph type="sldNum" sz="quarter" idx="5"/>
          </p:nvPr>
        </p:nvSpPr>
        <p:spPr/>
        <p:txBody>
          <a:bodyPr/>
          <a:lstStyle/>
          <a:p>
            <a:fld id="{AF53D784-DEB1-4C67-A346-714A5B6E07B6}" type="slidenum">
              <a:rPr lang="en-GB" smtClean="0"/>
              <a:pPr/>
              <a:t>94</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38596" name="Slide Number Placeholder 3"/>
          <p:cNvSpPr>
            <a:spLocks noGrp="1"/>
          </p:cNvSpPr>
          <p:nvPr>
            <p:ph type="sldNum" sz="quarter" idx="5"/>
          </p:nvPr>
        </p:nvSpPr>
        <p:spPr/>
        <p:txBody>
          <a:bodyPr/>
          <a:lstStyle/>
          <a:p>
            <a:fld id="{14DE59B3-4774-49E1-A9F6-ED7304032751}" type="slidenum">
              <a:rPr lang="en-GB" smtClean="0"/>
              <a:pPr/>
              <a:t>95</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Notes Placeholder 2"/>
          <p:cNvSpPr>
            <a:spLocks noGrp="1"/>
          </p:cNvSpPr>
          <p:nvPr>
            <p:ph type="body" idx="1"/>
          </p:nvPr>
        </p:nvSpPr>
        <p:spPr/>
        <p:txBody>
          <a:bodyPr/>
          <a:lstStyle/>
          <a:p>
            <a:r>
              <a:rPr lang="en-US" smtClean="0"/>
              <a:t>Refer participants to Practice Paper 4 in the Grade 8 Short-response (2-point) Sample Practice Set packet.</a:t>
            </a:r>
          </a:p>
          <a:p>
            <a:endParaRPr lang="en-US" smtClean="0"/>
          </a:p>
          <a:p>
            <a:r>
              <a:rPr lang="en-US" smtClean="0"/>
              <a:t>This response demonstrates only a partial understanding of the mathematical concepts. The dimensions are correctly expressed in terms of x (x = width; 2x – 3 = length). However, the perimeter equation is incorrect (2x – 3 + x = 60); two sides instead of four are added together.  The equation written is correctly solved for x and the value of x (21) is used in the expression for length (2x – 3) to determine the length’s value.</a:t>
            </a:r>
          </a:p>
          <a:p>
            <a:endParaRPr lang="en-US" dirty="0" smtClean="0"/>
          </a:p>
        </p:txBody>
      </p:sp>
      <p:sp>
        <p:nvSpPr>
          <p:cNvPr id="239620" name="Slide Number Placeholder 3"/>
          <p:cNvSpPr>
            <a:spLocks noGrp="1"/>
          </p:cNvSpPr>
          <p:nvPr>
            <p:ph type="sldNum" sz="quarter" idx="5"/>
          </p:nvPr>
        </p:nvSpPr>
        <p:spPr/>
        <p:txBody>
          <a:bodyPr/>
          <a:lstStyle/>
          <a:p>
            <a:fld id="{4B30C694-A7DE-4D4C-9A73-7A086F65E748}" type="slidenum">
              <a:rPr lang="en-GB" smtClean="0"/>
              <a:pPr/>
              <a:t>96</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40644" name="Slide Number Placeholder 3"/>
          <p:cNvSpPr>
            <a:spLocks noGrp="1"/>
          </p:cNvSpPr>
          <p:nvPr>
            <p:ph type="sldNum" sz="quarter" idx="5"/>
          </p:nvPr>
        </p:nvSpPr>
        <p:spPr/>
        <p:txBody>
          <a:bodyPr/>
          <a:lstStyle/>
          <a:p>
            <a:fld id="{7F3A05B6-5702-4326-838F-181B648154E4}" type="slidenum">
              <a:rPr lang="en-GB" smtClean="0"/>
              <a:pPr/>
              <a:t>97</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Notes Placeholder 2"/>
          <p:cNvSpPr>
            <a:spLocks noGrp="1"/>
          </p:cNvSpPr>
          <p:nvPr>
            <p:ph type="body" idx="1"/>
          </p:nvPr>
        </p:nvSpPr>
        <p:spPr/>
        <p:txBody>
          <a:bodyPr/>
          <a:lstStyle/>
          <a:p>
            <a:r>
              <a:rPr lang="en-US" smtClean="0"/>
              <a:t>Refer participants to Practice Paper 5 in the Grade 8 Short-response (2-point) Sample Practice Set packet.</a:t>
            </a:r>
          </a:p>
          <a:p>
            <a:endParaRPr lang="en-US" smtClean="0"/>
          </a:p>
          <a:p>
            <a:r>
              <a:rPr lang="en-US" smtClean="0"/>
              <a:t>This response answers the question correctly and indicates that the student has completed the task correctly, using mathematically sound procedures. The perimeter is divided in half and then equated to the sum of the expressions for the length (2x-3) and width (x). This is an appropriate mathematical procedure for completing this task and the dimensions are determined correctly.</a:t>
            </a:r>
            <a:endParaRPr lang="en-US" dirty="0" smtClean="0"/>
          </a:p>
        </p:txBody>
      </p:sp>
      <p:sp>
        <p:nvSpPr>
          <p:cNvPr id="241668" name="Slide Number Placeholder 3"/>
          <p:cNvSpPr>
            <a:spLocks noGrp="1"/>
          </p:cNvSpPr>
          <p:nvPr>
            <p:ph type="sldNum" sz="quarter" idx="5"/>
          </p:nvPr>
        </p:nvSpPr>
        <p:spPr/>
        <p:txBody>
          <a:bodyPr/>
          <a:lstStyle/>
          <a:p>
            <a:fld id="{7072F007-4717-4727-9F48-7059389FD71B}" type="slidenum">
              <a:rPr lang="en-GB" smtClean="0"/>
              <a:pPr/>
              <a:t>98</a:t>
            </a:fld>
            <a:endParaRPr lang="en-GB" dirty="0" smtClean="0"/>
          </a:p>
        </p:txBody>
      </p:sp>
      <p:sp>
        <p:nvSpPr>
          <p:cNvPr id="4" name="Slide Image Placeholder 3"/>
          <p:cNvSpPr>
            <a:spLocks noGrp="1" noRot="1" noChangeAspect="1"/>
          </p:cNvSpPr>
          <p:nvPr>
            <p:ph type="sldImg"/>
          </p:nvPr>
        </p:nvSpPr>
        <p:spPr>
          <a:xfrm>
            <a:off x="261938" y="650875"/>
            <a:ext cx="3984625" cy="2989263"/>
          </a:xfr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Notes Placeholder 2"/>
          <p:cNvSpPr>
            <a:spLocks noGrp="1"/>
          </p:cNvSpPr>
          <p:nvPr>
            <p:ph type="body" idx="1"/>
          </p:nvPr>
        </p:nvSpPr>
        <p:spPr/>
        <p:txBody>
          <a:bodyPr/>
          <a:lstStyle/>
          <a:p>
            <a:pPr defTabSz="947044">
              <a:defRPr/>
            </a:pPr>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a:p>
            <a:endParaRPr lang="en-US" dirty="0" smtClean="0"/>
          </a:p>
        </p:txBody>
      </p:sp>
      <p:sp>
        <p:nvSpPr>
          <p:cNvPr id="242692" name="Slide Number Placeholder 3"/>
          <p:cNvSpPr>
            <a:spLocks noGrp="1"/>
          </p:cNvSpPr>
          <p:nvPr>
            <p:ph type="sldNum" sz="quarter" idx="5"/>
          </p:nvPr>
        </p:nvSpPr>
        <p:spPr/>
        <p:txBody>
          <a:bodyPr/>
          <a:lstStyle/>
          <a:p>
            <a:fld id="{42EE1166-F12D-42C3-A589-3B720E57FBDA}" type="slidenum">
              <a:rPr lang="en-GB" smtClean="0"/>
              <a:pPr/>
              <a:t>99</a:t>
            </a:fld>
            <a:endParaRPr lang="en-GB" dirty="0" smtClean="0"/>
          </a:p>
        </p:txBody>
      </p:sp>
      <p:sp>
        <p:nvSpPr>
          <p:cNvPr id="7" name="Slide Image Placeholder 6"/>
          <p:cNvSpPr>
            <a:spLocks noGrp="1" noRot="1" noChangeAspect="1"/>
          </p:cNvSpPr>
          <p:nvPr>
            <p:ph type="sldImg"/>
          </p:nvPr>
        </p:nvSpPr>
        <p:spPr>
          <a:xfrm>
            <a:off x="261938" y="650875"/>
            <a:ext cx="3984625" cy="2989263"/>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D16B8BAC-7A9D-4D10-9AB4-B6BD8A5777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accent3"/>
                </a:solidFill>
              </a:defRPr>
            </a:lvl1pPr>
          </a:lstStyle>
          <a:p>
            <a:pPr>
              <a:defRPr/>
            </a:pPr>
            <a:fld id="{DB51F911-9872-4B24-A7FD-2C5516E4AA1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954F75-B906-4C76-8DBF-71B6BCDA87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0E6108-4ED6-4433-BA0D-75963D80D0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8" name="Slide Number Placeholder 4"/>
          <p:cNvSpPr txBox="1">
            <a:spLocks/>
          </p:cNvSpPr>
          <p:nvPr userDrawn="1"/>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4C9FFE0-BAFC-47E5-9493-BE1D780B66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39683D-1C67-49D7-8285-8FBF4904778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06CF7D24-BF4A-42E9-9917-DCA939518D5D}"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08C499F4-69B0-410F-8D93-A17F0EBCB5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2" r:id="rId1"/>
    <p:sldLayoutId id="2147484056" r:id="rId2"/>
    <p:sldLayoutId id="2147484057" r:id="rId3"/>
    <p:sldLayoutId id="2147484058" r:id="rId4"/>
    <p:sldLayoutId id="2147484063" r:id="rId5"/>
    <p:sldLayoutId id="2147484059" r:id="rId6"/>
    <p:sldLayoutId id="2147484060" r:id="rId7"/>
    <p:sldLayoutId id="2147484061"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4.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1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56.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1.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5.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2.xml"/><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4.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8.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0.xml"/><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194.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pd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106363" y="2841625"/>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dirty="0"/>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a:t>
            </a:r>
            <a:r>
              <a:rPr lang="en-US" sz="4000" b="1" dirty="0" smtClean="0">
                <a:solidFill>
                  <a:srgbClr val="FBF5EA"/>
                </a:solidFill>
              </a:rPr>
              <a:t>Mathematics </a:t>
            </a:r>
            <a:r>
              <a:rPr lang="en-US" sz="4000" b="1" dirty="0">
                <a:solidFill>
                  <a:srgbClr val="FBF5EA"/>
                </a:solidFill>
              </a:rPr>
              <a:t>Rubric and Scoring Turnkey Training</a:t>
            </a:r>
            <a:endParaRPr lang="en-GB" sz="4000" b="1" dirty="0">
              <a:solidFill>
                <a:srgbClr val="FBF5EA"/>
              </a:solidFill>
              <a:latin typeface="Gill Sans MT Pro Book" pitchFamily="-1"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dirty="0">
                <a:solidFill>
                  <a:srgbClr val="628DBB"/>
                </a:solidFill>
              </a:rPr>
              <a:t>The New Math </a:t>
            </a:r>
            <a:r>
              <a:rPr lang="en-US" sz="3200" dirty="0" smtClean="0">
                <a:solidFill>
                  <a:srgbClr val="628DBB"/>
                </a:solidFill>
              </a:rPr>
              <a:t>2- and 3-point </a:t>
            </a:r>
            <a:r>
              <a:rPr lang="en-US" sz="3200" dirty="0">
                <a:solidFill>
                  <a:srgbClr val="628DBB"/>
                </a:solidFill>
              </a:rPr>
              <a:t>Holistic Rubrics</a:t>
            </a:r>
            <a:r>
              <a:rPr lang="en-US" sz="3200" dirty="0">
                <a:solidFill>
                  <a:srgbClr val="FF0000"/>
                </a:solidFill>
              </a:rPr>
              <a:t> </a:t>
            </a:r>
            <a:r>
              <a:rPr lang="en-US" sz="3200" dirty="0">
                <a:solidFill>
                  <a:srgbClr val="628DBB"/>
                </a:solidFill>
              </a:rPr>
              <a:t>and Scoring Policies</a:t>
            </a:r>
            <a:endParaRPr lang="en-GB" sz="3200" dirty="0">
              <a:solidFill>
                <a:srgbClr val="628DBB"/>
              </a:solidFill>
              <a:latin typeface="Gill Sans MT Pro Book" pitchFamily="-1" charset="0"/>
            </a:endParaRPr>
          </a:p>
        </p:txBody>
      </p:sp>
      <p:pic>
        <p:nvPicPr>
          <p:cNvPr id="5123" name="Picture 4" descr="image1.png"/>
          <p:cNvPicPr>
            <a:picLocks noChangeAspect="1"/>
          </p:cNvPicPr>
          <p:nvPr>
            <p:custDataLst>
              <p:tags r:id="rId2"/>
            </p:custDataLst>
          </p:nvPr>
        </p:nvPicPr>
        <p:blipFill>
          <a:blip r:embed="rId5"/>
          <a:srcRect/>
          <a:stretch>
            <a:fillRect/>
          </a:stretch>
        </p:blipFill>
        <p:spPr bwMode="auto">
          <a:xfrm>
            <a:off x="171450" y="1547813"/>
            <a:ext cx="8737600" cy="4622800"/>
          </a:xfrm>
          <a:prstGeom prst="rect">
            <a:avLst/>
          </a:prstGeom>
          <a:noFill/>
          <a:ln w="9525">
            <a:noFill/>
            <a:miter lim="800000"/>
            <a:headEnd/>
            <a:tailEnd/>
          </a:ln>
        </p:spPr>
      </p:pic>
      <p:sp>
        <p:nvSpPr>
          <p:cNvPr id="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10</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2800" dirty="0" smtClean="0">
                <a:solidFill>
                  <a:srgbClr val="628DBB"/>
                </a:solidFill>
              </a:rPr>
              <a:t>Extended-response </a:t>
            </a:r>
            <a:r>
              <a:rPr lang="en-US" sz="2800" dirty="0">
                <a:solidFill>
                  <a:srgbClr val="628DBB"/>
                </a:solidFill>
              </a:rPr>
              <a:t>(</a:t>
            </a:r>
            <a:r>
              <a:rPr lang="en-US" sz="2800" dirty="0" smtClean="0">
                <a:solidFill>
                  <a:srgbClr val="628DBB"/>
                </a:solidFill>
              </a:rPr>
              <a:t>3-point) </a:t>
            </a:r>
            <a:r>
              <a:rPr lang="en-US" sz="2800" dirty="0">
                <a:solidFill>
                  <a:srgbClr val="628DBB"/>
                </a:solidFill>
              </a:rPr>
              <a:t>Rubric</a:t>
            </a:r>
            <a:endParaRPr lang="en-GB" sz="2800" dirty="0">
              <a:solidFill>
                <a:srgbClr val="628DBB"/>
              </a:solidFill>
            </a:endParaRPr>
          </a:p>
        </p:txBody>
      </p:sp>
      <p:pic>
        <p:nvPicPr>
          <p:cNvPr id="7" name="Picture 6"/>
          <p:cNvPicPr>
            <a:picLocks noChangeAspect="1"/>
          </p:cNvPicPr>
          <p:nvPr/>
        </p:nvPicPr>
        <p:blipFill rotWithShape="1">
          <a:blip r:embed="rId3"/>
          <a:srcRect t="9324" b="4682"/>
          <a:stretch/>
        </p:blipFill>
        <p:spPr>
          <a:xfrm>
            <a:off x="498475" y="1446213"/>
            <a:ext cx="8147050" cy="4672012"/>
          </a:xfrm>
          <a:prstGeom prst="rect">
            <a:avLst/>
          </a:prstGeom>
          <a:ln>
            <a:noFill/>
          </a:ln>
          <a:effectLst>
            <a:outerShdw blurRad="292100" dist="139700" dir="2700000" algn="tl" rotWithShape="0">
              <a:srgbClr val="333333">
                <a:alpha val="65000"/>
              </a:srgbClr>
            </a:outerShdw>
          </a:effectLst>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102</a:t>
            </a:fld>
            <a:endParaRPr lang="en-US" dirty="0"/>
          </a:p>
        </p:txBody>
      </p:sp>
      <p:pic>
        <p:nvPicPr>
          <p:cNvPr id="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87719" y="166252"/>
            <a:ext cx="4751105" cy="61484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429238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3-point</a:t>
            </a:r>
            <a:r>
              <a:rPr dirty="0" smtClean="0">
                <a:latin typeface="Verdana" pitchFamily="34" charset="0"/>
              </a:rPr>
              <a:t> Holistic Rubric</a:t>
            </a:r>
          </a:p>
        </p:txBody>
      </p:sp>
      <p:graphicFrame>
        <p:nvGraphicFramePr>
          <p:cNvPr id="8" name="Content Placeholder 7"/>
          <p:cNvGraphicFramePr>
            <a:graphicFrameLocks noGrp="1"/>
          </p:cNvGraphicFramePr>
          <p:nvPr>
            <p:ph idx="4294967295"/>
          </p:nvPr>
        </p:nvGraphicFramePr>
        <p:xfrm>
          <a:off x="192088" y="955675"/>
          <a:ext cx="8759825" cy="5353685"/>
        </p:xfrm>
        <a:graphic>
          <a:graphicData uri="http://schemas.openxmlformats.org/drawingml/2006/table">
            <a:tbl>
              <a:tblPr firstRow="1" bandRow="1">
                <a:tableStyleId>{5C22544A-7EE6-4342-B048-85BDC9FD1C3A}</a:tableStyleId>
              </a:tblPr>
              <a:tblGrid>
                <a:gridCol w="1169784"/>
                <a:gridCol w="7590041"/>
              </a:tblGrid>
              <a:tr h="252009">
                <a:tc>
                  <a:txBody>
                    <a:bodyPr/>
                    <a:lstStyle/>
                    <a:p>
                      <a:pPr marL="0" marR="0" algn="l" defTabSz="457200" rtl="0" eaLnBrk="1" latinLnBrk="0" hangingPunct="1">
                        <a:lnSpc>
                          <a:spcPct val="100000"/>
                        </a:lnSpc>
                        <a:spcBef>
                          <a:spcPts val="0"/>
                        </a:spcBef>
                        <a:spcAft>
                          <a:spcPts val="0"/>
                        </a:spcAft>
                      </a:pPr>
                      <a:r>
                        <a:rPr lang="en-US" sz="1100" b="0" kern="1200" dirty="0" smtClean="0">
                          <a:solidFill>
                            <a:schemeClr val="dk1"/>
                          </a:solidFill>
                          <a:effectLst/>
                          <a:latin typeface="Gill Sans MT Pro Book"/>
                          <a:ea typeface="Times New Roman"/>
                          <a:cs typeface="+mn-cs"/>
                        </a:rPr>
                        <a:t>Score Point</a:t>
                      </a:r>
                      <a:endParaRPr lang="en-US" sz="1100" b="0" kern="1200" dirty="0">
                        <a:solidFill>
                          <a:schemeClr val="dk1"/>
                        </a:solidFill>
                        <a:effectLst/>
                        <a:latin typeface="Gill Sans MT Pro Book"/>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100" b="0" kern="1200" dirty="0" smtClean="0">
                          <a:solidFill>
                            <a:schemeClr val="dk1"/>
                          </a:solidFill>
                          <a:effectLst/>
                          <a:latin typeface="Gill Sans MT Pro Book"/>
                          <a:ea typeface="Times New Roman"/>
                          <a:cs typeface="+mn-cs"/>
                        </a:rPr>
                        <a:t>Description</a:t>
                      </a:r>
                      <a:endParaRPr lang="en-US" sz="1100" b="0" kern="1200" dirty="0">
                        <a:solidFill>
                          <a:schemeClr val="dk1"/>
                        </a:solidFill>
                        <a:effectLst/>
                        <a:latin typeface="Gill Sans MT Pro Book"/>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6503">
                <a:tc>
                  <a:txBody>
                    <a:bodyPr/>
                    <a:lstStyle/>
                    <a:p>
                      <a:pPr marL="0" marR="0" algn="l" defTabSz="457200" rtl="0" eaLnBrk="1" latinLnBrk="0" hangingPunct="1">
                        <a:lnSpc>
                          <a:spcPct val="150000"/>
                        </a:lnSpc>
                        <a:spcBef>
                          <a:spcPts val="0"/>
                        </a:spcBef>
                        <a:spcAft>
                          <a:spcPts val="0"/>
                        </a:spcAft>
                      </a:pPr>
                      <a:r>
                        <a:rPr lang="en-US" sz="1100" b="0" kern="1200" dirty="0">
                          <a:solidFill>
                            <a:schemeClr val="dk1"/>
                          </a:solidFill>
                          <a:effectLst/>
                          <a:latin typeface="Gill Sans MT Pro Book"/>
                          <a:ea typeface="Times New Roman"/>
                          <a:cs typeface="+mn-cs"/>
                        </a:rPr>
                        <a:t>3 Points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kern="1200" dirty="0">
                          <a:solidFill>
                            <a:schemeClr val="dk1"/>
                          </a:solidFill>
                          <a:effectLst/>
                          <a:latin typeface="Gill Sans MT Pro Book"/>
                          <a:ea typeface="Times New Roman"/>
                          <a:cs typeface="+mn-cs"/>
                        </a:rPr>
                        <a:t>A three-point response answers the question correctly.</a:t>
                      </a:r>
                    </a:p>
                    <a:p>
                      <a:pPr marL="0" marR="0">
                        <a:spcBef>
                          <a:spcPts val="0"/>
                        </a:spcBef>
                        <a:spcAft>
                          <a:spcPts val="0"/>
                        </a:spcAft>
                      </a:pPr>
                      <a:r>
                        <a:rPr lang="en-US" sz="1100" b="0" kern="1200" dirty="0">
                          <a:solidFill>
                            <a:schemeClr val="dk1"/>
                          </a:solidFill>
                          <a:effectLst/>
                          <a:latin typeface="Gill Sans MT Pro Book"/>
                          <a:ea typeface="Times New Roman"/>
                          <a:cs typeface="+mn-cs"/>
                        </a:rPr>
                        <a:t> </a:t>
                      </a:r>
                    </a:p>
                    <a:p>
                      <a:pPr marL="0" marR="0">
                        <a:spcBef>
                          <a:spcPts val="0"/>
                        </a:spcBef>
                        <a:spcAft>
                          <a:spcPts val="0"/>
                        </a:spcAft>
                      </a:pPr>
                      <a:r>
                        <a:rPr lang="en-US" sz="1100" b="0" kern="1200" dirty="0">
                          <a:solidFill>
                            <a:schemeClr val="dk1"/>
                          </a:solidFill>
                          <a:effectLst/>
                          <a:latin typeface="Gill Sans MT Pro Book"/>
                          <a:ea typeface="Times New Roman"/>
                          <a:cs typeface="+mn-cs"/>
                        </a:rPr>
                        <a:t>This </a:t>
                      </a:r>
                      <a:r>
                        <a:rPr lang="en-US" sz="1100" b="0" kern="1200" dirty="0" smtClean="0">
                          <a:solidFill>
                            <a:schemeClr val="dk1"/>
                          </a:solidFill>
                          <a:effectLst/>
                          <a:latin typeface="Gill Sans MT Pro Book"/>
                          <a:ea typeface="Times New Roman"/>
                          <a:cs typeface="+mn-cs"/>
                        </a:rPr>
                        <a:t>response</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demonstrates a thorough understanding of the mathematical concepts but may contain errors that do not detract from the demonstration of understanding</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indicates </a:t>
                      </a:r>
                      <a:r>
                        <a:rPr lang="en-US" sz="1100" b="0" kern="1200" dirty="0">
                          <a:solidFill>
                            <a:schemeClr val="dk1"/>
                          </a:solidFill>
                          <a:effectLst/>
                          <a:latin typeface="Gill Sans MT Pro Book"/>
                          <a:ea typeface="Times New Roman"/>
                          <a:cs typeface="+mn-cs"/>
                        </a:rPr>
                        <a:t>that the student has completed the task correctly, using mathematically sound </a:t>
                      </a:r>
                      <a:r>
                        <a:rPr lang="en-US" sz="1100" b="0" kern="1200" dirty="0" smtClean="0">
                          <a:solidFill>
                            <a:schemeClr val="dk1"/>
                          </a:solidFill>
                          <a:effectLst/>
                          <a:latin typeface="Gill Sans MT Pro Book"/>
                          <a:ea typeface="Times New Roman"/>
                          <a:cs typeface="+mn-cs"/>
                        </a:rPr>
                        <a:t>procedures</a:t>
                      </a: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1242">
                <a:tc>
                  <a:txBody>
                    <a:bodyPr/>
                    <a:lstStyle/>
                    <a:p>
                      <a:pPr marL="0" marR="0" algn="l" defTabSz="457200" rtl="0" eaLnBrk="1" latinLnBrk="0" hangingPunct="1">
                        <a:lnSpc>
                          <a:spcPct val="150000"/>
                        </a:lnSpc>
                        <a:spcBef>
                          <a:spcPts val="0"/>
                        </a:spcBef>
                        <a:spcAft>
                          <a:spcPts val="0"/>
                        </a:spcAft>
                      </a:pPr>
                      <a:r>
                        <a:rPr lang="en-US" sz="1100" b="0" kern="1200" dirty="0">
                          <a:solidFill>
                            <a:schemeClr val="dk1"/>
                          </a:solidFill>
                          <a:effectLst/>
                          <a:latin typeface="Gill Sans MT Pro Book"/>
                          <a:ea typeface="Times New Roman"/>
                          <a:cs typeface="+mn-cs"/>
                        </a:rPr>
                        <a:t>2 Points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kern="1200" dirty="0">
                          <a:solidFill>
                            <a:schemeClr val="dk1"/>
                          </a:solidFill>
                          <a:effectLst/>
                          <a:latin typeface="Gill Sans MT Pro Book"/>
                          <a:ea typeface="Times New Roman"/>
                          <a:cs typeface="+mn-cs"/>
                        </a:rPr>
                        <a:t>A two-point response is partially correct.</a:t>
                      </a:r>
                    </a:p>
                    <a:p>
                      <a:pPr marL="0" marR="0">
                        <a:spcBef>
                          <a:spcPts val="0"/>
                        </a:spcBef>
                        <a:spcAft>
                          <a:spcPts val="0"/>
                        </a:spcAft>
                      </a:pPr>
                      <a:endParaRPr lang="en-US" sz="1100" b="0" kern="1200" dirty="0">
                        <a:solidFill>
                          <a:schemeClr val="dk1"/>
                        </a:solidFill>
                        <a:effectLst/>
                        <a:latin typeface="Gill Sans MT Pro Book"/>
                        <a:ea typeface="Times New Roman"/>
                        <a:cs typeface="+mn-cs"/>
                      </a:endParaRPr>
                    </a:p>
                    <a:p>
                      <a:pPr marL="0" marR="0">
                        <a:spcBef>
                          <a:spcPts val="0"/>
                        </a:spcBef>
                        <a:spcAft>
                          <a:spcPts val="0"/>
                        </a:spcAft>
                      </a:pPr>
                      <a:r>
                        <a:rPr lang="en-US" sz="1100" b="0" kern="1200" dirty="0" smtClean="0">
                          <a:solidFill>
                            <a:schemeClr val="dk1"/>
                          </a:solidFill>
                          <a:effectLst/>
                          <a:latin typeface="Gill Sans MT Pro Book"/>
                          <a:ea typeface="Times New Roman"/>
                          <a:cs typeface="+mn-cs"/>
                        </a:rPr>
                        <a:t>This response</a:t>
                      </a:r>
                      <a:endParaRPr lang="en-US" sz="1100" b="0" kern="1200" dirty="0">
                        <a:solidFill>
                          <a:schemeClr val="dk1"/>
                        </a:solidFill>
                        <a:effectLst/>
                        <a:latin typeface="Gill Sans MT Pro Book"/>
                        <a:ea typeface="Times New Roman"/>
                        <a:cs typeface="+mn-cs"/>
                      </a:endParaRP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demonstrates </a:t>
                      </a:r>
                      <a:r>
                        <a:rPr lang="en-US" sz="1100" b="0" kern="1200" dirty="0">
                          <a:solidFill>
                            <a:schemeClr val="dk1"/>
                          </a:solidFill>
                          <a:effectLst/>
                          <a:latin typeface="Gill Sans MT Pro Book"/>
                          <a:ea typeface="Times New Roman"/>
                          <a:cs typeface="+mn-cs"/>
                        </a:rPr>
                        <a:t>partial understanding of the mathematical concepts and/or procedures embodied in the </a:t>
                      </a:r>
                      <a:r>
                        <a:rPr lang="en-US" sz="1100" b="0" kern="1200" dirty="0" smtClean="0">
                          <a:solidFill>
                            <a:schemeClr val="dk1"/>
                          </a:solidFill>
                          <a:effectLst/>
                          <a:latin typeface="Gill Sans MT Pro Book"/>
                          <a:ea typeface="Times New Roman"/>
                          <a:cs typeface="+mn-cs"/>
                        </a:rPr>
                        <a:t>task</a:t>
                      </a:r>
                      <a:endParaRPr lang="en-US" sz="1100" b="0" kern="1200" dirty="0">
                        <a:solidFill>
                          <a:schemeClr val="dk1"/>
                        </a:solidFill>
                        <a:effectLst/>
                        <a:latin typeface="Gill Sans MT Pro Book"/>
                        <a:ea typeface="Times New Roman"/>
                        <a:cs typeface="+mn-cs"/>
                      </a:endParaRP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addresses </a:t>
                      </a:r>
                      <a:r>
                        <a:rPr lang="en-US" sz="1100" b="0" kern="1200" dirty="0">
                          <a:solidFill>
                            <a:schemeClr val="dk1"/>
                          </a:solidFill>
                          <a:effectLst/>
                          <a:latin typeface="Gill Sans MT Pro Book"/>
                          <a:ea typeface="Times New Roman"/>
                          <a:cs typeface="+mn-cs"/>
                        </a:rPr>
                        <a:t>most aspects of the task, using mathematically sound </a:t>
                      </a:r>
                      <a:r>
                        <a:rPr lang="en-US" sz="1100" b="0" kern="1200" dirty="0" smtClean="0">
                          <a:solidFill>
                            <a:schemeClr val="dk1"/>
                          </a:solidFill>
                          <a:effectLst/>
                          <a:latin typeface="Gill Sans MT Pro Book"/>
                          <a:ea typeface="Times New Roman"/>
                          <a:cs typeface="+mn-cs"/>
                        </a:rPr>
                        <a:t>procedures</a:t>
                      </a:r>
                      <a:endParaRPr lang="en-US" sz="1100" b="0" kern="1200" dirty="0">
                        <a:solidFill>
                          <a:schemeClr val="dk1"/>
                        </a:solidFill>
                        <a:effectLst/>
                        <a:latin typeface="Gill Sans MT Pro Book"/>
                        <a:ea typeface="Times New Roman"/>
                        <a:cs typeface="+mn-cs"/>
                      </a:endParaRP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may </a:t>
                      </a:r>
                      <a:r>
                        <a:rPr lang="en-US" sz="1100" b="0" kern="1200" dirty="0">
                          <a:solidFill>
                            <a:schemeClr val="dk1"/>
                          </a:solidFill>
                          <a:effectLst/>
                          <a:latin typeface="Gill Sans MT Pro Book"/>
                          <a:ea typeface="Times New Roman"/>
                          <a:cs typeface="+mn-cs"/>
                        </a:rPr>
                        <a:t>contain an incorrect solution but provides complete procedures, reasoning, and/or </a:t>
                      </a:r>
                      <a:r>
                        <a:rPr lang="en-US" sz="1100" b="0" kern="1200" dirty="0" smtClean="0">
                          <a:solidFill>
                            <a:schemeClr val="dk1"/>
                          </a:solidFill>
                          <a:effectLst/>
                          <a:latin typeface="Gill Sans MT Pro Book"/>
                          <a:ea typeface="Times New Roman"/>
                          <a:cs typeface="+mn-cs"/>
                        </a:rPr>
                        <a:t>explanations</a:t>
                      </a:r>
                      <a:endParaRPr lang="en-US" sz="1100" b="0" kern="1200" dirty="0">
                        <a:solidFill>
                          <a:schemeClr val="dk1"/>
                        </a:solidFill>
                        <a:effectLst/>
                        <a:latin typeface="Gill Sans MT Pro Book"/>
                        <a:ea typeface="Times New Roman"/>
                        <a:cs typeface="+mn-cs"/>
                      </a:endParaRP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may </a:t>
                      </a:r>
                      <a:r>
                        <a:rPr lang="en-US" sz="1100" b="0" kern="1200" dirty="0">
                          <a:solidFill>
                            <a:schemeClr val="dk1"/>
                          </a:solidFill>
                          <a:effectLst/>
                          <a:latin typeface="Gill Sans MT Pro Book"/>
                          <a:ea typeface="Times New Roman"/>
                          <a:cs typeface="+mn-cs"/>
                        </a:rPr>
                        <a:t>reflect some misunderstanding of the underlying mathematical concepts and/or </a:t>
                      </a:r>
                      <a:r>
                        <a:rPr lang="en-US" sz="1100" b="0" kern="1200" dirty="0" smtClean="0">
                          <a:solidFill>
                            <a:schemeClr val="dk1"/>
                          </a:solidFill>
                          <a:effectLst/>
                          <a:latin typeface="Gill Sans MT Pro Book"/>
                          <a:ea typeface="Times New Roman"/>
                          <a:cs typeface="+mn-cs"/>
                        </a:rPr>
                        <a:t>procedures</a:t>
                      </a: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09">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100" b="0" kern="1200" dirty="0" smtClean="0">
                          <a:solidFill>
                            <a:schemeClr val="dk1"/>
                          </a:solidFill>
                          <a:effectLst/>
                          <a:latin typeface="Gill Sans MT Pro Book"/>
                          <a:ea typeface="Times New Roman"/>
                          <a:cs typeface="+mn-cs"/>
                        </a:rPr>
                        <a:t>1 Point</a:t>
                      </a:r>
                    </a:p>
                    <a:p>
                      <a:pPr marL="0" marR="0" algn="l" defTabSz="457200" rtl="0" eaLnBrk="1" latinLnBrk="0" hangingPunct="1">
                        <a:lnSpc>
                          <a:spcPct val="150000"/>
                        </a:lnSpc>
                        <a:spcBef>
                          <a:spcPts val="0"/>
                        </a:spcBef>
                        <a:spcAft>
                          <a:spcPts val="0"/>
                        </a:spcAft>
                      </a:pP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b="0" kern="1200" dirty="0" smtClean="0">
                          <a:solidFill>
                            <a:schemeClr val="dk1"/>
                          </a:solidFill>
                          <a:effectLst/>
                          <a:latin typeface="Gill Sans MT Pro Book"/>
                          <a:ea typeface="Times New Roman"/>
                          <a:cs typeface="+mn-cs"/>
                        </a:rPr>
                        <a:t>A one-point response is incomplete and exhibits many flaws but is not completely incorrect.</a:t>
                      </a:r>
                    </a:p>
                    <a:p>
                      <a:pPr marL="0" marR="0">
                        <a:spcBef>
                          <a:spcPts val="0"/>
                        </a:spcBef>
                        <a:spcAft>
                          <a:spcPts val="0"/>
                        </a:spcAft>
                      </a:pPr>
                      <a:r>
                        <a:rPr lang="en-US" sz="1100" b="0" kern="1200" dirty="0" smtClean="0">
                          <a:solidFill>
                            <a:schemeClr val="dk1"/>
                          </a:solidFill>
                          <a:effectLst/>
                          <a:latin typeface="Gill Sans MT Pro Book"/>
                          <a:ea typeface="Times New Roman"/>
                          <a:cs typeface="+mn-cs"/>
                        </a:rPr>
                        <a:t> </a:t>
                      </a:r>
                    </a:p>
                    <a:p>
                      <a:pPr marL="0" marR="0">
                        <a:spcBef>
                          <a:spcPts val="0"/>
                        </a:spcBef>
                        <a:spcAft>
                          <a:spcPts val="0"/>
                        </a:spcAft>
                      </a:pPr>
                      <a:r>
                        <a:rPr lang="en-US" sz="1100" b="0" kern="1200" dirty="0" smtClean="0">
                          <a:solidFill>
                            <a:schemeClr val="dk1"/>
                          </a:solidFill>
                          <a:effectLst/>
                          <a:latin typeface="Gill Sans MT Pro Book"/>
                          <a:ea typeface="Times New Roman"/>
                          <a:cs typeface="+mn-cs"/>
                        </a:rPr>
                        <a:t>This response</a:t>
                      </a:r>
                    </a:p>
                    <a:p>
                      <a:pPr marL="0" marR="0">
                        <a:spcBef>
                          <a:spcPts val="0"/>
                        </a:spcBef>
                        <a:spcAft>
                          <a:spcPts val="0"/>
                        </a:spcAft>
                      </a:pPr>
                      <a:r>
                        <a:rPr lang="en-US" sz="1100" b="0" kern="1200" dirty="0" smtClean="0">
                          <a:solidFill>
                            <a:schemeClr val="dk1"/>
                          </a:solidFill>
                          <a:effectLst/>
                          <a:latin typeface="Gill Sans MT Pro Book"/>
                          <a:ea typeface="Times New Roman"/>
                          <a:cs typeface="+mn-cs"/>
                        </a:rPr>
                        <a:t> </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demonstrates only a limited understanding of the mathematical concepts and/or procedures embodied in the task</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may address some elements of the task correctly but reaches an inadequate solution and/or provides reasoning that is faulty or incomplete</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exhibits multiple flaws related to misunderstanding of important aspects of the task, misuse of mathematical procedures, or faulty mathematical reasoning</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reflects a lack of essential understanding of the underlying mathematical concepts</a:t>
                      </a:r>
                    </a:p>
                    <a:p>
                      <a:pPr marL="342900" marR="0" lvl="0" indent="-342900">
                        <a:spcBef>
                          <a:spcPts val="0"/>
                        </a:spcBef>
                        <a:spcAft>
                          <a:spcPts val="0"/>
                        </a:spcAft>
                        <a:buFont typeface="Symbol"/>
                        <a:buChar char=""/>
                        <a:tabLst>
                          <a:tab pos="457200" algn="l"/>
                        </a:tabLst>
                      </a:pPr>
                      <a:r>
                        <a:rPr lang="en-US" sz="1100" b="0" kern="1200" dirty="0" smtClean="0">
                          <a:solidFill>
                            <a:schemeClr val="dk1"/>
                          </a:solidFill>
                          <a:effectLst/>
                          <a:latin typeface="Gill Sans MT Pro Book"/>
                          <a:ea typeface="Times New Roman"/>
                          <a:cs typeface="+mn-cs"/>
                        </a:rPr>
                        <a:t>may contain correct numerical answer(s) but required work is not provided</a:t>
                      </a: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2834">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100" b="0" kern="1200" dirty="0" smtClean="0">
                          <a:solidFill>
                            <a:schemeClr val="dk1"/>
                          </a:solidFill>
                          <a:effectLst/>
                          <a:latin typeface="Gill Sans MT Pro Book"/>
                          <a:ea typeface="Times New Roman"/>
                          <a:cs typeface="+mn-cs"/>
                        </a:rPr>
                        <a:t>0 Points</a:t>
                      </a:r>
                    </a:p>
                    <a:p>
                      <a:pPr marL="0" marR="0" algn="l" defTabSz="457200" rtl="0" eaLnBrk="1" latinLnBrk="0" hangingPunct="1">
                        <a:lnSpc>
                          <a:spcPct val="150000"/>
                        </a:lnSpc>
                        <a:spcBef>
                          <a:spcPts val="0"/>
                        </a:spcBef>
                        <a:spcAft>
                          <a:spcPts val="0"/>
                        </a:spcAft>
                      </a:pP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457200" rtl="0" eaLnBrk="1" fontAlgn="auto" latinLnBrk="0" hangingPunct="1">
                        <a:lnSpc>
                          <a:spcPct val="100000"/>
                        </a:lnSpc>
                        <a:spcBef>
                          <a:spcPts val="0"/>
                        </a:spcBef>
                        <a:spcAft>
                          <a:spcPts val="0"/>
                        </a:spcAft>
                        <a:buClrTx/>
                        <a:buSzTx/>
                        <a:buFontTx/>
                        <a:buNone/>
                        <a:tabLst>
                          <a:tab pos="457200" algn="l"/>
                        </a:tabLst>
                        <a:defRPr/>
                      </a:pPr>
                      <a:r>
                        <a:rPr lang="en-US" sz="1100" b="0" kern="1200" dirty="0" smtClean="0">
                          <a:solidFill>
                            <a:schemeClr val="dk1"/>
                          </a:solidFill>
                          <a:effectLst/>
                          <a:latin typeface="Gill Sans MT Pro Book"/>
                          <a:ea typeface="Times New Roman"/>
                          <a:cs typeface="+mn-cs"/>
                        </a:rPr>
                        <a:t>A zero-point response is incorrect, irrelevant, incoherent, or contains a correct response arrived at using an obviously </a:t>
                      </a:r>
                    </a:p>
                    <a:p>
                      <a:pPr marL="342900" marR="0" lvl="0" indent="-342900" algn="l" defTabSz="457200" rtl="0" eaLnBrk="1" fontAlgn="auto" latinLnBrk="0" hangingPunct="1">
                        <a:lnSpc>
                          <a:spcPct val="100000"/>
                        </a:lnSpc>
                        <a:spcBef>
                          <a:spcPts val="0"/>
                        </a:spcBef>
                        <a:spcAft>
                          <a:spcPts val="0"/>
                        </a:spcAft>
                        <a:buClrTx/>
                        <a:buSzTx/>
                        <a:buFontTx/>
                        <a:buNone/>
                        <a:tabLst>
                          <a:tab pos="457200" algn="l"/>
                        </a:tabLst>
                        <a:defRPr/>
                      </a:pPr>
                      <a:r>
                        <a:rPr lang="en-US" sz="1100" b="0" kern="1200" dirty="0" smtClean="0">
                          <a:solidFill>
                            <a:schemeClr val="dk1"/>
                          </a:solidFill>
                          <a:effectLst/>
                          <a:latin typeface="Gill Sans MT Pro Book"/>
                          <a:ea typeface="Times New Roman"/>
                          <a:cs typeface="+mn-cs"/>
                        </a:rPr>
                        <a:t>incorrect procedure. Although some parts may contain correct mathematical procedures, holistically they are not</a:t>
                      </a:r>
                    </a:p>
                    <a:p>
                      <a:pPr marL="342900" marR="0" lvl="0" indent="-342900" algn="l" defTabSz="457200" rtl="0" eaLnBrk="1" fontAlgn="auto" latinLnBrk="0" hangingPunct="1">
                        <a:lnSpc>
                          <a:spcPct val="100000"/>
                        </a:lnSpc>
                        <a:spcBef>
                          <a:spcPts val="0"/>
                        </a:spcBef>
                        <a:spcAft>
                          <a:spcPts val="0"/>
                        </a:spcAft>
                        <a:buClrTx/>
                        <a:buSzTx/>
                        <a:buFontTx/>
                        <a:buNone/>
                        <a:tabLst>
                          <a:tab pos="457200" algn="l"/>
                        </a:tabLst>
                        <a:defRPr/>
                      </a:pPr>
                      <a:r>
                        <a:rPr lang="en-US" sz="1100" b="0" kern="1200" dirty="0" smtClean="0">
                          <a:solidFill>
                            <a:schemeClr val="dk1"/>
                          </a:solidFill>
                          <a:effectLst/>
                          <a:latin typeface="Gill Sans MT Pro Book"/>
                          <a:ea typeface="Times New Roman"/>
                          <a:cs typeface="+mn-cs"/>
                        </a:rPr>
                        <a:t>sufficient to demonstrate even a limited understanding of the mathematical concepts embodied in the task.</a:t>
                      </a:r>
                    </a:p>
                    <a:p>
                      <a:pPr marL="342900" marR="0" lvl="0" indent="-342900">
                        <a:spcBef>
                          <a:spcPts val="0"/>
                        </a:spcBef>
                        <a:spcAft>
                          <a:spcPts val="0"/>
                        </a:spcAft>
                        <a:buFont typeface="Symbol"/>
                        <a:buChar char=""/>
                        <a:tabLst>
                          <a:tab pos="457200" algn="l"/>
                        </a:tabLst>
                      </a:pPr>
                      <a:endParaRPr lang="en-US" sz="11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103</a:t>
            </a:fld>
            <a:endParaRPr lang="en-US" dirty="0"/>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3-point</a:t>
            </a:r>
            <a:r>
              <a:rPr dirty="0" smtClean="0">
                <a:latin typeface="Verdana" pitchFamily="34" charset="0"/>
              </a:rPr>
              <a:t> Holistic Rubric </a:t>
            </a:r>
            <a:r>
              <a:rPr lang="en-US" dirty="0" smtClean="0">
                <a:latin typeface="Verdana" pitchFamily="34" charset="0"/>
              </a:rPr>
              <a:t>(</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955675"/>
          <a:ext cx="8759825" cy="2285986"/>
        </p:xfrm>
        <a:graphic>
          <a:graphicData uri="http://schemas.openxmlformats.org/drawingml/2006/table">
            <a:tbl>
              <a:tblPr firstRow="1" bandRow="1">
                <a:tableStyleId>{5C22544A-7EE6-4342-B048-85BDC9FD1C3A}</a:tableStyleId>
              </a:tblPr>
              <a:tblGrid>
                <a:gridCol w="1458292"/>
                <a:gridCol w="7301533"/>
              </a:tblGrid>
              <a:tr h="252009">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Score Point</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Description</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6503">
                <a:tc>
                  <a:txBody>
                    <a:bodyPr/>
                    <a:lstStyle/>
                    <a:p>
                      <a:pPr marL="0" marR="0" algn="l" defTabSz="457200" rtl="0" eaLnBrk="1" latinLnBrk="0" hangingPunct="1">
                        <a:lnSpc>
                          <a:spcPct val="150000"/>
                        </a:lnSpc>
                        <a:spcBef>
                          <a:spcPts val="0"/>
                        </a:spcBef>
                        <a:spcAft>
                          <a:spcPts val="0"/>
                        </a:spcAft>
                      </a:pPr>
                      <a:r>
                        <a:rPr lang="en-US" sz="1600" b="0" kern="1200" dirty="0">
                          <a:solidFill>
                            <a:schemeClr val="dk1"/>
                          </a:solidFill>
                          <a:effectLst/>
                          <a:latin typeface="+mn-lt"/>
                          <a:ea typeface="Times New Roman"/>
                          <a:cs typeface="+mn-cs"/>
                        </a:rPr>
                        <a:t>3 Points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kern="1200" dirty="0" smtClean="0">
                          <a:solidFill>
                            <a:schemeClr val="dk1"/>
                          </a:solidFill>
                          <a:effectLst/>
                          <a:latin typeface="Gill Sans MT Pro Book"/>
                          <a:ea typeface="Times New Roman"/>
                          <a:cs typeface="+mn-cs"/>
                        </a:rPr>
                        <a:t>A three-point response answers the question correctly.</a:t>
                      </a: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 </a:t>
                      </a: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This response</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demonstrates a thorough understanding of the mathematical concepts but may contain errors that do not detract from the demonstration of understanding</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indicates that the student has completed the task correctly, using mathematically sound procedures</a:t>
                      </a:r>
                      <a:endParaRPr lang="en-US" sz="16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104</a:t>
            </a:fld>
            <a:endParaRPr lang="en-US" dirty="0"/>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3-point</a:t>
            </a:r>
            <a:r>
              <a:rPr dirty="0" smtClean="0">
                <a:latin typeface="Verdana" pitchFamily="34" charset="0"/>
              </a:rPr>
              <a:t> Holistic Rubric </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955675"/>
          <a:ext cx="8759825" cy="3017506"/>
        </p:xfrm>
        <a:graphic>
          <a:graphicData uri="http://schemas.openxmlformats.org/drawingml/2006/table">
            <a:tbl>
              <a:tblPr firstRow="1" bandRow="1">
                <a:tableStyleId>{5C22544A-7EE6-4342-B048-85BDC9FD1C3A}</a:tableStyleId>
              </a:tblPr>
              <a:tblGrid>
                <a:gridCol w="1458292"/>
                <a:gridCol w="7301533"/>
              </a:tblGrid>
              <a:tr h="252009">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Score Point</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Description</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1242">
                <a:tc>
                  <a:txBody>
                    <a:bodyPr/>
                    <a:lstStyle/>
                    <a:p>
                      <a:pPr marL="0" marR="0" algn="l" defTabSz="457200" rtl="0" eaLnBrk="1" latinLnBrk="0" hangingPunct="1">
                        <a:lnSpc>
                          <a:spcPct val="150000"/>
                        </a:lnSpc>
                        <a:spcBef>
                          <a:spcPts val="0"/>
                        </a:spcBef>
                        <a:spcAft>
                          <a:spcPts val="0"/>
                        </a:spcAft>
                      </a:pPr>
                      <a:r>
                        <a:rPr lang="en-US" sz="1600" b="0" kern="1200" dirty="0">
                          <a:solidFill>
                            <a:schemeClr val="dk1"/>
                          </a:solidFill>
                          <a:effectLst/>
                          <a:latin typeface="+mn-lt"/>
                          <a:ea typeface="Times New Roman"/>
                          <a:cs typeface="+mn-cs"/>
                        </a:rPr>
                        <a:t>2 Points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kern="1200" dirty="0" smtClean="0">
                          <a:solidFill>
                            <a:schemeClr val="dk1"/>
                          </a:solidFill>
                          <a:effectLst/>
                          <a:latin typeface="Gill Sans MT Pro Book"/>
                          <a:ea typeface="Times New Roman"/>
                          <a:cs typeface="+mn-cs"/>
                        </a:rPr>
                        <a:t>A two-point response is partially correct.</a:t>
                      </a:r>
                    </a:p>
                    <a:p>
                      <a:pPr marL="0" marR="0">
                        <a:spcBef>
                          <a:spcPts val="0"/>
                        </a:spcBef>
                        <a:spcAft>
                          <a:spcPts val="0"/>
                        </a:spcAft>
                      </a:pPr>
                      <a:endParaRPr lang="en-US" sz="1600" b="0" kern="1200" dirty="0" smtClean="0">
                        <a:solidFill>
                          <a:schemeClr val="dk1"/>
                        </a:solidFill>
                        <a:effectLst/>
                        <a:latin typeface="Gill Sans MT Pro Book"/>
                        <a:ea typeface="Times New Roman"/>
                        <a:cs typeface="+mn-cs"/>
                      </a:endParaRP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This response</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demonstrates partial understanding of the mathematical concepts and/or procedures embodied in the task</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addresses most aspects of the task, using mathematically sound procedures</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may contain an incorrect solution but provides complete procedures, reasoning, and/or explanations</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may reflect some misunderstanding of the underlying mathematical concepts and/or procedures</a:t>
                      </a:r>
                      <a:endParaRPr lang="en-US" sz="16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105</a:t>
            </a:fld>
            <a:endParaRPr lang="en-US" dirty="0"/>
          </a:p>
        </p:txBody>
      </p:sp>
    </p:spTree>
    <p:custDataLst>
      <p:tags r:id="rId1"/>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3-point</a:t>
            </a:r>
            <a:r>
              <a:rPr dirty="0" smtClean="0">
                <a:latin typeface="Verdana" pitchFamily="34" charset="0"/>
              </a:rPr>
              <a:t> Holistic Rubric </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955675"/>
          <a:ext cx="8759825" cy="3992866"/>
        </p:xfrm>
        <a:graphic>
          <a:graphicData uri="http://schemas.openxmlformats.org/drawingml/2006/table">
            <a:tbl>
              <a:tblPr firstRow="1" bandRow="1">
                <a:tableStyleId>{5C22544A-7EE6-4342-B048-85BDC9FD1C3A}</a:tableStyleId>
              </a:tblPr>
              <a:tblGrid>
                <a:gridCol w="1458292"/>
                <a:gridCol w="7301533"/>
              </a:tblGrid>
              <a:tr h="252009">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Score Point</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Description</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3809">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600" b="0" kern="1200" dirty="0" smtClean="0">
                          <a:solidFill>
                            <a:schemeClr val="dk1"/>
                          </a:solidFill>
                          <a:effectLst/>
                          <a:latin typeface="+mn-lt"/>
                          <a:ea typeface="Times New Roman"/>
                          <a:cs typeface="+mn-cs"/>
                        </a:rPr>
                        <a:t>1 Point</a:t>
                      </a:r>
                    </a:p>
                    <a:p>
                      <a:pPr marL="0" marR="0" algn="l" defTabSz="457200" rtl="0" eaLnBrk="1" latinLnBrk="0" hangingPunct="1">
                        <a:lnSpc>
                          <a:spcPct val="150000"/>
                        </a:lnSpc>
                        <a:spcBef>
                          <a:spcPts val="0"/>
                        </a:spcBef>
                        <a:spcAft>
                          <a:spcPts val="0"/>
                        </a:spcAft>
                      </a:pPr>
                      <a:endParaRPr lang="en-US" sz="1600" b="0" kern="1200" dirty="0">
                        <a:solidFill>
                          <a:schemeClr val="dk1"/>
                        </a:solidFill>
                        <a:effectLst/>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kern="1200" dirty="0" smtClean="0">
                          <a:solidFill>
                            <a:schemeClr val="dk1"/>
                          </a:solidFill>
                          <a:effectLst/>
                          <a:latin typeface="Gill Sans MT Pro Book"/>
                          <a:ea typeface="Times New Roman"/>
                          <a:cs typeface="+mn-cs"/>
                        </a:rPr>
                        <a:t>A one-point response is incomplete and exhibits many flaws but is not completely incorrect.</a:t>
                      </a: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 </a:t>
                      </a: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This response</a:t>
                      </a:r>
                    </a:p>
                    <a:p>
                      <a:pPr marL="0" marR="0">
                        <a:spcBef>
                          <a:spcPts val="0"/>
                        </a:spcBef>
                        <a:spcAft>
                          <a:spcPts val="0"/>
                        </a:spcAft>
                      </a:pPr>
                      <a:r>
                        <a:rPr lang="en-US" sz="1600" b="0" kern="1200" dirty="0" smtClean="0">
                          <a:solidFill>
                            <a:schemeClr val="dk1"/>
                          </a:solidFill>
                          <a:effectLst/>
                          <a:latin typeface="Gill Sans MT Pro Book"/>
                          <a:ea typeface="Times New Roman"/>
                          <a:cs typeface="+mn-cs"/>
                        </a:rPr>
                        <a:t> </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demonstrates only a limited understanding of the mathematical concepts and/or procedures embodied in the task</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may address some elements of the task correctly but reaches an inadequate solution and/or provides reasoning that is faulty or incomplete</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exhibits multiple flaws related to misunderstanding of important aspects of the task, misuse of mathematical procedures, or faulty mathematical reasoning</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reflects a lack of essential understanding of the underlying mathematical concepts</a:t>
                      </a:r>
                    </a:p>
                    <a:p>
                      <a:pPr marL="342900" marR="0" lvl="0" indent="-342900">
                        <a:spcBef>
                          <a:spcPts val="0"/>
                        </a:spcBef>
                        <a:spcAft>
                          <a:spcPts val="0"/>
                        </a:spcAft>
                        <a:buFont typeface="Symbol"/>
                        <a:buChar char=""/>
                        <a:tabLst>
                          <a:tab pos="457200" algn="l"/>
                        </a:tabLst>
                      </a:pPr>
                      <a:r>
                        <a:rPr lang="en-US" sz="1600" b="0" kern="1200" dirty="0" smtClean="0">
                          <a:solidFill>
                            <a:schemeClr val="dk1"/>
                          </a:solidFill>
                          <a:effectLst/>
                          <a:latin typeface="Gill Sans MT Pro Book"/>
                          <a:ea typeface="Times New Roman"/>
                          <a:cs typeface="+mn-cs"/>
                        </a:rPr>
                        <a:t>may contain correct numerical answer(s) but required work is not provided</a:t>
                      </a:r>
                      <a:endParaRPr lang="en-US" sz="1600" b="0" kern="1200" dirty="0">
                        <a:solidFill>
                          <a:schemeClr val="dk1"/>
                        </a:solidFill>
                        <a:effectLst/>
                        <a:latin typeface="Gill Sans MT Pro Book"/>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106</a:t>
            </a:fld>
            <a:endParaRPr lang="en-US" dirty="0"/>
          </a:p>
        </p:txBody>
      </p:sp>
    </p:spTree>
    <p:custDataLst>
      <p:tags r:id="rId1"/>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3-point</a:t>
            </a:r>
            <a:r>
              <a:rPr dirty="0" smtClean="0">
                <a:latin typeface="Verdana" pitchFamily="34" charset="0"/>
              </a:rPr>
              <a:t> Holistic Rubric </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955675"/>
          <a:ext cx="8759825" cy="1554466"/>
        </p:xfrm>
        <a:graphic>
          <a:graphicData uri="http://schemas.openxmlformats.org/drawingml/2006/table">
            <a:tbl>
              <a:tblPr firstRow="1" bandRow="1">
                <a:tableStyleId>{5C22544A-7EE6-4342-B048-85BDC9FD1C3A}</a:tableStyleId>
              </a:tblPr>
              <a:tblGrid>
                <a:gridCol w="1480595"/>
                <a:gridCol w="7279230"/>
              </a:tblGrid>
              <a:tr h="252009">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Score Point</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600" b="0" kern="1200" dirty="0" smtClean="0">
                          <a:solidFill>
                            <a:schemeClr val="dk1"/>
                          </a:solidFill>
                          <a:effectLst/>
                          <a:latin typeface="+mn-lt"/>
                          <a:ea typeface="Times New Roman"/>
                          <a:cs typeface="+mn-cs"/>
                        </a:rPr>
                        <a:t>Description</a:t>
                      </a:r>
                      <a:endParaRPr lang="en-US" sz="1600" b="0" kern="1200" dirty="0">
                        <a:solidFill>
                          <a:schemeClr val="dk1"/>
                        </a:solidFill>
                        <a:effectLst/>
                        <a:latin typeface="+mn-lt"/>
                        <a:ea typeface="Times New Roman"/>
                        <a:cs typeface="+mn-cs"/>
                      </a:endParaRPr>
                    </a:p>
                  </a:txBody>
                  <a:tcPr marL="91449" marR="91449" marT="45713" marB="457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2834">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600" b="0" kern="1200" dirty="0" smtClean="0">
                          <a:solidFill>
                            <a:schemeClr val="dk1"/>
                          </a:solidFill>
                          <a:effectLst/>
                          <a:latin typeface="+mn-lt"/>
                          <a:ea typeface="Times New Roman"/>
                          <a:cs typeface="+mn-cs"/>
                        </a:rPr>
                        <a:t>0 Points</a:t>
                      </a:r>
                    </a:p>
                    <a:p>
                      <a:pPr marL="0" marR="0" algn="l" defTabSz="457200" rtl="0" eaLnBrk="1" latinLnBrk="0" hangingPunct="1">
                        <a:lnSpc>
                          <a:spcPct val="150000"/>
                        </a:lnSpc>
                        <a:spcBef>
                          <a:spcPts val="0"/>
                        </a:spcBef>
                        <a:spcAft>
                          <a:spcPts val="0"/>
                        </a:spcAft>
                      </a:pPr>
                      <a:endParaRPr lang="en-US" sz="1600" b="0" kern="1200" dirty="0">
                        <a:solidFill>
                          <a:schemeClr val="dk1"/>
                        </a:solidFill>
                        <a:effectLst/>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tab pos="457200" algn="l"/>
                        </a:tabLst>
                        <a:defRPr/>
                      </a:pPr>
                      <a:r>
                        <a:rPr lang="en-US" sz="1600" b="0" kern="1200" dirty="0" smtClean="0">
                          <a:solidFill>
                            <a:schemeClr val="dk1"/>
                          </a:solidFill>
                          <a:effectLst/>
                          <a:latin typeface="Gill Sans MT Pro Book"/>
                          <a:ea typeface="Times New Roman"/>
                          <a:cs typeface="+mn-cs"/>
                        </a:rPr>
                        <a:t>A zero-point response is incorrect, irrelevant, incoherent, or contains a correct response arrived at using an obviously incorrect procedure. Although some parts may contain correct mathematical procedures, holistically they are not</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tab pos="457200" algn="l"/>
                        </a:tabLst>
                        <a:defRPr/>
                      </a:pPr>
                      <a:r>
                        <a:rPr lang="en-US" sz="1600" b="0" kern="1200" dirty="0" smtClean="0">
                          <a:solidFill>
                            <a:schemeClr val="dk1"/>
                          </a:solidFill>
                          <a:effectLst/>
                          <a:latin typeface="Gill Sans MT Pro Book"/>
                          <a:ea typeface="Times New Roman"/>
                          <a:cs typeface="+mn-cs"/>
                        </a:rPr>
                        <a:t>sufficient to demonstrate even a limited understanding of the mathematical concepts embodied in the task.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107</a:t>
            </a:fld>
            <a:endParaRPr lang="en-US" dirty="0"/>
          </a:p>
        </p:txBody>
      </p:sp>
    </p:spTree>
    <p:custDataLst>
      <p:tags r:id="rId1"/>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89091"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4 Extended-response (3-point)</a:t>
            </a:r>
            <a:br>
              <a:rPr lang="en-US" sz="2800" dirty="0" smtClean="0">
                <a:solidFill>
                  <a:srgbClr val="628DBB"/>
                </a:solidFill>
              </a:rPr>
            </a:br>
            <a:r>
              <a:rPr lang="en-US" sz="2800" dirty="0" smtClean="0">
                <a:solidFill>
                  <a:srgbClr val="628DBB"/>
                </a:solidFill>
              </a:rPr>
              <a:t> Sample Question Guide 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p:spPr>
        <p:txBody>
          <a:bodyPr/>
          <a:lstStyle/>
          <a:p>
            <a:pPr>
              <a:defRPr/>
            </a:pPr>
            <a:fld id="{85AC1CD9-F3E8-49B3-855D-43858F9D0A18}" type="slidenum">
              <a:rPr lang="en-US" smtClean="0"/>
              <a:pPr>
                <a:defRPr/>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latin typeface="Verdana" pitchFamily="34" charset="0"/>
              </a:rPr>
              <a:t>Our Goals</a:t>
            </a:r>
            <a:endParaRPr dirty="0" smtClean="0">
              <a:latin typeface="Verdana" pitchFamily="34" charset="0"/>
            </a:endParaRPr>
          </a:p>
        </p:txBody>
      </p:sp>
      <p:sp>
        <p:nvSpPr>
          <p:cNvPr id="6147" name="Content Placeholder 2"/>
          <p:cNvSpPr>
            <a:spLocks noGrp="1"/>
          </p:cNvSpPr>
          <p:nvPr>
            <p:ph idx="1"/>
          </p:nvPr>
        </p:nvSpPr>
        <p:spPr/>
        <p:txBody>
          <a:bodyPr/>
          <a:lstStyle/>
          <a:p>
            <a:pPr>
              <a:buFont typeface="Arial" charset="0"/>
              <a:buChar char="•"/>
            </a:pPr>
            <a:r>
              <a:rPr lang="en-US" dirty="0" smtClean="0">
                <a:latin typeface="Gill Sans MT Pro Book" pitchFamily="-1" charset="0"/>
                <a:cs typeface="Gill Sans MT Pro Book" pitchFamily="-1" charset="0"/>
              </a:rPr>
              <a:t>Define holistic scoring and how it differs from typical grading.</a:t>
            </a:r>
          </a:p>
          <a:p>
            <a:pPr>
              <a:buFont typeface="Arial" charset="0"/>
              <a:buChar char="•"/>
            </a:pPr>
            <a:r>
              <a:rPr lang="en-US" dirty="0" smtClean="0">
                <a:latin typeface="Gill Sans MT Pro Book" pitchFamily="-1" charset="0"/>
                <a:cs typeface="Gill Sans MT Pro Book" pitchFamily="-1" charset="0"/>
              </a:rPr>
              <a:t>Review the rubrics/scoring policies and sample student responses in detail:</a:t>
            </a:r>
          </a:p>
          <a:p>
            <a:pPr lvl="2"/>
            <a:r>
              <a:rPr lang="en-US" dirty="0" smtClean="0">
                <a:latin typeface="Gill Sans MT Pro Book" pitchFamily="-1" charset="0"/>
                <a:cs typeface="Gill Sans MT Pro Book" pitchFamily="-1" charset="0"/>
              </a:rPr>
              <a:t>2-point holistic rubric</a:t>
            </a:r>
          </a:p>
          <a:p>
            <a:pPr lvl="2"/>
            <a:r>
              <a:rPr lang="en-US" dirty="0" smtClean="0">
                <a:latin typeface="Gill Sans MT Pro Book" pitchFamily="-1" charset="0"/>
                <a:cs typeface="Gill Sans MT Pro Book" pitchFamily="-1" charset="0"/>
              </a:rPr>
              <a:t>3-point holistic rubric </a:t>
            </a:r>
          </a:p>
          <a:p>
            <a:pPr lvl="2"/>
            <a:r>
              <a:rPr lang="en-US" dirty="0" smtClean="0">
                <a:latin typeface="Gill Sans MT Pro Book" pitchFamily="-1" charset="0"/>
                <a:cs typeface="Gill Sans MT Pro Book" pitchFamily="-1" charset="0"/>
              </a:rPr>
              <a:t>Scoring policies</a:t>
            </a:r>
          </a:p>
          <a:p>
            <a:pPr lvl="2"/>
            <a:r>
              <a:rPr lang="en-US" dirty="0" smtClean="0">
                <a:latin typeface="Gill Sans MT Pro Book" pitchFamily="-1" charset="0"/>
                <a:cs typeface="Gill Sans MT Pro Book" pitchFamily="-1" charset="0"/>
              </a:rPr>
              <a:t>Review approved guide responses</a:t>
            </a:r>
          </a:p>
          <a:p>
            <a:pPr>
              <a:buFont typeface="Arial" charset="0"/>
              <a:buChar char="•"/>
            </a:pPr>
            <a:r>
              <a:rPr lang="en-US" dirty="0" smtClean="0">
                <a:latin typeface="Gill Sans MT Pro Book" pitchFamily="-1" charset="0"/>
                <a:cs typeface="Gill Sans MT Pro Book" pitchFamily="-1" charset="0"/>
              </a:rPr>
              <a:t>Practice scoring student examples.</a:t>
            </a: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11</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110</a:t>
            </a:fld>
            <a:endParaRPr lang="en-US"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23004" y="156119"/>
            <a:ext cx="4830915" cy="625177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Question</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p>
          <a:p>
            <a:pPr marL="0" indent="0">
              <a:spcBef>
                <a:spcPts val="600"/>
              </a:spcBef>
              <a:defRPr/>
            </a:pPr>
            <a:endParaRPr lang="en-US" sz="1800" dirty="0" smtClean="0"/>
          </a:p>
          <a:p>
            <a:pPr marL="0" indent="0">
              <a:defRPr/>
            </a:pPr>
            <a:r>
              <a:rPr lang="en-US" sz="1800" b="1" dirty="0"/>
              <a:t>Equation ___________________________________________________</a:t>
            </a:r>
            <a:endParaRPr lang="en-US" sz="1800" dirty="0"/>
          </a:p>
          <a:p>
            <a:pPr marL="0" indent="0">
              <a:defRPr/>
            </a:pPr>
            <a:endParaRPr lang="en-US" sz="1050" dirty="0"/>
          </a:p>
          <a:p>
            <a:pPr marL="0" indent="0">
              <a:defRPr/>
            </a:pPr>
            <a:r>
              <a:rPr lang="en-US" sz="1800" dirty="0"/>
              <a:t>Solve the equation to find the amount of money she must save each month to meet her goal of buying a bicycle.</a:t>
            </a:r>
          </a:p>
          <a:p>
            <a:pPr>
              <a:defRPr/>
            </a:pPr>
            <a:r>
              <a:rPr lang="en-US" sz="1800" b="1" dirty="0" smtClean="0"/>
              <a:t>Show </a:t>
            </a:r>
            <a:r>
              <a:rPr lang="en-US" sz="1800" b="1" dirty="0"/>
              <a:t>your work.</a:t>
            </a:r>
          </a:p>
          <a:p>
            <a:pPr>
              <a:defRPr/>
            </a:pPr>
            <a:endParaRPr lang="en-US" sz="1800" b="1" dirty="0" smtClean="0"/>
          </a:p>
          <a:p>
            <a:pPr>
              <a:defRPr/>
            </a:pPr>
            <a:endParaRPr lang="en-US" sz="1800" b="1" dirty="0"/>
          </a:p>
          <a:p>
            <a:pPr>
              <a:defRPr/>
            </a:pPr>
            <a:r>
              <a:rPr lang="en-US" sz="1800" b="1" dirty="0" smtClean="0"/>
              <a:t>Answer </a:t>
            </a:r>
            <a:r>
              <a:rPr lang="en-US" sz="1800" b="1" dirty="0"/>
              <a:t>$_________________________________________________</a:t>
            </a:r>
          </a:p>
        </p:txBody>
      </p:sp>
      <p:sp>
        <p:nvSpPr>
          <p:cNvPr id="90116"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0117"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8"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2142AB-812A-4239-AA92-D00D609D3D2F}" type="slidenum">
              <a:rPr lang="en-US" smtClean="0"/>
              <a:pPr>
                <a:defRPr/>
              </a:pPr>
              <a:t>112</a:t>
            </a:fld>
            <a:endParaRPr lang="en-US" dirty="0"/>
          </a:p>
        </p:txBody>
      </p:sp>
      <p:sp>
        <p:nvSpPr>
          <p:cNvPr id="4" name="Content Placeholder 3"/>
          <p:cNvSpPr txBox="1">
            <a:spLocks/>
          </p:cNvSpPr>
          <p:nvPr/>
        </p:nvSpPr>
        <p:spPr>
          <a:xfrm>
            <a:off x="365125" y="1546225"/>
            <a:ext cx="8229600" cy="4525963"/>
          </a:xfrm>
          <a:prstGeom prst="rect">
            <a:avLst/>
          </a:prstGeom>
        </p:spPr>
        <p:txBody>
          <a:bodyPr/>
          <a:lstStyle/>
          <a:p>
            <a:r>
              <a:rPr lang="en-US" sz="2400" b="1" dirty="0" smtClean="0">
                <a:latin typeface="Gill Sans MT Pro Book"/>
              </a:rPr>
              <a:t>CCLS 4.OA.3</a:t>
            </a:r>
          </a:p>
          <a:p>
            <a:r>
              <a:rPr lang="en-US" sz="2400" dirty="0" smtClean="0">
                <a:latin typeface="Gill Sans MT Pro Book"/>
              </a:rPr>
              <a:t> </a:t>
            </a:r>
          </a:p>
          <a:p>
            <a:pPr algn="just"/>
            <a:r>
              <a:rPr lang="en-US" sz="2400" dirty="0" smtClean="0">
                <a:latin typeface="Gill Sans MT Pro Book"/>
              </a:rPr>
              <a:t>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endParaRPr lang="en-US" sz="2400" dirty="0">
              <a:latin typeface="Gill Sans MT Pro Book"/>
            </a:endParaRPr>
          </a:p>
        </p:txBody>
      </p:sp>
      <p:sp>
        <p:nvSpPr>
          <p:cNvPr id="5" name="Title 4"/>
          <p:cNvSpPr>
            <a:spLocks noGrp="1"/>
          </p:cNvSpPr>
          <p:nvPr>
            <p:ph type="title"/>
          </p:nvPr>
        </p:nvSpPr>
        <p:spPr>
          <a:xfrm>
            <a:off x="365125" y="197628"/>
            <a:ext cx="8229600" cy="900113"/>
          </a:xfrm>
        </p:spPr>
        <p:txBody>
          <a:bodyPr/>
          <a:lstStyle/>
          <a:p>
            <a:r>
              <a:rPr lang="en-US" dirty="0"/>
              <a:t>Grade 4 Extended-response </a:t>
            </a:r>
            <a:r>
              <a:rPr lang="en-US" dirty="0">
                <a:latin typeface="Verdana" pitchFamily="34" charset="0"/>
              </a:rPr>
              <a:t> </a:t>
            </a:r>
            <a:br>
              <a:rPr lang="en-US" dirty="0">
                <a:latin typeface="Verdana" pitchFamily="34" charset="0"/>
              </a:rPr>
            </a:br>
            <a:r>
              <a:rPr lang="en-US" dirty="0"/>
              <a:t>Common Core Learning Standard Assessed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Question</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r>
              <a:rPr lang="en-US" sz="1800" dirty="0" smtClean="0"/>
              <a:t>.</a:t>
            </a:r>
          </a:p>
          <a:p>
            <a:pPr marL="0" indent="0">
              <a:spcBef>
                <a:spcPts val="600"/>
              </a:spcBef>
              <a:defRPr/>
            </a:pPr>
            <a:endParaRPr lang="en-US" sz="1800" dirty="0"/>
          </a:p>
          <a:p>
            <a:pPr marL="0" indent="0">
              <a:defRPr/>
            </a:pPr>
            <a:r>
              <a:rPr lang="en-US" sz="1800" b="1" dirty="0" smtClean="0"/>
              <a:t>Equation ___________________________________________________</a:t>
            </a:r>
            <a:endParaRPr lang="en-US" sz="1800" dirty="0"/>
          </a:p>
          <a:p>
            <a:pPr marL="0" indent="0">
              <a:defRPr/>
            </a:pPr>
            <a:endParaRPr lang="en-US" sz="1050" dirty="0" smtClean="0"/>
          </a:p>
          <a:p>
            <a:pPr marL="0" indent="0">
              <a:defRPr/>
            </a:pPr>
            <a:r>
              <a:rPr lang="en-US" sz="1800" dirty="0" smtClean="0"/>
              <a:t>Solve </a:t>
            </a:r>
            <a:r>
              <a:rPr lang="en-US" sz="1800" dirty="0"/>
              <a:t>the equation to find the amount of money she must save each month to meet her goal of buying a bicycle.</a:t>
            </a:r>
          </a:p>
          <a:p>
            <a:pPr>
              <a:defRPr/>
            </a:pPr>
            <a:r>
              <a:rPr lang="en-US" sz="1800" b="1" dirty="0" smtClean="0"/>
              <a:t>Show your work.</a:t>
            </a:r>
          </a:p>
          <a:p>
            <a:pPr>
              <a:defRPr/>
            </a:pPr>
            <a:endParaRPr lang="en-US" sz="1800" b="1" dirty="0" smtClean="0"/>
          </a:p>
          <a:p>
            <a:pPr>
              <a:defRPr/>
            </a:pPr>
            <a:endParaRPr lang="en-US" sz="1800" b="1" dirty="0"/>
          </a:p>
          <a:p>
            <a:pPr>
              <a:defRPr/>
            </a:pPr>
            <a:r>
              <a:rPr lang="en-US" sz="1800" b="1" dirty="0" smtClean="0"/>
              <a:t>Answer $_________________________________________________</a:t>
            </a:r>
            <a:endParaRPr lang="en-US" sz="1800" b="1" dirty="0"/>
          </a:p>
        </p:txBody>
      </p:sp>
      <p:sp>
        <p:nvSpPr>
          <p:cNvPr id="91140"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114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91142" name="Rectangle 6"/>
          <p:cNvSpPr>
            <a:spLocks noChangeArrowheads="1"/>
          </p:cNvSpPr>
          <p:nvPr/>
        </p:nvSpPr>
        <p:spPr bwMode="auto">
          <a:xfrm>
            <a:off x="4821238" y="4689475"/>
            <a:ext cx="3898900" cy="1481138"/>
          </a:xfrm>
          <a:prstGeom prst="rect">
            <a:avLst/>
          </a:prstGeom>
          <a:solidFill>
            <a:srgbClr val="E3EDF4"/>
          </a:solidFill>
          <a:ln w="9525">
            <a:noFill/>
            <a:round/>
            <a:headEnd/>
            <a:tailEnd/>
          </a:ln>
        </p:spPr>
        <p:txBody>
          <a:bodyPr lIns="0" tIns="0" rIns="0" bIns="0" anchor="ctr"/>
          <a:lstStyle/>
          <a:p>
            <a:pPr algn="ctr"/>
            <a:r>
              <a:rPr lang="en-US" sz="3200" b="1" dirty="0">
                <a:solidFill>
                  <a:srgbClr val="628DBB"/>
                </a:solidFill>
              </a:rPr>
              <a:t>How would you answer this question?</a:t>
            </a:r>
          </a:p>
        </p:txBody>
      </p:sp>
      <p:sp>
        <p:nvSpPr>
          <p:cNvPr id="9"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Exemplar</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r>
              <a:rPr lang="en-US" sz="1800" dirty="0" smtClean="0"/>
              <a:t>.</a:t>
            </a:r>
          </a:p>
          <a:p>
            <a:pPr marL="0" indent="0">
              <a:spcBef>
                <a:spcPts val="600"/>
              </a:spcBef>
              <a:defRPr/>
            </a:pPr>
            <a:endParaRPr lang="en-US" sz="1800" dirty="0"/>
          </a:p>
          <a:p>
            <a:pPr marL="0" indent="0">
              <a:defRPr/>
            </a:pPr>
            <a:r>
              <a:rPr lang="en-US" sz="1800" b="1" dirty="0" smtClean="0"/>
              <a:t>Equation ___________________________________________________</a:t>
            </a:r>
            <a:endParaRPr lang="en-US" sz="1800" dirty="0"/>
          </a:p>
          <a:p>
            <a:pPr marL="0" indent="0">
              <a:defRPr/>
            </a:pPr>
            <a:endParaRPr lang="en-US" sz="1050" dirty="0"/>
          </a:p>
          <a:p>
            <a:pPr marL="0" indent="0">
              <a:defRPr/>
            </a:pPr>
            <a:r>
              <a:rPr lang="en-US" sz="1800" dirty="0"/>
              <a:t>Solve the equation to find the amount of money she must save each month to meet her goal of buying a bicycle.</a:t>
            </a:r>
          </a:p>
          <a:p>
            <a:pPr>
              <a:defRPr/>
            </a:pPr>
            <a:r>
              <a:rPr lang="en-US" sz="1800" b="1" dirty="0" smtClean="0"/>
              <a:t>Show </a:t>
            </a:r>
            <a:r>
              <a:rPr lang="en-US" sz="1800" b="1" dirty="0"/>
              <a:t>your work.</a:t>
            </a:r>
          </a:p>
          <a:p>
            <a:pPr>
              <a:defRPr/>
            </a:pPr>
            <a:endParaRPr lang="en-US" sz="1800" b="1" dirty="0" smtClean="0"/>
          </a:p>
          <a:p>
            <a:pPr>
              <a:defRPr/>
            </a:pPr>
            <a:endParaRPr lang="en-US" sz="1800" b="1" dirty="0"/>
          </a:p>
          <a:p>
            <a:pPr>
              <a:defRPr/>
            </a:pPr>
            <a:r>
              <a:rPr lang="en-US" sz="1800" b="1" dirty="0" smtClean="0"/>
              <a:t>Answer </a:t>
            </a:r>
            <a:r>
              <a:rPr lang="en-US" sz="1800" b="1" dirty="0"/>
              <a:t>$_________________________________________________</a:t>
            </a:r>
          </a:p>
        </p:txBody>
      </p:sp>
      <p:sp>
        <p:nvSpPr>
          <p:cNvPr id="92164"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2165" name="Straight Connector 8"/>
          <p:cNvCxnSpPr>
            <a:cxnSpLocks noChangeShapeType="1"/>
          </p:cNvCxnSpPr>
          <p:nvPr/>
        </p:nvCxnSpPr>
        <p:spPr bwMode="auto">
          <a:xfrm>
            <a:off x="1751013" y="6245225"/>
            <a:ext cx="5210175" cy="0"/>
          </a:xfrm>
          <a:prstGeom prst="line">
            <a:avLst/>
          </a:prstGeom>
          <a:noFill/>
          <a:ln w="9525" algn="ctr">
            <a:noFill/>
            <a:round/>
            <a:headEnd/>
            <a:tailEnd/>
          </a:ln>
        </p:spPr>
      </p:cxnSp>
      <p:sp>
        <p:nvSpPr>
          <p:cNvPr id="2" name="Rectangle 1"/>
          <p:cNvSpPr>
            <a:spLocks noRot="1" noChangeAspect="1" noMove="1" noResize="1" noEditPoints="1" noAdjustHandles="1" noChangeArrowheads="1" noChangeShapeType="1" noTextEdit="1"/>
          </p:cNvSpPr>
          <p:nvPr/>
        </p:nvSpPr>
        <p:spPr>
          <a:xfrm>
            <a:off x="2742716" y="3421427"/>
            <a:ext cx="2203680" cy="369332"/>
          </a:xfrm>
          <a:prstGeom prst="rect">
            <a:avLst/>
          </a:prstGeom>
          <a:blipFill rotWithShape="1">
            <a:blip r:embed="rId3"/>
            <a:stretch>
              <a:fillRect/>
            </a:stretch>
          </a:blipFill>
        </p:spPr>
        <p:txBody>
          <a:bodyPr/>
          <a:lstStyle/>
          <a:p>
            <a:pPr>
              <a:defRPr/>
            </a:pPr>
            <a:r>
              <a:rPr lang="en-US" dirty="0">
                <a:noFill/>
              </a:rPr>
              <a:t> </a:t>
            </a:r>
          </a:p>
        </p:txBody>
      </p:sp>
      <p:sp>
        <p:nvSpPr>
          <p:cNvPr id="3" name="Rectangle 2"/>
          <p:cNvSpPr>
            <a:spLocks noRot="1" noChangeAspect="1" noMove="1" noResize="1" noEditPoints="1" noAdjustHandles="1" noChangeArrowheads="1" noChangeShapeType="1" noTextEdit="1"/>
          </p:cNvSpPr>
          <p:nvPr/>
        </p:nvSpPr>
        <p:spPr>
          <a:xfrm>
            <a:off x="3034546" y="5026091"/>
            <a:ext cx="2173224" cy="646331"/>
          </a:xfrm>
          <a:prstGeom prst="rect">
            <a:avLst/>
          </a:prstGeom>
          <a:blipFill rotWithShape="1">
            <a:blip r:embed="rId4"/>
            <a:stretch>
              <a:fillRect t="-5607" r="-3090"/>
            </a:stretch>
          </a:blipFill>
        </p:spPr>
        <p:txBody>
          <a:bodyPr/>
          <a:lstStyle/>
          <a:p>
            <a:pPr>
              <a:defRPr/>
            </a:pPr>
            <a:r>
              <a:rPr lang="en-US" dirty="0">
                <a:noFill/>
              </a:rPr>
              <a:t> </a:t>
            </a:r>
          </a:p>
        </p:txBody>
      </p:sp>
      <p:sp>
        <p:nvSpPr>
          <p:cNvPr id="5" name="Rectangle 4"/>
          <p:cNvSpPr>
            <a:spLocks noRot="1" noChangeAspect="1" noMove="1" noResize="1" noEditPoints="1" noAdjustHandles="1" noChangeArrowheads="1" noChangeShapeType="1" noTextEdit="1"/>
          </p:cNvSpPr>
          <p:nvPr/>
        </p:nvSpPr>
        <p:spPr>
          <a:xfrm>
            <a:off x="2167680" y="5941024"/>
            <a:ext cx="827471" cy="369332"/>
          </a:xfrm>
          <a:prstGeom prst="rect">
            <a:avLst/>
          </a:prstGeom>
          <a:blipFill rotWithShape="1">
            <a:blip r:embed="rId5"/>
            <a:stretch>
              <a:fillRect/>
            </a:stretch>
          </a:blipFill>
        </p:spPr>
        <p:txBody>
          <a:bodyPr/>
          <a:lstStyle/>
          <a:p>
            <a:pPr>
              <a:defRPr/>
            </a:pPr>
            <a:r>
              <a:rPr lang="en-US" dirty="0">
                <a:noFill/>
              </a:rPr>
              <a:t> </a:t>
            </a:r>
          </a:p>
        </p:txBody>
      </p:sp>
      <p:sp>
        <p:nvSpPr>
          <p:cNvPr id="11"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smtClean="0"/>
              <a:t>Grade 4 Extended-response Guide Paper 1</a:t>
            </a:r>
          </a:p>
        </p:txBody>
      </p:sp>
      <p:pic>
        <p:nvPicPr>
          <p:cNvPr id="93187" name="Picture 7"/>
          <p:cNvPicPr>
            <a:picLocks noChangeAspect="1" noChangeArrowheads="1"/>
          </p:cNvPicPr>
          <p:nvPr/>
        </p:nvPicPr>
        <p:blipFill>
          <a:blip r:embed="rId3"/>
          <a:srcRect/>
          <a:stretch>
            <a:fillRect/>
          </a:stretch>
        </p:blipFill>
        <p:spPr bwMode="auto">
          <a:xfrm>
            <a:off x="503238" y="833438"/>
            <a:ext cx="6831012" cy="5459412"/>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3"/>
          <p:cNvSpPr>
            <a:spLocks noGrp="1"/>
          </p:cNvSpPr>
          <p:nvPr>
            <p:ph idx="1"/>
          </p:nvPr>
        </p:nvSpPr>
        <p:spPr>
          <a:xfrm>
            <a:off x="365125" y="1565275"/>
            <a:ext cx="8229600" cy="4525963"/>
          </a:xfrm>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116</a:t>
            </a:fld>
            <a:endParaRPr lang="en-US" dirty="0"/>
          </a:p>
        </p:txBody>
      </p:sp>
      <p:sp>
        <p:nvSpPr>
          <p:cNvPr id="2" name="Title 1"/>
          <p:cNvSpPr>
            <a:spLocks noGrp="1"/>
          </p:cNvSpPr>
          <p:nvPr>
            <p:ph type="title"/>
          </p:nvPr>
        </p:nvSpPr>
        <p:spPr>
          <a:xfrm>
            <a:off x="365124" y="197628"/>
            <a:ext cx="8518525" cy="900113"/>
          </a:xfrm>
        </p:spPr>
        <p:txBody>
          <a:bodyPr/>
          <a:lstStyle/>
          <a:p>
            <a:r>
              <a:rPr lang="en-US" dirty="0">
                <a:latin typeface="Verdana" pitchFamily="34" charset="0"/>
              </a:rPr>
              <a:t>Grade 4 Extended-response Guide Paper 1 Annotation</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2</a:t>
            </a:r>
          </a:p>
        </p:txBody>
      </p:sp>
      <p:pic>
        <p:nvPicPr>
          <p:cNvPr id="95235" name="Picture 6"/>
          <p:cNvPicPr>
            <a:picLocks noChangeAspect="1" noChangeArrowheads="1"/>
          </p:cNvPicPr>
          <p:nvPr/>
        </p:nvPicPr>
        <p:blipFill>
          <a:blip r:embed="rId3"/>
          <a:srcRect/>
          <a:stretch>
            <a:fillRect/>
          </a:stretch>
        </p:blipFill>
        <p:spPr bwMode="auto">
          <a:xfrm>
            <a:off x="822325" y="850900"/>
            <a:ext cx="7651750" cy="543242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117</a:t>
            </a:fld>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118</a:t>
            </a:fld>
            <a:endParaRPr lang="en-US" dirty="0"/>
          </a:p>
        </p:txBody>
      </p:sp>
      <p:sp>
        <p:nvSpPr>
          <p:cNvPr id="2" name="Title 1"/>
          <p:cNvSpPr>
            <a:spLocks noGrp="1"/>
          </p:cNvSpPr>
          <p:nvPr>
            <p:ph type="title"/>
          </p:nvPr>
        </p:nvSpPr>
        <p:spPr>
          <a:xfrm>
            <a:off x="365124" y="197628"/>
            <a:ext cx="8778875" cy="900113"/>
          </a:xfrm>
        </p:spPr>
        <p:txBody>
          <a:bodyPr/>
          <a:lstStyle/>
          <a:p>
            <a:r>
              <a:rPr lang="en-US" dirty="0">
                <a:latin typeface="Verdana" pitchFamily="34" charset="0"/>
              </a:rPr>
              <a:t>Grade 4 Extended-response Guide Paper 2 Annotation</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a:t>
            </a:r>
            <a:r>
              <a:rPr lang="en-US" dirty="0" smtClean="0">
                <a:latin typeface="Verdana" pitchFamily="34" charset="0"/>
              </a:rPr>
              <a:t> </a:t>
            </a:r>
            <a:r>
              <a:rPr dirty="0" smtClean="0">
                <a:latin typeface="Verdana" pitchFamily="34" charset="0"/>
              </a:rPr>
              <a:t>Guide Paper 3</a:t>
            </a:r>
          </a:p>
        </p:txBody>
      </p:sp>
      <p:pic>
        <p:nvPicPr>
          <p:cNvPr id="2050" name="Picture 2"/>
          <p:cNvPicPr>
            <a:picLocks noChangeAspect="1" noChangeArrowheads="1"/>
          </p:cNvPicPr>
          <p:nvPr/>
        </p:nvPicPr>
        <p:blipFill>
          <a:blip r:embed="rId3"/>
          <a:srcRect/>
          <a:stretch>
            <a:fillRect/>
          </a:stretch>
        </p:blipFill>
        <p:spPr bwMode="auto">
          <a:xfrm>
            <a:off x="1206312" y="873742"/>
            <a:ext cx="6004980" cy="551712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dirty="0">
                <a:solidFill>
                  <a:srgbClr val="628DBB"/>
                </a:solidFill>
              </a:rPr>
              <a:t>Holistic Scoring</a:t>
            </a:r>
            <a:endParaRPr lang="en-GB" sz="3200" dirty="0">
              <a:solidFill>
                <a:srgbClr val="628DBB"/>
              </a:solidFill>
              <a:latin typeface="Gill Sans MT Pro Book" pitchFamily="-1" charset="0"/>
            </a:endParaRPr>
          </a:p>
        </p:txBody>
      </p:sp>
      <p:pic>
        <p:nvPicPr>
          <p:cNvPr id="7171" name="Picture 2"/>
          <p:cNvPicPr>
            <a:picLocks noChangeAspect="1"/>
          </p:cNvPicPr>
          <p:nvPr/>
        </p:nvPicPr>
        <p:blipFill>
          <a:blip r:embed="rId4"/>
          <a:srcRect/>
          <a:stretch>
            <a:fillRect/>
          </a:stretch>
        </p:blipFill>
        <p:spPr bwMode="auto">
          <a:xfrm>
            <a:off x="463550" y="1489075"/>
            <a:ext cx="8315325" cy="4743450"/>
          </a:xfrm>
          <a:prstGeom prst="rect">
            <a:avLst/>
          </a:prstGeom>
          <a:noFill/>
          <a:ln w="9525">
            <a:noFill/>
            <a:miter lim="800000"/>
            <a:headEnd/>
            <a:tailEnd/>
          </a:ln>
        </p:spPr>
      </p:pic>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12</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3"/>
          <p:cNvSpPr>
            <a:spLocks noGrp="1"/>
          </p:cNvSpPr>
          <p:nvPr>
            <p:ph idx="1"/>
          </p:nvPr>
        </p:nvSpPr>
        <p:spPr/>
        <p:txBody>
          <a:bodyPr/>
          <a:lstStyle/>
          <a:p>
            <a:pPr>
              <a:defRPr/>
            </a:pPr>
            <a:r>
              <a:rPr lang="en-US" b="1" smtClean="0"/>
              <a:t>Score Point 3</a:t>
            </a:r>
            <a:endParaRPr lang="en-US" smtClean="0"/>
          </a:p>
          <a:p>
            <a:pPr>
              <a:defRPr/>
            </a:pPr>
            <a:r>
              <a:rPr lang="en-US" b="1" smtClean="0"/>
              <a:t> </a:t>
            </a:r>
            <a:endParaRPr lang="en-US" smtClean="0"/>
          </a:p>
          <a:p>
            <a:pPr marL="0" indent="0" algn="just">
              <a:defRPr/>
            </a:pPr>
            <a:r>
              <a:rPr lang="en-US"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120</a:t>
            </a:fld>
            <a:endParaRPr lang="en-US" dirty="0"/>
          </a:p>
        </p:txBody>
      </p:sp>
      <p:sp>
        <p:nvSpPr>
          <p:cNvPr id="2" name="Title 1"/>
          <p:cNvSpPr>
            <a:spLocks noGrp="1"/>
          </p:cNvSpPr>
          <p:nvPr>
            <p:ph type="title"/>
          </p:nvPr>
        </p:nvSpPr>
        <p:spPr>
          <a:xfrm>
            <a:off x="365124" y="197628"/>
            <a:ext cx="8518525" cy="900113"/>
          </a:xfrm>
        </p:spPr>
        <p:txBody>
          <a:bodyPr/>
          <a:lstStyle/>
          <a:p>
            <a:r>
              <a:rPr lang="en-US" dirty="0">
                <a:latin typeface="Verdana" pitchFamily="34" charset="0"/>
              </a:rPr>
              <a:t>Grade 4 Extended-response Guide Paper 3 Annotation</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4 </a:t>
            </a:r>
          </a:p>
        </p:txBody>
      </p:sp>
      <p:pic>
        <p:nvPicPr>
          <p:cNvPr id="99331" name="Picture 3"/>
          <p:cNvPicPr>
            <a:picLocks noChangeAspect="1" noChangeArrowheads="1"/>
          </p:cNvPicPr>
          <p:nvPr/>
        </p:nvPicPr>
        <p:blipFill>
          <a:blip r:embed="rId3"/>
          <a:srcRect/>
          <a:stretch>
            <a:fillRect/>
          </a:stretch>
        </p:blipFill>
        <p:spPr bwMode="auto">
          <a:xfrm>
            <a:off x="895350" y="747713"/>
            <a:ext cx="6438900" cy="564515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4 Annotation</a:t>
            </a:r>
          </a:p>
        </p:txBody>
      </p:sp>
      <p:sp>
        <p:nvSpPr>
          <p:cNvPr id="100355"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is partially correct and addresses most aspects of the task, using mathematically sound procedures. An expression rather than an equation is written and it does not include a variable. However, the expression has been simplified correctly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5 </a:t>
            </a:r>
          </a:p>
        </p:txBody>
      </p:sp>
      <p:pic>
        <p:nvPicPr>
          <p:cNvPr id="101379" name="Picture 2"/>
          <p:cNvPicPr>
            <a:picLocks noChangeAspect="1" noChangeArrowheads="1"/>
          </p:cNvPicPr>
          <p:nvPr/>
        </p:nvPicPr>
        <p:blipFill>
          <a:blip r:embed="rId3"/>
          <a:srcRect/>
          <a:stretch>
            <a:fillRect/>
          </a:stretch>
        </p:blipFill>
        <p:spPr bwMode="auto">
          <a:xfrm>
            <a:off x="833438" y="731838"/>
            <a:ext cx="6832600" cy="56261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65125" y="197628"/>
            <a:ext cx="8778875" cy="900113"/>
          </a:xfrm>
        </p:spPr>
        <p:txBody>
          <a:bodyPr/>
          <a:lstStyle/>
          <a:p>
            <a:pPr>
              <a:tabLst>
                <a:tab pos="6907213" algn="l"/>
              </a:tabLst>
            </a:pPr>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5 Annotation</a:t>
            </a:r>
          </a:p>
        </p:txBody>
      </p:sp>
      <p:sp>
        <p:nvSpPr>
          <p:cNvPr id="102403"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demonstrates partial understanding and addresses most aspects of the task, using mathematically sound procedures. The equation is partially correct; it does not account for the 208. The mathematical procedure used to determine the amount of money to be saved each month is mathematically sound; however, the division error results in an incorrect answer.</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6 </a:t>
            </a:r>
          </a:p>
        </p:txBody>
      </p:sp>
      <p:pic>
        <p:nvPicPr>
          <p:cNvPr id="103427" name="Picture 2"/>
          <p:cNvPicPr>
            <a:picLocks noChangeAspect="1" noChangeArrowheads="1"/>
          </p:cNvPicPr>
          <p:nvPr/>
        </p:nvPicPr>
        <p:blipFill>
          <a:blip r:embed="rId3"/>
          <a:srcRect/>
          <a:stretch>
            <a:fillRect/>
          </a:stretch>
        </p:blipFill>
        <p:spPr bwMode="auto">
          <a:xfrm>
            <a:off x="523875" y="739775"/>
            <a:ext cx="7375525" cy="5672138"/>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6 Annotation</a:t>
            </a:r>
          </a:p>
        </p:txBody>
      </p:sp>
      <p:sp>
        <p:nvSpPr>
          <p:cNvPr id="104451"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demonstrates partial understanding. The equation is missing the parentheses around 240 - 32. However, the correct order of operations is followed to solve the incorrect equation.</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7 </a:t>
            </a:r>
          </a:p>
        </p:txBody>
      </p:sp>
      <p:pic>
        <p:nvPicPr>
          <p:cNvPr id="105475" name="Picture 2"/>
          <p:cNvPicPr>
            <a:picLocks noChangeAspect="1" noChangeArrowheads="1"/>
          </p:cNvPicPr>
          <p:nvPr/>
        </p:nvPicPr>
        <p:blipFill>
          <a:blip r:embed="rId3"/>
          <a:srcRect/>
          <a:stretch>
            <a:fillRect/>
          </a:stretch>
        </p:blipFill>
        <p:spPr bwMode="auto">
          <a:xfrm>
            <a:off x="971550" y="844550"/>
            <a:ext cx="6869113" cy="556577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7 Annotation</a:t>
            </a:r>
          </a:p>
        </p:txBody>
      </p:sp>
      <p:sp>
        <p:nvSpPr>
          <p:cNvPr id="106499"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exhibits many flaws and demonstrates only a limited understanding of the question. There is no equation given and the expression (</a:t>
            </a:r>
            <a:r>
              <a:rPr lang="en-US" i="1" dirty="0" smtClean="0"/>
              <a:t>x</a:t>
            </a:r>
            <a:r>
              <a:rPr lang="en-US" dirty="0" smtClean="0"/>
              <a:t> ÷ 4) does not show any understanding. The procedure used to solve the equation is appropriate; however, there are two division errors – both for the estimate (200 ÷ 4 = $55) and for the equation identified as “real” (208 ÷ 4 = $57). The final answer (57.00) is incorrect.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8 </a:t>
            </a: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129</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88" y="804863"/>
            <a:ext cx="8428037" cy="524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dirty="0" smtClean="0">
                <a:latin typeface="Verdana" pitchFamily="34" charset="0"/>
              </a:rPr>
              <a:t>Holistic Scoring</a:t>
            </a:r>
          </a:p>
        </p:txBody>
      </p:sp>
      <p:sp>
        <p:nvSpPr>
          <p:cNvPr id="8195" name="Content Placeholder 2"/>
          <p:cNvSpPr>
            <a:spLocks noGrp="1"/>
          </p:cNvSpPr>
          <p:nvPr>
            <p:ph idx="1"/>
          </p:nvPr>
        </p:nvSpPr>
        <p:spPr/>
        <p:txBody>
          <a:bodyPr/>
          <a:lstStyle/>
          <a:p>
            <a:pPr>
              <a:buFont typeface="Arial" charset="0"/>
              <a:buChar char="•"/>
            </a:pPr>
            <a:r>
              <a:rPr lang="en-US" dirty="0" smtClean="0">
                <a:latin typeface="Gill Sans MT Pro Book" pitchFamily="-1" charset="0"/>
                <a:cs typeface="Gill Sans MT Pro Book" pitchFamily="-1" charset="0"/>
              </a:rPr>
              <a:t>Holistic scoring assigns a single, overall test score for a response as a whole.  </a:t>
            </a:r>
          </a:p>
          <a:p>
            <a:pPr>
              <a:buFont typeface="Arial" charset="0"/>
              <a:buChar char="•"/>
            </a:pPr>
            <a:r>
              <a:rPr lang="en-US" dirty="0" smtClean="0">
                <a:latin typeface="Gill Sans MT Pro Book" pitchFamily="-1" charset="0"/>
                <a:cs typeface="Gill Sans MT Pro Book" pitchFamily="-1" charset="0"/>
              </a:rPr>
              <a:t>The single score reflects the level of understanding the student demonstrates in the response.</a:t>
            </a:r>
          </a:p>
          <a:p>
            <a:pPr>
              <a:buFont typeface="Arial" charset="0"/>
              <a:buChar char="•"/>
            </a:pPr>
            <a:r>
              <a:rPr lang="en-US" dirty="0" smtClean="0">
                <a:latin typeface="Gill Sans MT Pro Book" pitchFamily="-1" charset="0"/>
                <a:cs typeface="Gill Sans MT Pro Book" pitchFamily="-1" charset="0"/>
              </a:rPr>
              <a:t>To score holistically, you must look at the entire response, rather than evaluating the parts or individual attributes separately. </a:t>
            </a:r>
          </a:p>
          <a:p>
            <a:pPr>
              <a:buFont typeface="Arial" charset="0"/>
              <a:buChar char="•"/>
            </a:pPr>
            <a:r>
              <a:rPr lang="en-US" dirty="0" smtClean="0">
                <a:latin typeface="Gill Sans MT Pro Book" pitchFamily="-1" charset="0"/>
                <a:cs typeface="Gill Sans MT Pro Book" pitchFamily="-1" charset="0"/>
              </a:rPr>
              <a:t>A response may have some attributes of adjacent score points, but you must assign the score that best describes the response as a whole – the “best fit” score.</a:t>
            </a: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13</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65125" y="197628"/>
            <a:ext cx="843915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8 Annotation</a:t>
            </a:r>
          </a:p>
        </p:txBody>
      </p:sp>
      <p:sp>
        <p:nvSpPr>
          <p:cNvPr id="108547"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demonstrates only a limited understanding of the mathematical concepts. The equation is not provided and while the answer is correct, not all of the required work is provided.</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130</a:t>
            </a:fld>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9 </a:t>
            </a:r>
          </a:p>
        </p:txBody>
      </p:sp>
      <p:pic>
        <p:nvPicPr>
          <p:cNvPr id="109571" name="Picture 2"/>
          <p:cNvPicPr>
            <a:picLocks noChangeAspect="1" noChangeArrowheads="1"/>
          </p:cNvPicPr>
          <p:nvPr/>
        </p:nvPicPr>
        <p:blipFill>
          <a:blip r:embed="rId3"/>
          <a:srcRect/>
          <a:stretch>
            <a:fillRect/>
          </a:stretch>
        </p:blipFill>
        <p:spPr bwMode="auto">
          <a:xfrm>
            <a:off x="379413" y="712788"/>
            <a:ext cx="8045450" cy="546417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131</a:t>
            </a:fld>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65124"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9 Annotation</a:t>
            </a:r>
          </a:p>
        </p:txBody>
      </p:sp>
      <p:sp>
        <p:nvSpPr>
          <p:cNvPr id="110595" name="Content Placeholder 3"/>
          <p:cNvSpPr>
            <a:spLocks noGrp="1"/>
          </p:cNvSpPr>
          <p:nvPr>
            <p:ph idx="1"/>
          </p:nvPr>
        </p:nvSpPr>
        <p:spPr/>
        <p:txBody>
          <a:bodyPr/>
          <a:lstStyle/>
          <a:p>
            <a:r>
              <a:rPr lang="en-US" b="1" dirty="0" smtClean="0"/>
              <a:t>Score Point 1</a:t>
            </a:r>
            <a:endParaRPr lang="en-US" dirty="0" smtClean="0"/>
          </a:p>
          <a:p>
            <a:r>
              <a:rPr lang="en-US" dirty="0" smtClean="0"/>
              <a:t> </a:t>
            </a:r>
          </a:p>
          <a:p>
            <a:pPr marL="0" indent="0" algn="just"/>
            <a:r>
              <a:rPr lang="en-US" dirty="0" smtClean="0"/>
              <a:t>This response demonstrates only a limited understanding. While some aspects of the task are addressed correctly, faulty reasoning results in an inadequate solution. The equation is incorrect and does not take into account the $32 already saved. This reflects a lack of essential understanding of the underlying mathematical concept. However, that incorrect equation is solved correctly.</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5124" y="207670"/>
            <a:ext cx="8778875" cy="450056"/>
          </a:xfrm>
        </p:spPr>
        <p:txBody>
          <a:bodyPr/>
          <a:lstStyle/>
          <a:p>
            <a:r>
              <a:rPr lang="en-US" dirty="0" smtClean="0"/>
              <a:t>Grade 4 Extended-response Guide Paper 10 </a:t>
            </a:r>
          </a:p>
        </p:txBody>
      </p:sp>
      <p:pic>
        <p:nvPicPr>
          <p:cNvPr id="111619" name="Picture 3"/>
          <p:cNvPicPr>
            <a:picLocks noChangeAspect="1" noChangeArrowheads="1"/>
          </p:cNvPicPr>
          <p:nvPr/>
        </p:nvPicPr>
        <p:blipFill>
          <a:blip r:embed="rId3"/>
          <a:srcRect/>
          <a:stretch>
            <a:fillRect/>
          </a:stretch>
        </p:blipFill>
        <p:spPr bwMode="auto">
          <a:xfrm>
            <a:off x="473075" y="796925"/>
            <a:ext cx="6842125" cy="551021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133</a:t>
            </a:fld>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10 Annotation</a:t>
            </a:r>
          </a:p>
        </p:txBody>
      </p:sp>
      <p:sp>
        <p:nvSpPr>
          <p:cNvPr id="113667"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initial equation is not correct and only the very first step of the process is completed. This results in an incorrect answer. Holistically, this is not sufficient to demonstrate even a limited understanding of the mathematical concepts embodied in the task.</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134</a:t>
            </a:fld>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365124" y="207963"/>
            <a:ext cx="9227763"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11 </a:t>
            </a:r>
          </a:p>
        </p:txBody>
      </p:sp>
      <p:pic>
        <p:nvPicPr>
          <p:cNvPr id="113667" name="Picture 2"/>
          <p:cNvPicPr>
            <a:picLocks noChangeAspect="1" noChangeArrowheads="1"/>
          </p:cNvPicPr>
          <p:nvPr/>
        </p:nvPicPr>
        <p:blipFill>
          <a:blip r:embed="rId3"/>
          <a:srcRect/>
          <a:stretch>
            <a:fillRect/>
          </a:stretch>
        </p:blipFill>
        <p:spPr bwMode="auto">
          <a:xfrm>
            <a:off x="487363" y="742950"/>
            <a:ext cx="8231187" cy="56388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135</a:t>
            </a:fld>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dirty="0" smtClean="0"/>
              <a:t> </a:t>
            </a:r>
          </a:p>
          <a:p>
            <a:pPr marL="0" indent="0" algn="just">
              <a:defRPr/>
            </a:pPr>
            <a:r>
              <a:rPr lang="en-US" dirty="0" smtClean="0"/>
              <a:t>This response is incorrect. The equation given is incorrect and while the final answer is correct, no correct work or mathematically appropriate process is shown that would lead to that answer.</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136</a:t>
            </a:fld>
            <a:endParaRPr lang="en-US" dirty="0"/>
          </a:p>
        </p:txBody>
      </p:sp>
      <p:sp>
        <p:nvSpPr>
          <p:cNvPr id="2" name="Title 1"/>
          <p:cNvSpPr>
            <a:spLocks noGrp="1"/>
          </p:cNvSpPr>
          <p:nvPr>
            <p:ph type="title"/>
          </p:nvPr>
        </p:nvSpPr>
        <p:spPr>
          <a:xfrm>
            <a:off x="365124" y="197628"/>
            <a:ext cx="8778875" cy="900113"/>
          </a:xfrm>
        </p:spPr>
        <p:txBody>
          <a:bodyPr/>
          <a:lstStyle/>
          <a:p>
            <a:r>
              <a:rPr lang="en-US" dirty="0">
                <a:latin typeface="Verdana" pitchFamily="34" charset="0"/>
              </a:rPr>
              <a:t>Grade 4 Extended-response Guide Paper 11 Annotation</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137</a:t>
            </a:fld>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16739"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4 Extended-response (3-point)</a:t>
            </a:r>
            <a:br>
              <a:rPr lang="en-US" sz="2800" dirty="0" smtClean="0">
                <a:solidFill>
                  <a:srgbClr val="628DBB"/>
                </a:solidFill>
              </a:rPr>
            </a:br>
            <a:r>
              <a:rPr lang="en-US" sz="2800" dirty="0" smtClean="0">
                <a:solidFill>
                  <a:srgbClr val="628DBB"/>
                </a:solidFill>
              </a:rPr>
              <a:t>Sample Question Practice Set</a:t>
            </a:r>
            <a:endParaRPr lang="en-GB" sz="2800" dirty="0">
              <a:solidFill>
                <a:srgbClr val="628DBB"/>
              </a:solidFill>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138</a:t>
            </a:fld>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11507" y="145473"/>
            <a:ext cx="4805543" cy="62189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139</a:t>
            </a:fld>
            <a:endParaRPr lang="en-US" dirty="0"/>
          </a:p>
        </p:txBody>
      </p:sp>
    </p:spTree>
    <p:extLst>
      <p:ext uri="{BB962C8B-B14F-4D97-AF65-F5344CB8AC3E}">
        <p14:creationId xmlns="" xmlns:p14="http://schemas.microsoft.com/office/powerpoint/2010/main" val="355273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dirty="0" smtClean="0">
                <a:latin typeface="Verdana" pitchFamily="34" charset="0"/>
              </a:rPr>
              <a:t>Holistic Scoring </a:t>
            </a:r>
            <a:r>
              <a:rPr lang="en-US" dirty="0">
                <a:latin typeface="Verdana" pitchFamily="34" charset="0"/>
              </a:rPr>
              <a:t>(Continued)</a:t>
            </a:r>
            <a:endParaRPr dirty="0" smtClean="0">
              <a:latin typeface="Verdana" pitchFamily="34" charset="0"/>
            </a:endParaRPr>
          </a:p>
        </p:txBody>
      </p:sp>
      <p:sp>
        <p:nvSpPr>
          <p:cNvPr id="9219" name="Content Placeholder 2"/>
          <p:cNvSpPr>
            <a:spLocks noGrp="1"/>
          </p:cNvSpPr>
          <p:nvPr>
            <p:ph idx="1"/>
          </p:nvPr>
        </p:nvSpPr>
        <p:spPr/>
        <p:txBody>
          <a:bodyPr/>
          <a:lstStyle/>
          <a:p>
            <a:r>
              <a:rPr lang="en-US" smtClean="0">
                <a:latin typeface="Gill Sans MT Pro Book" pitchFamily="-1" charset="0"/>
                <a:cs typeface="Gill Sans MT Pro Book" pitchFamily="-1" charset="0"/>
              </a:rPr>
              <a:t>When scoring holistically:</a:t>
            </a:r>
          </a:p>
          <a:p>
            <a:pPr algn="just">
              <a:buFont typeface="Arial" charset="0"/>
              <a:buChar char="•"/>
            </a:pPr>
            <a:r>
              <a:rPr lang="en-US" smtClean="0">
                <a:latin typeface="Gill Sans MT Pro Book" pitchFamily="-1" charset="0"/>
                <a:cs typeface="Gill Sans MT Pro Book" pitchFamily="-1" charset="0"/>
              </a:rPr>
              <a:t>Read thoroughly to assess the level of understanding demonstrated.</a:t>
            </a:r>
          </a:p>
          <a:p>
            <a:pPr>
              <a:buFont typeface="Arial" charset="0"/>
              <a:buChar char="•"/>
            </a:pPr>
            <a:r>
              <a:rPr lang="en-US" smtClean="0">
                <a:latin typeface="Gill Sans MT Pro Book" pitchFamily="-1" charset="0"/>
                <a:cs typeface="Gill Sans MT Pro Book" pitchFamily="-1" charset="0"/>
              </a:rPr>
              <a:t>Assign the score that best reflects the level of understanding the response demonstrates. </a:t>
            </a:r>
          </a:p>
          <a:p>
            <a:pPr>
              <a:buFont typeface="Arial" charset="0"/>
              <a:buChar char="•"/>
            </a:pPr>
            <a:r>
              <a:rPr lang="en-US" smtClean="0">
                <a:latin typeface="Gill Sans MT Pro Book" pitchFamily="-1" charset="0"/>
                <a:cs typeface="Gill Sans MT Pro Book" pitchFamily="-1" charset="0"/>
              </a:rPr>
              <a:t>Keep in mind that some errors may detract from the level of understanding demonstrated and other errors may not detract.</a:t>
            </a:r>
          </a:p>
          <a:p>
            <a:pPr>
              <a:buFont typeface="Arial" charset="0"/>
              <a:buChar char="•"/>
            </a:pPr>
            <a:r>
              <a:rPr lang="en-US" smtClean="0">
                <a:latin typeface="Gill Sans MT Pro Book" pitchFamily="-1" charset="0"/>
                <a:cs typeface="Gill Sans MT Pro Book" pitchFamily="-1" charset="0"/>
              </a:rPr>
              <a:t>Compare each response to the rubric and training papers.</a:t>
            </a:r>
            <a:endParaRPr lang="en-US" dirty="0" smtClean="0">
              <a:latin typeface="Gill Sans MT Pro Book" pitchFamily="-1" charset="0"/>
              <a:cs typeface="Gill Sans MT Pro Book" pitchFamily="-1" charset="0"/>
            </a:endParaRPr>
          </a:p>
        </p:txBody>
      </p:sp>
      <p:sp>
        <p:nvSpPr>
          <p:cNvPr id="7"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2"/>
          <p:cNvPicPr>
            <a:picLocks noChangeAspect="1" noChangeArrowheads="1"/>
          </p:cNvPicPr>
          <p:nvPr/>
        </p:nvPicPr>
        <p:blipFill>
          <a:blip r:embed="rId3"/>
          <a:srcRect/>
          <a:stretch>
            <a:fillRect/>
          </a:stretch>
        </p:blipFill>
        <p:spPr bwMode="auto">
          <a:xfrm>
            <a:off x="1168400" y="758825"/>
            <a:ext cx="5780088" cy="566102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140</a:t>
            </a:fld>
            <a:endParaRPr lang="en-US" dirty="0"/>
          </a:p>
        </p:txBody>
      </p:sp>
      <p:sp>
        <p:nvSpPr>
          <p:cNvPr id="2" name="Title 1"/>
          <p:cNvSpPr>
            <a:spLocks noGrp="1"/>
          </p:cNvSpPr>
          <p:nvPr>
            <p:ph type="title"/>
          </p:nvPr>
        </p:nvSpPr>
        <p:spPr/>
        <p:txBody>
          <a:bodyPr/>
          <a:lstStyle/>
          <a:p>
            <a:r>
              <a:rPr lang="en-US" dirty="0">
                <a:latin typeface="Verdana" pitchFamily="34" charset="0"/>
              </a:rPr>
              <a:t>Grade 4 Extended-response Practice Paper 1</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Practice Paper 1 Annotation</a:t>
            </a:r>
          </a:p>
        </p:txBody>
      </p:sp>
      <p:sp>
        <p:nvSpPr>
          <p:cNvPr id="119811"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equation does not contain a variable and is irrelevant. While the initial step in the solution is correct (240 – 32 = 208), the question’s direction specifying that the same amount of money is saved every month is disregarded, resulting in incorrect work and an incorrect answer. While some parts contain correct mathematical procedures, holistically, they are not sufficient to demonstrate even a limited understanding of the mathematical concepts embodied in the task.</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141</a:t>
            </a:fld>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2"/>
          <p:cNvPicPr>
            <a:picLocks noChangeAspect="1" noChangeArrowheads="1"/>
          </p:cNvPicPr>
          <p:nvPr/>
        </p:nvPicPr>
        <p:blipFill>
          <a:blip r:embed="rId3"/>
          <a:srcRect/>
          <a:stretch>
            <a:fillRect/>
          </a:stretch>
        </p:blipFill>
        <p:spPr bwMode="auto">
          <a:xfrm>
            <a:off x="911225" y="744538"/>
            <a:ext cx="7045325" cy="551497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142</a:t>
            </a:fld>
            <a:endParaRPr lang="en-US" dirty="0"/>
          </a:p>
        </p:txBody>
      </p:sp>
      <p:sp>
        <p:nvSpPr>
          <p:cNvPr id="2" name="Title 1"/>
          <p:cNvSpPr>
            <a:spLocks noGrp="1"/>
          </p:cNvSpPr>
          <p:nvPr>
            <p:ph type="title"/>
          </p:nvPr>
        </p:nvSpPr>
        <p:spPr/>
        <p:txBody>
          <a:bodyPr/>
          <a:lstStyle/>
          <a:p>
            <a:r>
              <a:rPr lang="en-US" dirty="0">
                <a:latin typeface="Verdana" pitchFamily="34" charset="0"/>
              </a:rPr>
              <a:t>Grade 4 Extended-response Practice Paper 2</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2 Annotation</a:t>
            </a:r>
          </a:p>
        </p:txBody>
      </p:sp>
      <p:sp>
        <p:nvSpPr>
          <p:cNvPr id="120835" name="Content Placeholder 3"/>
          <p:cNvSpPr>
            <a:spLocks noGrp="1"/>
          </p:cNvSpPr>
          <p:nvPr>
            <p:ph idx="1"/>
          </p:nvPr>
        </p:nvSpPr>
        <p:spPr/>
        <p:txBody>
          <a:bodyPr/>
          <a:lstStyle/>
          <a:p>
            <a:r>
              <a:rPr lang="en-US" b="1" dirty="0" smtClean="0"/>
              <a:t>Score Point 3</a:t>
            </a:r>
            <a:endParaRPr lang="en-US" dirty="0" smtClean="0"/>
          </a:p>
          <a:p>
            <a:r>
              <a:rPr lang="en-US" b="1" dirty="0" smtClean="0"/>
              <a:t> </a:t>
            </a:r>
            <a:endParaRPr lang="en-US" dirty="0" smtClean="0"/>
          </a:p>
          <a:p>
            <a:pPr marL="0" indent="0" algn="just"/>
            <a:r>
              <a:rPr lang="en-US" dirty="0" smtClean="0"/>
              <a:t>This response answers the question correctly and indicates that the student has completed the task correctly, using mathematically sound procedures. The equation given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143</a:t>
            </a:fld>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3</a:t>
            </a:r>
          </a:p>
        </p:txBody>
      </p:sp>
      <p:pic>
        <p:nvPicPr>
          <p:cNvPr id="121859" name="Picture 2"/>
          <p:cNvPicPr>
            <a:picLocks noChangeAspect="1" noChangeArrowheads="1"/>
          </p:cNvPicPr>
          <p:nvPr/>
        </p:nvPicPr>
        <p:blipFill>
          <a:blip r:embed="rId3"/>
          <a:srcRect/>
          <a:stretch>
            <a:fillRect/>
          </a:stretch>
        </p:blipFill>
        <p:spPr bwMode="auto">
          <a:xfrm>
            <a:off x="652463" y="717550"/>
            <a:ext cx="7188200" cy="551656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144</a:t>
            </a:fld>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3 Annotation</a:t>
            </a:r>
          </a:p>
        </p:txBody>
      </p:sp>
      <p:sp>
        <p:nvSpPr>
          <p:cNvPr id="122883" name="Content Placeholder 3"/>
          <p:cNvSpPr>
            <a:spLocks noGrp="1"/>
          </p:cNvSpPr>
          <p:nvPr>
            <p:ph idx="1"/>
          </p:nvPr>
        </p:nvSpPr>
        <p:spPr/>
        <p:txBody>
          <a:bodyPr/>
          <a:lstStyle/>
          <a:p>
            <a:r>
              <a:rPr lang="en-US" b="1" dirty="0" smtClean="0"/>
              <a:t>Score Point 0</a:t>
            </a:r>
            <a:endParaRPr lang="en-US" dirty="0" smtClean="0"/>
          </a:p>
          <a:p>
            <a:r>
              <a:rPr lang="en-US" b="1" dirty="0" smtClean="0"/>
              <a:t> </a:t>
            </a:r>
            <a:endParaRPr lang="en-US" dirty="0" smtClean="0"/>
          </a:p>
          <a:p>
            <a:pPr marL="0" indent="0" algn="just"/>
            <a:r>
              <a:rPr lang="en-US" dirty="0" smtClean="0"/>
              <a:t>This response is incorrect.  The equation is incorrect. Though some correct operations are indicated in the work, subtraction followed by division, only the subtraction is correctly completed. Holistically, this is not sufficient to demonstrate even a limited understanding of the mathematical concepts embodied in the task.</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145</a:t>
            </a:fld>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4</a:t>
            </a:r>
          </a:p>
        </p:txBody>
      </p:sp>
      <p:pic>
        <p:nvPicPr>
          <p:cNvPr id="123907" name="Picture 2"/>
          <p:cNvPicPr>
            <a:picLocks noChangeAspect="1" noChangeArrowheads="1"/>
          </p:cNvPicPr>
          <p:nvPr/>
        </p:nvPicPr>
        <p:blipFill>
          <a:blip r:embed="rId3"/>
          <a:srcRect/>
          <a:stretch>
            <a:fillRect/>
          </a:stretch>
        </p:blipFill>
        <p:spPr bwMode="auto">
          <a:xfrm>
            <a:off x="1054100" y="742950"/>
            <a:ext cx="6357938" cy="567531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146</a:t>
            </a:fld>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4 Annotation</a:t>
            </a:r>
          </a:p>
        </p:txBody>
      </p:sp>
      <p:sp>
        <p:nvSpPr>
          <p:cNvPr id="124931"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demonstrates partial understanding and addresses most aspects of the task using mathematically sound procedures. The equation is not correct. However, the mathematical procedure used and the answer are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147</a:t>
            </a:fld>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5</a:t>
            </a:r>
          </a:p>
        </p:txBody>
      </p:sp>
      <p:pic>
        <p:nvPicPr>
          <p:cNvPr id="125955" name="Picture 2"/>
          <p:cNvPicPr>
            <a:picLocks noChangeAspect="1" noChangeArrowheads="1"/>
          </p:cNvPicPr>
          <p:nvPr/>
        </p:nvPicPr>
        <p:blipFill>
          <a:blip r:embed="rId3"/>
          <a:srcRect/>
          <a:stretch>
            <a:fillRect/>
          </a:stretch>
        </p:blipFill>
        <p:spPr bwMode="auto">
          <a:xfrm>
            <a:off x="884238" y="769938"/>
            <a:ext cx="6061075" cy="564515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148</a:t>
            </a:fld>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 Practice</a:t>
            </a:r>
            <a:r>
              <a:rPr dirty="0" smtClean="0">
                <a:latin typeface="Verdana" pitchFamily="34" charset="0"/>
              </a:rPr>
              <a:t> Paper 5 Annotation</a:t>
            </a:r>
          </a:p>
        </p:txBody>
      </p:sp>
      <p:sp>
        <p:nvSpPr>
          <p:cNvPr id="126979"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exhibits many flaws but is not completely incorrect.  The written equation is an acceptable equation; however, the mathematical procedure used to solve the equation and the answer are flawed and incorrect.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149</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dirty="0" smtClean="0">
                <a:latin typeface="Verdana" pitchFamily="34" charset="0"/>
              </a:rPr>
              <a:t>Scoring versus Grading</a:t>
            </a:r>
          </a:p>
        </p:txBody>
      </p:sp>
      <p:sp>
        <p:nvSpPr>
          <p:cNvPr id="9219" name="Content Placeholder 2"/>
          <p:cNvSpPr>
            <a:spLocks noGrp="1"/>
          </p:cNvSpPr>
          <p:nvPr>
            <p:ph idx="1"/>
          </p:nvPr>
        </p:nvSpPr>
        <p:spPr/>
        <p:txBody>
          <a:bodyPr/>
          <a:lstStyle/>
          <a:p>
            <a:pPr marL="0" indent="0">
              <a:defRPr/>
            </a:pPr>
            <a:r>
              <a:rPr lang="en-US" dirty="0" smtClean="0"/>
              <a:t>Scoring a state test is quite different from grading classroom papers.</a:t>
            </a:r>
          </a:p>
          <a:p>
            <a:pPr>
              <a:buFont typeface="Arial" pitchFamily="34" charset="0"/>
              <a:buChar char="•"/>
              <a:defRPr/>
            </a:pPr>
            <a:r>
              <a:rPr lang="en-US" dirty="0" smtClean="0"/>
              <a:t>Scoring</a:t>
            </a:r>
          </a:p>
          <a:p>
            <a:pPr lvl="2">
              <a:defRPr/>
            </a:pPr>
            <a:r>
              <a:rPr lang="en-US" dirty="0" smtClean="0"/>
              <a:t>A response is assessed based on the demonstrated level of understanding and how it compares to the rubric and training papers.</a:t>
            </a:r>
          </a:p>
          <a:p>
            <a:pPr>
              <a:buFont typeface="Arial" pitchFamily="34" charset="0"/>
              <a:buChar char="•"/>
              <a:defRPr/>
            </a:pPr>
            <a:r>
              <a:rPr lang="en-US" dirty="0" smtClean="0"/>
              <a:t>Grading</a:t>
            </a:r>
          </a:p>
          <a:p>
            <a:pPr lvl="2">
              <a:defRPr/>
            </a:pPr>
            <a:r>
              <a:rPr lang="en-US" dirty="0" smtClean="0"/>
              <a:t>Individual errors are totaled to determine the grade assigned.</a:t>
            </a:r>
            <a:endParaRPr lang="en-US" dirty="0"/>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150</a:t>
            </a:fld>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29027"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6 Extended-response (3-point)</a:t>
            </a:r>
          </a:p>
          <a:p>
            <a:pPr algn="ctr"/>
            <a:r>
              <a:rPr lang="en-US" sz="2800" dirty="0" smtClean="0">
                <a:solidFill>
                  <a:srgbClr val="628DBB"/>
                </a:solidFill>
              </a:rPr>
              <a:t>Sample Question Guide Set</a:t>
            </a:r>
            <a:endParaRPr lang="en-GB" sz="2800" dirty="0">
              <a:solidFill>
                <a:srgbClr val="628DBB"/>
              </a:solidFill>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151</a:t>
            </a:fld>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152</a:t>
            </a:fld>
            <a:endParaRPr lang="en-US" dirty="0"/>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1308" y="136839"/>
            <a:ext cx="4829301" cy="62409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55273330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Question</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0052"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0053"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8"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153</a:t>
            </a:fld>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smtClean="0"/>
              <a:t>Grade 6 Extended-response  </a:t>
            </a:r>
            <a:br>
              <a:rPr lang="en-US" dirty="0" smtClean="0"/>
            </a:br>
            <a:r>
              <a:rPr lang="en-US" dirty="0" smtClean="0"/>
              <a:t>Common Core Learning Standard Assessed</a:t>
            </a:r>
            <a:endParaRPr lang="en-US" dirty="0"/>
          </a:p>
        </p:txBody>
      </p:sp>
      <p:sp>
        <p:nvSpPr>
          <p:cNvPr id="4" name="Content Placeholder 3"/>
          <p:cNvSpPr txBox="1">
            <a:spLocks/>
          </p:cNvSpPr>
          <p:nvPr/>
        </p:nvSpPr>
        <p:spPr>
          <a:xfrm>
            <a:off x="365125" y="1546225"/>
            <a:ext cx="8229600" cy="4525963"/>
          </a:xfrm>
          <a:prstGeom prst="rect">
            <a:avLst/>
          </a:prstGeom>
        </p:spPr>
        <p:txBody>
          <a:bodyPr/>
          <a:lstStyle/>
          <a:p>
            <a:r>
              <a:rPr lang="en-US" sz="2400" b="1" dirty="0" smtClean="0">
                <a:latin typeface="Gill Sans MT Pro Book"/>
              </a:rPr>
              <a:t>CCLS 6.G.4</a:t>
            </a:r>
          </a:p>
          <a:p>
            <a:r>
              <a:rPr lang="en-US" sz="2400" dirty="0" smtClean="0">
                <a:latin typeface="Gill Sans MT Pro Book"/>
              </a:rPr>
              <a:t> </a:t>
            </a:r>
          </a:p>
          <a:p>
            <a:r>
              <a:rPr lang="en-US" sz="2400" dirty="0" smtClean="0">
                <a:latin typeface="Gill Sans MT Pro Book"/>
              </a:rPr>
              <a:t>Represent three-dimensional figures using nets made up of rectangles and triangles, and use the nets to find the surface area of these figures. Apply these techniques in the context of solving real-world and mathematical problems.</a:t>
            </a:r>
            <a:endParaRPr lang="en-US" sz="2400" dirty="0">
              <a:latin typeface="Gill Sans MT Pro Book"/>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154</a:t>
            </a:fld>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Question</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1076"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1077"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131079" name="Rectangle 12"/>
          <p:cNvSpPr>
            <a:spLocks noChangeArrowheads="1"/>
          </p:cNvSpPr>
          <p:nvPr/>
        </p:nvSpPr>
        <p:spPr bwMode="auto">
          <a:xfrm>
            <a:off x="4840288" y="3208338"/>
            <a:ext cx="3898900" cy="1481137"/>
          </a:xfrm>
          <a:prstGeom prst="rect">
            <a:avLst/>
          </a:prstGeom>
          <a:solidFill>
            <a:srgbClr val="E3EDF4"/>
          </a:solidFill>
          <a:ln w="9525">
            <a:noFill/>
            <a:round/>
            <a:headEnd/>
            <a:tailEnd/>
          </a:ln>
        </p:spPr>
        <p:txBody>
          <a:bodyPr lIns="0" tIns="0" rIns="0" bIns="0" anchor="ctr"/>
          <a:lstStyle/>
          <a:p>
            <a:pPr algn="ctr"/>
            <a:r>
              <a:rPr lang="en-US" sz="3200" b="1" dirty="0">
                <a:solidFill>
                  <a:srgbClr val="628DBB"/>
                </a:solidFill>
              </a:rPr>
              <a:t>How would you answer this question?</a:t>
            </a:r>
          </a:p>
        </p:txBody>
      </p:sp>
      <p:sp>
        <p:nvSpPr>
          <p:cNvPr id="9"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155</a:t>
            </a:fld>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Exemplar</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2100"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210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pic>
        <p:nvPicPr>
          <p:cNvPr id="132102" name="Picture 29"/>
          <p:cNvPicPr>
            <a:picLocks noChangeAspect="1" noChangeArrowheads="1"/>
          </p:cNvPicPr>
          <p:nvPr/>
        </p:nvPicPr>
        <p:blipFill>
          <a:blip r:embed="rId3"/>
          <a:srcRect/>
          <a:stretch>
            <a:fillRect/>
          </a:stretch>
        </p:blipFill>
        <p:spPr bwMode="auto">
          <a:xfrm>
            <a:off x="1492250" y="2314575"/>
            <a:ext cx="3660775" cy="3660775"/>
          </a:xfrm>
          <a:prstGeom prst="rect">
            <a:avLst/>
          </a:prstGeom>
          <a:noFill/>
          <a:ln w="9525">
            <a:noFill/>
            <a:miter lim="800000"/>
            <a:headEnd/>
            <a:tailEnd/>
          </a:ln>
        </p:spPr>
      </p:pic>
      <p:sp>
        <p:nvSpPr>
          <p:cNvPr id="132107" name="Rectangle 51208"/>
          <p:cNvSpPr>
            <a:spLocks noChangeArrowheads="1"/>
          </p:cNvSpPr>
          <p:nvPr/>
        </p:nvSpPr>
        <p:spPr bwMode="auto">
          <a:xfrm>
            <a:off x="2378075" y="6169025"/>
            <a:ext cx="1547813" cy="307975"/>
          </a:xfrm>
          <a:prstGeom prst="rect">
            <a:avLst/>
          </a:prstGeom>
          <a:noFill/>
          <a:ln w="9525">
            <a:noFill/>
            <a:miter lim="800000"/>
            <a:headEnd/>
            <a:tailEnd/>
          </a:ln>
        </p:spPr>
        <p:txBody>
          <a:bodyPr wrap="none">
            <a:spAutoFit/>
          </a:bodyPr>
          <a:lstStyle/>
          <a:p>
            <a:r>
              <a:rPr lang="en-US" dirty="0"/>
              <a:t>397.66 sq. cm.</a:t>
            </a:r>
          </a:p>
        </p:txBody>
      </p:sp>
      <mc:AlternateContent xmlns:mc="http://schemas.openxmlformats.org/markup-compatibility/2006">
        <mc:Choice xmlns="" xmlns:a14="http://schemas.microsoft.com/office/drawing/2010/main" Requires="a14">
          <p:sp>
            <p:nvSpPr>
              <p:cNvPr id="2" name="Rectangle 1"/>
              <p:cNvSpPr/>
              <p:nvPr/>
            </p:nvSpPr>
            <p:spPr>
              <a:xfrm>
                <a:off x="6120874" y="3632724"/>
                <a:ext cx="22767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5.3×13</m:t>
                          </m:r>
                        </m:e>
                      </m:d>
                      <m:r>
                        <a:rPr lang="en-US" sz="1600" i="1">
                          <a:latin typeface="Cambria Math"/>
                        </a:rPr>
                        <m:t>=137.8</m:t>
                      </m:r>
                    </m:oMath>
                  </m:oMathPara>
                </a14:m>
                <a:endParaRPr lang="en-US" sz="1600" dirty="0"/>
              </a:p>
            </p:txBody>
          </p:sp>
        </mc:Choice>
        <mc:Fallback>
          <p:sp>
            <p:nvSpPr>
              <p:cNvPr id="2" name="Rectangle 1"/>
              <p:cNvSpPr>
                <a:spLocks noRot="1" noChangeAspect="1" noMove="1" noResize="1" noEditPoints="1" noAdjustHandles="1" noChangeArrowheads="1" noChangeShapeType="1" noTextEdit="1"/>
              </p:cNvSpPr>
              <p:nvPr/>
            </p:nvSpPr>
            <p:spPr>
              <a:xfrm>
                <a:off x="6120874" y="3632724"/>
                <a:ext cx="2276777"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 name="Rectangle 2"/>
              <p:cNvSpPr/>
              <p:nvPr/>
            </p:nvSpPr>
            <p:spPr>
              <a:xfrm>
                <a:off x="5701079" y="3967931"/>
                <a:ext cx="31163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184.6+75.26+137.8=397.66</m:t>
                      </m:r>
                    </m:oMath>
                  </m:oMathPara>
                </a14:m>
                <a:endParaRPr lang="en-US" sz="1600" dirty="0"/>
              </a:p>
            </p:txBody>
          </p:sp>
        </mc:Choice>
        <mc:Fallback>
          <p:sp>
            <p:nvSpPr>
              <p:cNvPr id="3" name="Rectangle 2"/>
              <p:cNvSpPr>
                <a:spLocks noRot="1" noChangeAspect="1" noMove="1" noResize="1" noEditPoints="1" noAdjustHandles="1" noChangeArrowheads="1" noChangeShapeType="1" noTextEdit="1"/>
              </p:cNvSpPr>
              <p:nvPr/>
            </p:nvSpPr>
            <p:spPr>
              <a:xfrm>
                <a:off x="5701079" y="3967931"/>
                <a:ext cx="3116366" cy="338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5542190" y="3324947"/>
                <a:ext cx="343414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5.3×7.1</m:t>
                          </m:r>
                        </m:e>
                      </m:d>
                      <m:r>
                        <a:rPr lang="en-US" sz="1600" i="1">
                          <a:latin typeface="Cambria Math"/>
                        </a:rPr>
                        <m:t>=2×37.63=75.26</m:t>
                      </m:r>
                    </m:oMath>
                  </m:oMathPara>
                </a14:m>
                <a:endParaRPr lang="en-US" sz="1600" dirty="0"/>
              </a:p>
            </p:txBody>
          </p:sp>
        </mc:Choice>
        <mc:Fallback>
          <p:sp>
            <p:nvSpPr>
              <p:cNvPr id="6" name="Rectangle 5"/>
              <p:cNvSpPr>
                <a:spLocks noRot="1" noChangeAspect="1" noMove="1" noResize="1" noEditPoints="1" noAdjustHandles="1" noChangeArrowheads="1" noChangeShapeType="1" noTextEdit="1"/>
              </p:cNvSpPr>
              <p:nvPr/>
            </p:nvSpPr>
            <p:spPr>
              <a:xfrm>
                <a:off x="5542190" y="3324947"/>
                <a:ext cx="3434145" cy="3385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Rectangle 6"/>
              <p:cNvSpPr/>
              <p:nvPr/>
            </p:nvSpPr>
            <p:spPr>
              <a:xfrm>
                <a:off x="5619935" y="2963988"/>
                <a:ext cx="327865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13×7.1</m:t>
                          </m:r>
                        </m:e>
                      </m:d>
                      <m:r>
                        <a:rPr lang="en-US" sz="1600" i="1">
                          <a:latin typeface="Cambria Math"/>
                        </a:rPr>
                        <m:t>=2×92.3=184.6</m:t>
                      </m:r>
                    </m:oMath>
                  </m:oMathPara>
                </a14:m>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5619935" y="2963988"/>
                <a:ext cx="3278654" cy="338554"/>
              </a:xfrm>
              <a:prstGeom prst="rect">
                <a:avLst/>
              </a:prstGeom>
              <a:blipFill rotWithShape="1">
                <a:blip r:embed="rId7"/>
                <a:stretch>
                  <a:fillRect/>
                </a:stretch>
              </a:blipFill>
            </p:spPr>
            <p:txBody>
              <a:bodyPr/>
              <a:lstStyle/>
              <a:p>
                <a:r>
                  <a:rPr lang="en-US">
                    <a:noFill/>
                  </a:rPr>
                  <a:t> </a:t>
                </a:r>
              </a:p>
            </p:txBody>
          </p:sp>
        </mc:Fallback>
      </mc:AlternateContent>
      <p:sp>
        <p:nvSpPr>
          <p:cNvPr id="1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156</a:t>
            </a:fld>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a:t>
            </a:r>
          </a:p>
        </p:txBody>
      </p:sp>
      <p:pic>
        <p:nvPicPr>
          <p:cNvPr id="133123" name="Picture 2"/>
          <p:cNvPicPr>
            <a:picLocks noChangeAspect="1" noChangeArrowheads="1"/>
          </p:cNvPicPr>
          <p:nvPr/>
        </p:nvPicPr>
        <p:blipFill>
          <a:blip r:embed="rId3"/>
          <a:srcRect/>
          <a:stretch>
            <a:fillRect/>
          </a:stretch>
        </p:blipFill>
        <p:spPr bwMode="auto">
          <a:xfrm>
            <a:off x="544513" y="742950"/>
            <a:ext cx="7781925" cy="568801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157</a:t>
            </a:fld>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65124" y="197628"/>
            <a:ext cx="8508712"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 Annotation</a:t>
            </a:r>
          </a:p>
        </p:txBody>
      </p:sp>
      <p:sp>
        <p:nvSpPr>
          <p:cNvPr id="134147"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A complete net is drawn and accurately labeled, and all calculations for each of the rectangles are shown. The final answer, the sum of the area of all six rectangles, is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158</a:t>
            </a:fld>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2</a:t>
            </a:r>
          </a:p>
        </p:txBody>
      </p:sp>
      <p:pic>
        <p:nvPicPr>
          <p:cNvPr id="135171" name="Picture 2"/>
          <p:cNvPicPr>
            <a:picLocks noChangeAspect="1" noChangeArrowheads="1"/>
          </p:cNvPicPr>
          <p:nvPr/>
        </p:nvPicPr>
        <p:blipFill>
          <a:blip r:embed="rId3"/>
          <a:srcRect/>
          <a:stretch>
            <a:fillRect/>
          </a:stretch>
        </p:blipFill>
        <p:spPr bwMode="auto">
          <a:xfrm>
            <a:off x="993775" y="796925"/>
            <a:ext cx="6340475" cy="548957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159</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dirty="0" smtClean="0">
                <a:latin typeface="Verdana" pitchFamily="34" charset="0"/>
              </a:rPr>
              <a:t>Scoring versus Grading </a:t>
            </a:r>
            <a:r>
              <a:rPr lang="en-US" dirty="0" smtClean="0">
                <a:latin typeface="Verdana" pitchFamily="34" charset="0"/>
              </a:rPr>
              <a:t>(Continued)</a:t>
            </a:r>
            <a:endParaRPr dirty="0" smtClean="0">
              <a:latin typeface="Verdana" pitchFamily="34" charset="0"/>
            </a:endParaRPr>
          </a:p>
        </p:txBody>
      </p:sp>
      <p:sp>
        <p:nvSpPr>
          <p:cNvPr id="11267" name="Content Placeholder 2"/>
          <p:cNvSpPr>
            <a:spLocks noGrp="1"/>
          </p:cNvSpPr>
          <p:nvPr>
            <p:ph idx="1"/>
          </p:nvPr>
        </p:nvSpPr>
        <p:spPr/>
        <p:txBody>
          <a:bodyPr/>
          <a:lstStyle/>
          <a:p>
            <a:pPr>
              <a:buFont typeface="Arial" charset="0"/>
              <a:buChar char="•"/>
            </a:pPr>
            <a:r>
              <a:rPr lang="en-US" dirty="0" smtClean="0">
                <a:latin typeface="Gill Sans MT Pro Book" pitchFamily="-1" charset="0"/>
                <a:cs typeface="Gill Sans MT Pro Book" pitchFamily="-1" charset="0"/>
              </a:rPr>
              <a:t>Remember: You are scoring, not grading.</a:t>
            </a:r>
          </a:p>
          <a:p>
            <a:pPr>
              <a:buFont typeface="Arial" charset="0"/>
              <a:buChar char="•"/>
            </a:pPr>
            <a:r>
              <a:rPr lang="en-US" dirty="0" smtClean="0">
                <a:latin typeface="Gill Sans MT Pro Book" pitchFamily="-1" charset="0"/>
                <a:cs typeface="Gill Sans MT Pro Book" pitchFamily="-1" charset="0"/>
              </a:rPr>
              <a:t>Set aside your own grading practices while scoring.</a:t>
            </a:r>
          </a:p>
          <a:p>
            <a:pPr>
              <a:buFont typeface="Arial" charset="0"/>
              <a:buChar char="•"/>
            </a:pPr>
            <a:r>
              <a:rPr lang="en-US" dirty="0" smtClean="0">
                <a:latin typeface="Gill Sans MT Pro Book" pitchFamily="-1" charset="0"/>
                <a:cs typeface="Gill Sans MT Pro Book" pitchFamily="-1" charset="0"/>
              </a:rPr>
              <a:t>Determine scores based only on the work in the student booklet, using state standards—not classroom standards—to score responses accurately, fairly, and consistently.</a:t>
            </a: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365125" y="197628"/>
            <a:ext cx="843915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2 Annotation</a:t>
            </a:r>
          </a:p>
        </p:txBody>
      </p:sp>
      <p:sp>
        <p:nvSpPr>
          <p:cNvPr id="136195"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A complete net is drawn and accurately labeled. The calculations for each of the three sizes of rectangles are shown, multiplied by two, and then added. The final answer is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160</a:t>
            </a:fld>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3</a:t>
            </a:r>
          </a:p>
        </p:txBody>
      </p:sp>
      <p:pic>
        <p:nvPicPr>
          <p:cNvPr id="137219" name="Picture 2" descr="C:\Users\CHRIST~1\AppData\Local\Temp\SNAGHTML3689de5.PNG"/>
          <p:cNvPicPr>
            <a:picLocks noChangeAspect="1" noChangeArrowheads="1"/>
          </p:cNvPicPr>
          <p:nvPr/>
        </p:nvPicPr>
        <p:blipFill>
          <a:blip r:embed="rId3"/>
          <a:srcRect/>
          <a:stretch>
            <a:fillRect/>
          </a:stretch>
        </p:blipFill>
        <p:spPr bwMode="auto">
          <a:xfrm>
            <a:off x="1204913" y="749300"/>
            <a:ext cx="6518275" cy="540226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161</a:t>
            </a:fld>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365124" y="197628"/>
            <a:ext cx="8467149"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3 Annotation</a:t>
            </a:r>
          </a:p>
        </p:txBody>
      </p:sp>
      <p:sp>
        <p:nvSpPr>
          <p:cNvPr id="138243" name="Content Placeholder 3"/>
          <p:cNvSpPr>
            <a:spLocks noGrp="1"/>
          </p:cNvSpPr>
          <p:nvPr>
            <p:ph idx="1"/>
          </p:nvPr>
        </p:nvSpPr>
        <p:spPr/>
        <p:txBody>
          <a:bodyPr/>
          <a:lstStyle/>
          <a:p>
            <a:pPr>
              <a:defRPr/>
            </a:pPr>
            <a:r>
              <a:rPr lang="en-US" b="1" dirty="0" smtClean="0"/>
              <a:t>Score Point 3</a:t>
            </a:r>
            <a:endParaRPr lang="en-US" sz="1600" dirty="0" smtClean="0"/>
          </a:p>
          <a:p>
            <a:pPr>
              <a:defRPr/>
            </a:pPr>
            <a:r>
              <a:rPr lang="en-US" sz="1600" b="1" dirty="0" smtClean="0"/>
              <a:t> </a:t>
            </a:r>
            <a:endParaRPr lang="en-US" sz="1600" dirty="0" smtClean="0"/>
          </a:p>
          <a:p>
            <a:pPr marL="0" indent="0" algn="just">
              <a:defRPr/>
            </a:pPr>
            <a:r>
              <a:rPr lang="en-US" dirty="0" smtClean="0"/>
              <a:t>This response answers the question correctly and demonstrates a thorough understanding of the mathematical concepts. A complete net is drawn. The calculations for each of the three sizes of rectangles are shown, multiplied by two, and then added. The final answer is correct. Labeling the dimensions of the net is not required for demonstration of a thorough understanding of the problem. The run-on equations and the cm</a:t>
            </a:r>
            <a:r>
              <a:rPr lang="en-US" baseline="30000" dirty="0" smtClean="0"/>
              <a:t>3</a:t>
            </a:r>
            <a:r>
              <a:rPr lang="en-US" dirty="0" smtClean="0"/>
              <a:t> label do not detract from the demonstration of a thorough understanding of the mathematical concepts.</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162</a:t>
            </a:fld>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4</a:t>
            </a:r>
          </a:p>
        </p:txBody>
      </p:sp>
      <p:pic>
        <p:nvPicPr>
          <p:cNvPr id="5" name="Picture 1"/>
          <p:cNvPicPr>
            <a:picLocks noChangeAspect="1" noChangeArrowheads="1"/>
          </p:cNvPicPr>
          <p:nvPr/>
        </p:nvPicPr>
        <p:blipFill>
          <a:blip r:embed="rId3"/>
          <a:srcRect/>
          <a:stretch>
            <a:fillRect/>
          </a:stretch>
        </p:blipFill>
        <p:spPr bwMode="auto">
          <a:xfrm>
            <a:off x="1624013" y="942975"/>
            <a:ext cx="5895975" cy="4972050"/>
          </a:xfrm>
          <a:prstGeom prst="rect">
            <a:avLst/>
          </a:prstGeom>
          <a:noFill/>
          <a:ln w="9525">
            <a:noFill/>
            <a:miter lim="800000"/>
            <a:headEnd/>
            <a:tailEnd/>
          </a:ln>
        </p:spPr>
      </p:pic>
      <p:sp>
        <p:nvSpPr>
          <p:cNvPr id="7"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163</a:t>
            </a:fld>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365125" y="197628"/>
            <a:ext cx="8446366"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4 Annotation</a:t>
            </a:r>
          </a:p>
        </p:txBody>
      </p:sp>
      <p:sp>
        <p:nvSpPr>
          <p:cNvPr id="140291"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defRPr/>
            </a:pPr>
            <a:r>
              <a:rPr lang="en-US" dirty="0" smtClean="0"/>
              <a:t>This response is partially correct and addresses most aspects of the task, using mathematically sound procedures. A complete net is drawn and accurately labeled, and the correct procedure for the area calculations for each of the rectangles is used. However, a multiplication error is made while calculating one of the areas (13 × 2 × 5.3 = 157.8) and an addition error is made when determining the total area (157.8 + 184.6 + 75.26 = 387.66). The lines that appear to be extra flaps on the net are indicators of the lengths of the sides.</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164</a:t>
            </a:fld>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5</a:t>
            </a:r>
          </a:p>
        </p:txBody>
      </p:sp>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2141" y="836468"/>
            <a:ext cx="7817683" cy="554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165</a:t>
            </a:fld>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3"/>
          <p:cNvSpPr>
            <a:spLocks noGrp="1"/>
          </p:cNvSpPr>
          <p:nvPr>
            <p:ph idx="1"/>
          </p:nvPr>
        </p:nvSpPr>
        <p:spPr>
          <a:xfrm>
            <a:off x="386897" y="1317625"/>
            <a:ext cx="8229600" cy="4525963"/>
          </a:xfrm>
        </p:spPr>
        <p:txBody>
          <a:bodyPr/>
          <a:lstStyle/>
          <a:p>
            <a:r>
              <a:rPr lang="en-US" b="1" dirty="0" smtClean="0"/>
              <a:t>Score Point 2</a:t>
            </a:r>
            <a:endParaRPr lang="en-US" dirty="0" smtClean="0"/>
          </a:p>
          <a:p>
            <a:pPr>
              <a:defRPr/>
            </a:pPr>
            <a:r>
              <a:rPr lang="en-US" b="1" dirty="0" smtClean="0"/>
              <a:t> </a:t>
            </a:r>
            <a:endParaRPr lang="en-US" dirty="0" smtClean="0"/>
          </a:p>
          <a:p>
            <a:pPr marL="0" indent="0" algn="just">
              <a:spcBef>
                <a:spcPct val="30000"/>
              </a:spcBef>
              <a:buSzTx/>
              <a:defRPr/>
            </a:pPr>
            <a:r>
              <a:rPr lang="en-US" dirty="0" smtClean="0"/>
              <a:t>This response demonstrates partial understanding of the mathematical procedures embodied in the task. The net, missing the rectangle that represents one side (5.3 by 7.1) of the box, is only partially correct. The surface area calculated is for an open, rather than a closed, box; the area representing the top of the box is not included. </a:t>
            </a:r>
            <a:endParaRPr lang="en-US" sz="2800" dirty="0" smtClean="0">
              <a:latin typeface="Verdana" pitchFamily="34" charset="0"/>
              <a:cs typeface="Arial"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166</a:t>
            </a:fld>
            <a:endParaRPr lang="en-US" dirty="0"/>
          </a:p>
        </p:txBody>
      </p:sp>
      <p:sp>
        <p:nvSpPr>
          <p:cNvPr id="2" name="Title 1"/>
          <p:cNvSpPr>
            <a:spLocks noGrp="1"/>
          </p:cNvSpPr>
          <p:nvPr>
            <p:ph type="title"/>
          </p:nvPr>
        </p:nvSpPr>
        <p:spPr>
          <a:xfrm>
            <a:off x="365125" y="197628"/>
            <a:ext cx="8610924" cy="900113"/>
          </a:xfrm>
        </p:spPr>
        <p:txBody>
          <a:bodyPr/>
          <a:lstStyle/>
          <a:p>
            <a:r>
              <a:rPr lang="en-US" dirty="0">
                <a:latin typeface="Verdana" pitchFamily="34" charset="0"/>
              </a:rPr>
              <a:t>Grade 6 Extended-response Guide Paper 5 Annotation</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6</a:t>
            </a:r>
          </a:p>
        </p:txBody>
      </p:sp>
      <p:pic>
        <p:nvPicPr>
          <p:cNvPr id="143363" name="Picture 4" descr="C:\Users\CHRIST~1\AppData\Local\Temp\SNAGHTML36df622.PNG"/>
          <p:cNvPicPr>
            <a:picLocks noChangeAspect="1" noChangeArrowheads="1"/>
          </p:cNvPicPr>
          <p:nvPr/>
        </p:nvPicPr>
        <p:blipFill>
          <a:blip r:embed="rId3"/>
          <a:srcRect/>
          <a:stretch>
            <a:fillRect/>
          </a:stretch>
        </p:blipFill>
        <p:spPr bwMode="auto">
          <a:xfrm>
            <a:off x="1574800" y="758825"/>
            <a:ext cx="5880100" cy="57277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167</a:t>
            </a:fld>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65124" y="197628"/>
            <a:ext cx="8529493"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6 Annotation</a:t>
            </a:r>
          </a:p>
        </p:txBody>
      </p:sp>
      <p:sp>
        <p:nvSpPr>
          <p:cNvPr id="144387"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is partially correct and addresses most aspects of the task, using mathematically sound procedures. A complete net is drawn and accurately labeled, and the correct procedure for the total area calculation is shown in the work. However, minor calculation errors result in an incorrect answer.</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168</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7</a:t>
            </a:r>
          </a:p>
        </p:txBody>
      </p:sp>
      <p:pic>
        <p:nvPicPr>
          <p:cNvPr id="145411" name="Picture 2" descr="C:\Users\CHRIST~1\AppData\Local\Temp\SNAGHTML36f6db2.PNG"/>
          <p:cNvPicPr>
            <a:picLocks noChangeAspect="1" noChangeArrowheads="1"/>
          </p:cNvPicPr>
          <p:nvPr/>
        </p:nvPicPr>
        <p:blipFill>
          <a:blip r:embed="rId3"/>
          <a:srcRect/>
          <a:stretch>
            <a:fillRect/>
          </a:stretch>
        </p:blipFill>
        <p:spPr bwMode="auto">
          <a:xfrm>
            <a:off x="2001838" y="839788"/>
            <a:ext cx="5594350" cy="523557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169</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Guarding Against Scoring Biases </a:t>
            </a:r>
            <a:endParaRPr lang="en-US" dirty="0"/>
          </a:p>
        </p:txBody>
      </p:sp>
      <p:sp>
        <p:nvSpPr>
          <p:cNvPr id="9" name="Content Placeholder 8"/>
          <p:cNvSpPr>
            <a:spLocks noGrp="1"/>
          </p:cNvSpPr>
          <p:nvPr>
            <p:ph idx="1"/>
          </p:nvPr>
        </p:nvSpPr>
        <p:spPr>
          <a:xfrm>
            <a:off x="365125" y="1546225"/>
            <a:ext cx="4654744" cy="4525963"/>
          </a:xfrm>
        </p:spPr>
        <p:txBody>
          <a:bodyPr/>
          <a:lstStyle/>
          <a:p>
            <a:pPr marL="0" lvl="0" indent="0">
              <a:defRPr/>
            </a:pPr>
            <a:r>
              <a:rPr lang="en-US" sz="1800" b="1" dirty="0">
                <a:latin typeface="+mn-lt"/>
              </a:rPr>
              <a:t>Appearance of response</a:t>
            </a:r>
          </a:p>
          <a:p>
            <a:pPr marL="347472" lvl="0" indent="-347472">
              <a:buFont typeface="Arial" pitchFamily="34" charset="0"/>
              <a:buChar char="•"/>
              <a:defRPr/>
            </a:pPr>
            <a:r>
              <a:rPr lang="en-US" sz="1800" dirty="0">
                <a:latin typeface="+mn-lt"/>
              </a:rPr>
              <a:t>The quality of the handwriting, the use of cursive or printing, margins, editing marks, cross-outs, and overall neatness are not part of the scoring criteria.</a:t>
            </a:r>
          </a:p>
          <a:p>
            <a:endParaRPr lang="en-US" sz="1800" dirty="0">
              <a:latin typeface="+mn-lt"/>
            </a:endParaRPr>
          </a:p>
        </p:txBody>
      </p:sp>
      <p:sp>
        <p:nvSpPr>
          <p:cNvPr id="4" name="Slide Number Placeholder 3"/>
          <p:cNvSpPr>
            <a:spLocks noGrp="1"/>
          </p:cNvSpPr>
          <p:nvPr>
            <p:ph type="sldNum" sz="quarter" idx="10"/>
          </p:nvPr>
        </p:nvSpPr>
        <p:spPr/>
        <p:txBody>
          <a:bodyPr/>
          <a:lstStyle/>
          <a:p>
            <a:fld id="{DB51F911-9872-4B24-A7FD-2C5516E4AA1A}" type="slidenum">
              <a:rPr lang="en-US" smtClean="0"/>
              <a:pPr/>
              <a:t>17</a:t>
            </a:fld>
            <a:endParaRPr lang="en-US" dirty="0"/>
          </a:p>
        </p:txBody>
      </p:sp>
      <p:pic>
        <p:nvPicPr>
          <p:cNvPr id="6" name="Picture 8" descr="Handwriting_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0081" y="1516380"/>
            <a:ext cx="3810000" cy="183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86561" y="3524232"/>
            <a:ext cx="8563520" cy="2723823"/>
          </a:xfrm>
          <a:prstGeom prst="rect">
            <a:avLst/>
          </a:prstGeom>
          <a:noFill/>
          <a:ln w="9525">
            <a:noFill/>
            <a:miter lim="800000"/>
            <a:headEnd/>
            <a:tailEnd/>
          </a:ln>
          <a:effectLst/>
        </p:spPr>
        <p:txBody>
          <a:bodyPr wrap="square">
            <a:spAutoFit/>
          </a:bodyPr>
          <a:lstStyle/>
          <a:p>
            <a:pPr>
              <a:spcBef>
                <a:spcPct val="50000"/>
              </a:spcBef>
            </a:pPr>
            <a:r>
              <a:rPr lang="en-US" sz="1800" b="1" dirty="0">
                <a:latin typeface="+mn-lt"/>
              </a:rPr>
              <a:t>Response Length  </a:t>
            </a:r>
          </a:p>
          <a:p>
            <a:pPr marL="347472" indent="-347472">
              <a:spcBef>
                <a:spcPct val="50000"/>
              </a:spcBef>
              <a:buFont typeface="Arial" pitchFamily="34" charset="0"/>
              <a:buChar char="•"/>
            </a:pPr>
            <a:r>
              <a:rPr lang="en-US" sz="1800" dirty="0" smtClean="0">
                <a:latin typeface="+mn-lt"/>
              </a:rPr>
              <a:t>Many </a:t>
            </a:r>
            <a:r>
              <a:rPr lang="en-US" sz="1800" dirty="0">
                <a:latin typeface="+mn-lt"/>
              </a:rPr>
              <a:t>factors can contribute to how long or short a response appears to </a:t>
            </a:r>
            <a:r>
              <a:rPr lang="en-US" sz="1800" dirty="0" smtClean="0">
                <a:latin typeface="+mn-lt"/>
              </a:rPr>
              <a:t>be, </a:t>
            </a:r>
            <a:r>
              <a:rPr lang="en-US" sz="1800" dirty="0">
                <a:latin typeface="+mn-lt"/>
              </a:rPr>
              <a:t>including size and style of the handwriting, spacing, or placement on the page. </a:t>
            </a:r>
          </a:p>
          <a:p>
            <a:pPr marL="347472" indent="-347472">
              <a:spcBef>
                <a:spcPct val="50000"/>
              </a:spcBef>
              <a:buFont typeface="Arial" pitchFamily="34" charset="0"/>
              <a:buChar char="•"/>
            </a:pPr>
            <a:r>
              <a:rPr lang="en-US" sz="1800" dirty="0">
                <a:latin typeface="+mn-lt"/>
              </a:rPr>
              <a:t>As you score, follow the standards of the </a:t>
            </a:r>
            <a:r>
              <a:rPr lang="en-US" sz="1800" dirty="0" smtClean="0">
                <a:latin typeface="+mn-lt"/>
              </a:rPr>
              <a:t>guide papers </a:t>
            </a:r>
            <a:r>
              <a:rPr lang="en-US" sz="1800" dirty="0">
                <a:latin typeface="+mn-lt"/>
              </a:rPr>
              <a:t>and rubric rather than being influenced by the length of the response.</a:t>
            </a:r>
          </a:p>
          <a:p>
            <a:pPr marL="347472" indent="-347472">
              <a:spcBef>
                <a:spcPct val="50000"/>
              </a:spcBef>
              <a:buFont typeface="Arial" pitchFamily="34" charset="0"/>
              <a:buChar char="•"/>
            </a:pPr>
            <a:r>
              <a:rPr lang="en-US" sz="1800" dirty="0">
                <a:latin typeface="+mn-lt"/>
              </a:rPr>
              <a:t>If the response fulfills the requirements defined by the </a:t>
            </a:r>
            <a:r>
              <a:rPr lang="en-US" sz="1800" dirty="0" smtClean="0">
                <a:latin typeface="+mn-lt"/>
              </a:rPr>
              <a:t>guide for </a:t>
            </a:r>
            <a:r>
              <a:rPr lang="en-US" sz="1800" dirty="0">
                <a:latin typeface="+mn-lt"/>
              </a:rPr>
              <a:t>a specific score point, it should receive that score.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65125" y="197628"/>
            <a:ext cx="8425584"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7 Annotation</a:t>
            </a:r>
          </a:p>
        </p:txBody>
      </p:sp>
      <p:sp>
        <p:nvSpPr>
          <p:cNvPr id="146435"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is incomplete and exhibits many flaws but is not completely incorrect; it addresses some elements of the task correctly but reaches an inadequate solution and provides reasoning that is incomplete. No net is shown. The area calculations for each size rectangle are shown and are correctly added together. However, the determined value is not multiplied by two to determine the total surface area.</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170</a:t>
            </a:fld>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8</a:t>
            </a:r>
          </a:p>
        </p:txBody>
      </p:sp>
      <p:pic>
        <p:nvPicPr>
          <p:cNvPr id="147459" name="Picture 1"/>
          <p:cNvPicPr>
            <a:picLocks noChangeAspect="1" noChangeArrowheads="1"/>
          </p:cNvPicPr>
          <p:nvPr/>
        </p:nvPicPr>
        <p:blipFill>
          <a:blip r:embed="rId3"/>
          <a:srcRect/>
          <a:stretch>
            <a:fillRect/>
          </a:stretch>
        </p:blipFill>
        <p:spPr bwMode="auto">
          <a:xfrm>
            <a:off x="1581150" y="838200"/>
            <a:ext cx="5981700" cy="561022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171</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65124"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G</a:t>
            </a:r>
            <a:r>
              <a:rPr dirty="0" smtClean="0">
                <a:latin typeface="Verdana" pitchFamily="34" charset="0"/>
              </a:rPr>
              <a:t>uide Paper 8 Annotation</a:t>
            </a:r>
          </a:p>
        </p:txBody>
      </p:sp>
      <p:sp>
        <p:nvSpPr>
          <p:cNvPr id="148483"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demonstrates only a limited understanding of the mathematical procedures embodied in the task. No net is shown. While the work shows the correct procedures for the calculation of the total surface area, multiplication errors for all three sizes of rectangles result in an incorrect answer.</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172</a:t>
            </a:fld>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9</a:t>
            </a:r>
          </a:p>
        </p:txBody>
      </p:sp>
      <p:pic>
        <p:nvPicPr>
          <p:cNvPr id="149507" name="Picture 1"/>
          <p:cNvPicPr>
            <a:picLocks noChangeAspect="1" noChangeArrowheads="1"/>
          </p:cNvPicPr>
          <p:nvPr/>
        </p:nvPicPr>
        <p:blipFill>
          <a:blip r:embed="rId3"/>
          <a:srcRect/>
          <a:stretch>
            <a:fillRect/>
          </a:stretch>
        </p:blipFill>
        <p:spPr bwMode="auto">
          <a:xfrm>
            <a:off x="1090613" y="820738"/>
            <a:ext cx="7321550" cy="5365750"/>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173</a:t>
            </a:fld>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365125" y="197628"/>
            <a:ext cx="848793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9 Annotation</a:t>
            </a:r>
          </a:p>
        </p:txBody>
      </p:sp>
      <p:sp>
        <p:nvSpPr>
          <p:cNvPr id="150531"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reflects a lack of essential understanding of the underlying mathematical concepts. An appropriate net is shown. However, an inappropriate mathematical process is used to determine the surface area and the answer is incorrect.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174</a:t>
            </a:fld>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10</a:t>
            </a:r>
          </a:p>
        </p:txBody>
      </p:sp>
      <p:pic>
        <p:nvPicPr>
          <p:cNvPr id="151555" name="Picture 1"/>
          <p:cNvPicPr>
            <a:picLocks noChangeAspect="1" noChangeArrowheads="1"/>
          </p:cNvPicPr>
          <p:nvPr/>
        </p:nvPicPr>
        <p:blipFill>
          <a:blip r:embed="rId3"/>
          <a:srcRect/>
          <a:stretch>
            <a:fillRect/>
          </a:stretch>
        </p:blipFill>
        <p:spPr bwMode="auto">
          <a:xfrm>
            <a:off x="763588" y="738188"/>
            <a:ext cx="6843712" cy="5659437"/>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175</a:t>
            </a:fld>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10 Annotation</a:t>
            </a:r>
          </a:p>
        </p:txBody>
      </p:sp>
      <p:sp>
        <p:nvSpPr>
          <p:cNvPr id="152579"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A net is shown; however, the size of all six  rectangles is approximately the same. This net is not an appropriate representation of the original three-dimensional figure. No other work is shown and the answer given is incorrect.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176</a:t>
            </a:fld>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11</a:t>
            </a:r>
          </a:p>
        </p:txBody>
      </p:sp>
      <p:pic>
        <p:nvPicPr>
          <p:cNvPr id="153603" name="Picture 1"/>
          <p:cNvPicPr>
            <a:picLocks noChangeAspect="1" noChangeArrowheads="1"/>
          </p:cNvPicPr>
          <p:nvPr/>
        </p:nvPicPr>
        <p:blipFill>
          <a:blip r:embed="rId3"/>
          <a:srcRect/>
          <a:stretch>
            <a:fillRect/>
          </a:stretch>
        </p:blipFill>
        <p:spPr bwMode="auto">
          <a:xfrm>
            <a:off x="441325" y="1168400"/>
            <a:ext cx="8434388" cy="416242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177</a:t>
            </a:fld>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11 Annotation</a:t>
            </a:r>
          </a:p>
        </p:txBody>
      </p:sp>
      <p:sp>
        <p:nvSpPr>
          <p:cNvPr id="154627"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irrelevant. No net is shown and the volume is calculated, rather than the surface area.</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178</a:t>
            </a:fld>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179</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mtClean="0"/>
              <a:t>Guarding Against Scoring Biases (Continued)</a:t>
            </a:r>
            <a:endParaRPr lang="en-US" dirty="0"/>
          </a:p>
        </p:txBody>
      </p:sp>
      <p:sp>
        <p:nvSpPr>
          <p:cNvPr id="11" name="Content Placeholder 10"/>
          <p:cNvSpPr>
            <a:spLocks noGrp="1"/>
          </p:cNvSpPr>
          <p:nvPr>
            <p:ph idx="1"/>
          </p:nvPr>
        </p:nvSpPr>
        <p:spPr/>
        <p:txBody>
          <a:bodyPr/>
          <a:lstStyle/>
          <a:p>
            <a:r>
              <a:rPr lang="en-US" sz="1800" b="1" dirty="0">
                <a:latin typeface="+mn-lt"/>
              </a:rPr>
              <a:t>Response Organization  </a:t>
            </a:r>
          </a:p>
          <a:p>
            <a:pPr marL="347472" indent="-347472">
              <a:buFont typeface="Arial" pitchFamily="34" charset="0"/>
              <a:buChar char="•"/>
            </a:pPr>
            <a:r>
              <a:rPr lang="en-US" sz="1800" dirty="0">
                <a:latin typeface="+mn-lt"/>
              </a:rPr>
              <a:t>Some responses will seem haphazardly or illogically organized. For many of these responses, however, the necessary work is present and can be followed. Your responsibility is to carefully examine such responses to determine whether the necessary steps and information are included. </a:t>
            </a:r>
          </a:p>
          <a:p>
            <a:r>
              <a:rPr lang="en-US" sz="1800" b="1" dirty="0" smtClean="0">
                <a:latin typeface="+mn-lt"/>
              </a:rPr>
              <a:t>Alternate </a:t>
            </a:r>
            <a:r>
              <a:rPr lang="en-US" sz="1800" b="1" dirty="0">
                <a:latin typeface="+mn-lt"/>
              </a:rPr>
              <a:t>Approaches</a:t>
            </a:r>
          </a:p>
          <a:p>
            <a:pPr marL="347472" indent="-347472">
              <a:buFont typeface="Arial" pitchFamily="34" charset="0"/>
              <a:buChar char="•"/>
            </a:pPr>
            <a:r>
              <a:rPr lang="en-US" sz="1800" dirty="0">
                <a:latin typeface="+mn-lt"/>
              </a:rPr>
              <a:t>Students may use unique or unusual–yet acceptable–methods to solve mathematical problems. They may use methods not covered in training materials or not familiar to you as a scorer. Be sure to objectively evaluate all approaches based on the scoring standards, and ask your table leader if you have questions.</a:t>
            </a:r>
          </a:p>
          <a:p>
            <a:endParaRPr lang="en-US" sz="1800" dirty="0">
              <a:latin typeface="+mn-lt"/>
            </a:endParaRPr>
          </a:p>
        </p:txBody>
      </p:sp>
      <p:sp>
        <p:nvSpPr>
          <p:cNvPr id="4" name="Slide Number Placeholder 3"/>
          <p:cNvSpPr>
            <a:spLocks noGrp="1"/>
          </p:cNvSpPr>
          <p:nvPr>
            <p:ph type="sldNum" sz="quarter" idx="10"/>
          </p:nvPr>
        </p:nvSpPr>
        <p:spPr/>
        <p:txBody>
          <a:bodyPr/>
          <a:lstStyle/>
          <a:p>
            <a:fld id="{DB51F911-9872-4B24-A7FD-2C5516E4AA1A}" type="slidenum">
              <a:rPr lang="en-US" smtClean="0"/>
              <a:pPr/>
              <a:t>18</a:t>
            </a:fld>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56675"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6 Extended-response (3-point)</a:t>
            </a:r>
          </a:p>
          <a:p>
            <a:pPr algn="ctr"/>
            <a:r>
              <a:rPr lang="en-US" sz="2800" dirty="0" smtClean="0">
                <a:solidFill>
                  <a:srgbClr val="628DBB"/>
                </a:solidFill>
              </a:rPr>
              <a:t>Sample Practice Set</a:t>
            </a:r>
            <a:endParaRPr lang="en-GB" sz="2800" dirty="0">
              <a:solidFill>
                <a:srgbClr val="628DBB"/>
              </a:solidFill>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180</a:t>
            </a:fld>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181</a:t>
            </a:fld>
            <a:endParaRPr lang="en-US" dirty="0"/>
          </a:p>
        </p:txBody>
      </p:sp>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1308" y="119255"/>
            <a:ext cx="4829301" cy="62496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68357612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1</a:t>
            </a:r>
          </a:p>
        </p:txBody>
      </p:sp>
      <p:pic>
        <p:nvPicPr>
          <p:cNvPr id="157699" name="Picture 6" descr="C:\Users\CHRIST~1\AppData\Local\Temp\SNAGHTML375ea6f.PNG"/>
          <p:cNvPicPr>
            <a:picLocks noChangeAspect="1" noChangeArrowheads="1"/>
          </p:cNvPicPr>
          <p:nvPr/>
        </p:nvPicPr>
        <p:blipFill>
          <a:blip r:embed="rId3"/>
          <a:srcRect/>
          <a:stretch>
            <a:fillRect/>
          </a:stretch>
        </p:blipFill>
        <p:spPr bwMode="auto">
          <a:xfrm>
            <a:off x="660400" y="908050"/>
            <a:ext cx="6343650" cy="5414963"/>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182</a:t>
            </a:fld>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1 Annotation</a:t>
            </a:r>
          </a:p>
        </p:txBody>
      </p:sp>
      <p:sp>
        <p:nvSpPr>
          <p:cNvPr id="158723"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is partially correct and demonstrates partial understanding of the mathematical procedures embodied in the task. A net is drawn and the dimensions are correctly labeled; however, there are two missing lines which result in four rectangles instead of six. The area of each labeled rectangle is correct. The areas of the four rectangles shown on the incorrect net are added correctly and the final answer is 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183</a:t>
            </a:fld>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2</a:t>
            </a:r>
          </a:p>
        </p:txBody>
      </p:sp>
      <p:pic>
        <p:nvPicPr>
          <p:cNvPr id="159747" name="Picture 5"/>
          <p:cNvPicPr>
            <a:picLocks noChangeAspect="1" noChangeArrowheads="1"/>
          </p:cNvPicPr>
          <p:nvPr/>
        </p:nvPicPr>
        <p:blipFill>
          <a:blip r:embed="rId3"/>
          <a:srcRect/>
          <a:stretch>
            <a:fillRect/>
          </a:stretch>
        </p:blipFill>
        <p:spPr bwMode="auto">
          <a:xfrm>
            <a:off x="1427163" y="812800"/>
            <a:ext cx="5276850" cy="5581650"/>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184</a:t>
            </a:fld>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2 Annotation</a:t>
            </a:r>
          </a:p>
        </p:txBody>
      </p:sp>
      <p:sp>
        <p:nvSpPr>
          <p:cNvPr id="160771"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reflects a lack of essential understanding of the underlying mathematical concepts. Although not all of the labels are accurate, an appropriate net is shown. However, an inappropriate mathematical process is used to determine the surface area and the answer is incorrect.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185</a:t>
            </a:fld>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3</a:t>
            </a:r>
          </a:p>
        </p:txBody>
      </p:sp>
      <p:pic>
        <p:nvPicPr>
          <p:cNvPr id="161795" name="Picture 6"/>
          <p:cNvPicPr>
            <a:picLocks noChangeAspect="1" noChangeArrowheads="1"/>
          </p:cNvPicPr>
          <p:nvPr/>
        </p:nvPicPr>
        <p:blipFill>
          <a:blip r:embed="rId3"/>
          <a:srcRect/>
          <a:stretch>
            <a:fillRect/>
          </a:stretch>
        </p:blipFill>
        <p:spPr bwMode="auto">
          <a:xfrm>
            <a:off x="2470150" y="777875"/>
            <a:ext cx="4402138" cy="5524500"/>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186</a:t>
            </a:fld>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3 Annotation</a:t>
            </a:r>
          </a:p>
        </p:txBody>
      </p:sp>
      <p:sp>
        <p:nvSpPr>
          <p:cNvPr id="162819"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irrelevant. No net is shown and the volume is calculated and then divided by four. The surface area is not determined.</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187</a:t>
            </a:fld>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4</a:t>
            </a:r>
          </a:p>
        </p:txBody>
      </p:sp>
      <p:pic>
        <p:nvPicPr>
          <p:cNvPr id="163843" name="Picture 5"/>
          <p:cNvPicPr>
            <a:picLocks noChangeAspect="1" noChangeArrowheads="1"/>
          </p:cNvPicPr>
          <p:nvPr/>
        </p:nvPicPr>
        <p:blipFill>
          <a:blip r:embed="rId3"/>
          <a:srcRect/>
          <a:stretch>
            <a:fillRect/>
          </a:stretch>
        </p:blipFill>
        <p:spPr bwMode="auto">
          <a:xfrm>
            <a:off x="1887538" y="796925"/>
            <a:ext cx="4708525" cy="564832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188</a:t>
            </a:fld>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4 Annotation</a:t>
            </a:r>
          </a:p>
        </p:txBody>
      </p:sp>
      <p:sp>
        <p:nvSpPr>
          <p:cNvPr id="164867"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A complete net is drawn and accurately labeled. The areas are shown on a three-dimensional box with labeled sides, indicating the values used to determine the areas. These areas are multiplied by two and then added, resulting in the correct answer.</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189</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txBox="1">
            <a:spLocks noChangeArrowheads="1"/>
          </p:cNvSpPr>
          <p:nvPr/>
        </p:nvSpPr>
        <p:spPr bwMode="auto">
          <a:xfrm>
            <a:off x="-190500" y="361950"/>
            <a:ext cx="9486900" cy="658813"/>
          </a:xfrm>
          <a:prstGeom prst="rect">
            <a:avLst/>
          </a:prstGeom>
          <a:noFill/>
          <a:ln w="9525">
            <a:noFill/>
            <a:miter lim="800000"/>
            <a:headEnd/>
            <a:tailEnd/>
          </a:ln>
        </p:spPr>
        <p:txBody>
          <a:bodyPr lIns="0" tIns="0"/>
          <a:lstStyle/>
          <a:p>
            <a:pPr algn="ctr"/>
            <a:r>
              <a:rPr lang="en-US" sz="2800" dirty="0" smtClean="0">
                <a:solidFill>
                  <a:srgbClr val="628DBB"/>
                </a:solidFill>
              </a:rPr>
              <a:t>Short-response </a:t>
            </a:r>
            <a:r>
              <a:rPr lang="en-US" sz="2800" dirty="0">
                <a:solidFill>
                  <a:srgbClr val="628DBB"/>
                </a:solidFill>
              </a:rPr>
              <a:t>(</a:t>
            </a:r>
            <a:r>
              <a:rPr lang="en-US" sz="2800" dirty="0" smtClean="0">
                <a:solidFill>
                  <a:srgbClr val="628DBB"/>
                </a:solidFill>
              </a:rPr>
              <a:t>2-point) </a:t>
            </a:r>
            <a:br>
              <a:rPr lang="en-US" sz="2800" dirty="0" smtClean="0">
                <a:solidFill>
                  <a:srgbClr val="628DBB"/>
                </a:solidFill>
              </a:rPr>
            </a:br>
            <a:r>
              <a:rPr lang="en-US" sz="2800" dirty="0" smtClean="0">
                <a:solidFill>
                  <a:srgbClr val="628DBB"/>
                </a:solidFill>
              </a:rPr>
              <a:t>Rubric </a:t>
            </a:r>
            <a:r>
              <a:rPr lang="en-US" sz="2800" dirty="0">
                <a:solidFill>
                  <a:srgbClr val="628DBB"/>
                </a:solidFill>
              </a:rPr>
              <a:t>and Scoring Policies</a:t>
            </a:r>
            <a:endParaRPr lang="en-GB" sz="2800" dirty="0">
              <a:solidFill>
                <a:srgbClr val="628DBB"/>
              </a:solidFill>
            </a:endParaRPr>
          </a:p>
        </p:txBody>
      </p:sp>
      <p:pic>
        <p:nvPicPr>
          <p:cNvPr id="7" name="Picture 6"/>
          <p:cNvPicPr>
            <a:picLocks noChangeAspect="1"/>
          </p:cNvPicPr>
          <p:nvPr/>
        </p:nvPicPr>
        <p:blipFill rotWithShape="1">
          <a:blip r:embed="rId3"/>
          <a:srcRect t="9324" b="4682"/>
          <a:stretch/>
        </p:blipFill>
        <p:spPr>
          <a:xfrm>
            <a:off x="498475" y="1446213"/>
            <a:ext cx="8147050" cy="4672012"/>
          </a:xfrm>
          <a:prstGeom prst="rect">
            <a:avLst/>
          </a:prstGeom>
          <a:ln>
            <a:noFill/>
          </a:ln>
          <a:effectLst>
            <a:outerShdw blurRad="292100" dist="139700" dir="2700000" algn="tl" rotWithShape="0">
              <a:srgbClr val="333333">
                <a:alpha val="65000"/>
              </a:srgbClr>
            </a:outerShdw>
          </a:effectLst>
        </p:spPr>
      </p:pic>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19</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5</a:t>
            </a:r>
          </a:p>
        </p:txBody>
      </p:sp>
      <p:pic>
        <p:nvPicPr>
          <p:cNvPr id="165891" name="Picture 5"/>
          <p:cNvPicPr>
            <a:picLocks noChangeAspect="1" noChangeArrowheads="1"/>
          </p:cNvPicPr>
          <p:nvPr/>
        </p:nvPicPr>
        <p:blipFill>
          <a:blip r:embed="rId3"/>
          <a:srcRect/>
          <a:stretch>
            <a:fillRect/>
          </a:stretch>
        </p:blipFill>
        <p:spPr bwMode="auto">
          <a:xfrm>
            <a:off x="1609725" y="879475"/>
            <a:ext cx="5924550" cy="5372100"/>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190</a:t>
            </a:fld>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Practice</a:t>
            </a:r>
            <a:r>
              <a:rPr dirty="0" smtClean="0">
                <a:latin typeface="Verdana" pitchFamily="34" charset="0"/>
              </a:rPr>
              <a:t> Paper 5 Annotation</a:t>
            </a:r>
          </a:p>
        </p:txBody>
      </p:sp>
      <p:sp>
        <p:nvSpPr>
          <p:cNvPr id="166915"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demonstrates only a limited understanding of the mathematical procedures embodied in the task. No net is shown. While the areas of the rectangles are all calculated correctly, an addition error and an inappropriate truncation result in an incorrect answer (396.6).</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191</a:t>
            </a:fld>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192</a:t>
            </a:fld>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dirty="0" smtClean="0">
                <a:latin typeface="Verdana" pitchFamily="34" charset="0"/>
              </a:rPr>
              <a:t>Summary</a:t>
            </a:r>
          </a:p>
        </p:txBody>
      </p:sp>
      <p:sp>
        <p:nvSpPr>
          <p:cNvPr id="168963" name="Content Placeholder 12"/>
          <p:cNvSpPr>
            <a:spLocks noGrp="1"/>
          </p:cNvSpPr>
          <p:nvPr>
            <p:ph idx="1"/>
          </p:nvPr>
        </p:nvSpPr>
        <p:spPr/>
        <p:txBody>
          <a:bodyPr/>
          <a:lstStyle/>
          <a:p>
            <a:pPr>
              <a:buFont typeface="Arial" pitchFamily="34" charset="0"/>
              <a:buChar char="•"/>
            </a:pPr>
            <a:r>
              <a:rPr lang="en-US" dirty="0" smtClean="0">
                <a:latin typeface="Gill Sans MT Pro Book" pitchFamily="-1" charset="0"/>
                <a:cs typeface="Gill Sans MT Pro Book" pitchFamily="-1" charset="0"/>
              </a:rPr>
              <a:t>Holistic scoring</a:t>
            </a:r>
          </a:p>
          <a:p>
            <a:pPr>
              <a:buFont typeface="Arial" pitchFamily="34" charset="0"/>
              <a:buChar char="•"/>
            </a:pPr>
            <a:r>
              <a:rPr lang="en-US" dirty="0" smtClean="0">
                <a:latin typeface="Gill Sans MT Pro Book" pitchFamily="-1" charset="0"/>
                <a:cs typeface="Gill Sans MT Pro Book" pitchFamily="-1" charset="0"/>
              </a:rPr>
              <a:t>2-point and 3-point holistic rubrics and scoring policies</a:t>
            </a:r>
          </a:p>
          <a:p>
            <a:pPr>
              <a:buFont typeface="Arial" pitchFamily="34" charset="0"/>
              <a:buChar char="•"/>
            </a:pPr>
            <a:r>
              <a:rPr lang="en-US" dirty="0" smtClean="0">
                <a:latin typeface="Gill Sans MT Pro Book" pitchFamily="-1" charset="0"/>
                <a:cs typeface="Gill Sans MT Pro Book" pitchFamily="-1" charset="0"/>
              </a:rPr>
              <a:t>Practice scoring two 2-point and two 3-point student responses</a:t>
            </a:r>
          </a:p>
          <a:p>
            <a:pPr>
              <a:buFont typeface="Arial" pitchFamily="34" charset="0"/>
              <a:buChar char="•"/>
            </a:pPr>
            <a:r>
              <a:rPr lang="en-US" dirty="0" smtClean="0">
                <a:latin typeface="Gill Sans MT Pro Book" pitchFamily="-1" charset="0"/>
                <a:cs typeface="Gill Sans MT Pro Book" pitchFamily="-1" charset="0"/>
              </a:rPr>
              <a:t>Training example</a:t>
            </a: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193</a:t>
            </a:fld>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smtClean="0">
                <a:hlinkClick r:id="rId4"/>
              </a:rPr>
              <a:t>http://www.p12.nysed.gov/apda/</a:t>
            </a:r>
            <a:r>
              <a:rPr lang="en-US" sz="2200" dirty="0" smtClean="0"/>
              <a:t>  </a:t>
            </a:r>
          </a:p>
          <a:p>
            <a:pPr marL="0" indent="0"/>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194</a:t>
            </a:fld>
            <a:endParaRPr lang="en-US" dirty="0"/>
          </a:p>
        </p:txBody>
      </p:sp>
    </p:spTree>
    <p:extLst>
      <p:ext uri="{BB962C8B-B14F-4D97-AF65-F5344CB8AC3E}">
        <p14:creationId xmlns="" xmlns:p14="http://schemas.microsoft.com/office/powerpoint/2010/main" val="1620061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and Logistics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9:00-3:00</a:t>
            </a:r>
          </a:p>
          <a:p>
            <a:pPr>
              <a:buFont typeface="Arial" pitchFamily="34" charset="0"/>
              <a:buChar char="•"/>
            </a:pPr>
            <a:r>
              <a:rPr lang="en-US" dirty="0" smtClean="0"/>
              <a:t>Morning and afternoon break</a:t>
            </a:r>
          </a:p>
          <a:p>
            <a:pPr>
              <a:buFont typeface="Arial" pitchFamily="34" charset="0"/>
              <a:buChar char="•"/>
            </a:pPr>
            <a:r>
              <a:rPr lang="en-US" dirty="0" smtClean="0"/>
              <a:t>Lunch</a:t>
            </a:r>
          </a:p>
          <a:p>
            <a:pPr>
              <a:buFont typeface="Arial" pitchFamily="34" charset="0"/>
              <a:buChar char="•"/>
            </a:pPr>
            <a:r>
              <a:rPr lang="en-US" dirty="0" smtClean="0"/>
              <a:t>Restrooms</a:t>
            </a:r>
          </a:p>
          <a:p>
            <a:pPr>
              <a:buFont typeface="Arial" pitchFamily="34" charset="0"/>
              <a:buChar char="•"/>
            </a:pPr>
            <a:r>
              <a:rPr lang="en-US" dirty="0" smtClean="0"/>
              <a:t>Emergency exit locations</a:t>
            </a:r>
          </a:p>
          <a:p>
            <a:pPr>
              <a:buFont typeface="Arial" pitchFamily="34" charset="0"/>
              <a:buChar char="•"/>
            </a:pPr>
            <a:r>
              <a:rPr lang="en-US" dirty="0" smtClean="0"/>
              <a:t>“Parking Lot” and Resources</a:t>
            </a: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a:t>
            </a:fld>
            <a:endParaRPr lang="en-US" dirty="0"/>
          </a:p>
        </p:txBody>
      </p:sp>
    </p:spTree>
    <p:extLst>
      <p:ext uri="{BB962C8B-B14F-4D97-AF65-F5344CB8AC3E}">
        <p14:creationId xmlns="" xmlns:p14="http://schemas.microsoft.com/office/powerpoint/2010/main" val="209011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20</a:t>
            </a:fld>
            <a:endParaRPr lang="en-US" dirty="0"/>
          </a:p>
        </p:txBody>
      </p:sp>
      <p:pic>
        <p:nvPicPr>
          <p:cNvPr id="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87719" y="166252"/>
            <a:ext cx="4751105" cy="61484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09285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2-point</a:t>
            </a:r>
            <a:r>
              <a:rPr dirty="0" smtClean="0">
                <a:latin typeface="Verdana" pitchFamily="34" charset="0"/>
              </a:rPr>
              <a:t> Holistic Rubric</a:t>
            </a:r>
          </a:p>
        </p:txBody>
      </p:sp>
      <p:graphicFrame>
        <p:nvGraphicFramePr>
          <p:cNvPr id="8" name="Content Placeholder 7"/>
          <p:cNvGraphicFramePr>
            <a:graphicFrameLocks noGrp="1"/>
          </p:cNvGraphicFramePr>
          <p:nvPr>
            <p:ph idx="4294967295"/>
          </p:nvPr>
        </p:nvGraphicFramePr>
        <p:xfrm>
          <a:off x="192088" y="811213"/>
          <a:ext cx="8759825" cy="5489575"/>
        </p:xfrm>
        <a:graphic>
          <a:graphicData uri="http://schemas.openxmlformats.org/drawingml/2006/table">
            <a:tbl>
              <a:tblPr firstRow="1" bandRow="1">
                <a:tableStyleId>{5C22544A-7EE6-4342-B048-85BDC9FD1C3A}</a:tableStyleId>
              </a:tblPr>
              <a:tblGrid>
                <a:gridCol w="1250617"/>
                <a:gridCol w="7509208"/>
              </a:tblGrid>
              <a:tr h="344793">
                <a:tc>
                  <a:txBody>
                    <a:bodyPr/>
                    <a:lstStyle/>
                    <a:p>
                      <a:pPr marL="0" marR="0" algn="l" defTabSz="457200" rtl="0" eaLnBrk="1" latinLnBrk="0" hangingPunct="1">
                        <a:lnSpc>
                          <a:spcPct val="100000"/>
                        </a:lnSpc>
                        <a:spcBef>
                          <a:spcPts val="0"/>
                        </a:spcBef>
                        <a:spcAft>
                          <a:spcPts val="0"/>
                        </a:spcAft>
                      </a:pPr>
                      <a:r>
                        <a:rPr lang="en-US" sz="1400" b="0" kern="1200" dirty="0" smtClean="0">
                          <a:solidFill>
                            <a:schemeClr val="dk1"/>
                          </a:solidFill>
                          <a:effectLst/>
                          <a:latin typeface="Gill Sans MT Pro Book"/>
                          <a:ea typeface="Times New Roman"/>
                          <a:cs typeface="+mn-cs"/>
                        </a:rPr>
                        <a:t>Score Point</a:t>
                      </a:r>
                      <a:endParaRPr lang="en-US" sz="1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1400" b="0" kern="1200" dirty="0" smtClean="0">
                          <a:solidFill>
                            <a:schemeClr val="dk1"/>
                          </a:solidFill>
                          <a:effectLst/>
                          <a:latin typeface="Gill Sans MT Pro Book"/>
                          <a:ea typeface="Times New Roman"/>
                          <a:cs typeface="+mn-cs"/>
                        </a:rPr>
                        <a:t>Description</a:t>
                      </a:r>
                      <a:endParaRPr lang="en-US" sz="1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7344">
                <a:tc>
                  <a:txBody>
                    <a:bodyPr/>
                    <a:lstStyle/>
                    <a:p>
                      <a:pPr marL="0" marR="0">
                        <a:lnSpc>
                          <a:spcPct val="100000"/>
                        </a:lnSpc>
                        <a:spcBef>
                          <a:spcPts val="600"/>
                        </a:spcBef>
                        <a:spcAft>
                          <a:spcPts val="600"/>
                        </a:spcAft>
                      </a:pPr>
                      <a:r>
                        <a:rPr lang="en-US" sz="1400" dirty="0" smtClean="0">
                          <a:effectLst/>
                          <a:latin typeface="Gill Sans MT Pro Book"/>
                          <a:ea typeface="Times New Roman"/>
                        </a:rPr>
                        <a:t>2 </a:t>
                      </a:r>
                      <a:r>
                        <a:rPr lang="en-US" sz="1400" dirty="0">
                          <a:effectLst/>
                          <a:latin typeface="Gill Sans MT Pro Book"/>
                          <a:ea typeface="Times New Roman"/>
                        </a:rPr>
                        <a:t>Points</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dirty="0">
                          <a:effectLst/>
                          <a:latin typeface="Gill Sans MT Pro Book"/>
                          <a:ea typeface="Times New Roman"/>
                        </a:rPr>
                        <a:t>A two-point response answers the question correctly. </a:t>
                      </a:r>
                    </a:p>
                    <a:p>
                      <a:pPr marL="0" marR="0">
                        <a:lnSpc>
                          <a:spcPct val="100000"/>
                        </a:lnSpc>
                        <a:spcBef>
                          <a:spcPts val="0"/>
                        </a:spcBef>
                        <a:spcAft>
                          <a:spcPts val="0"/>
                        </a:spcAft>
                      </a:pPr>
                      <a:endParaRPr lang="en-US" sz="1400" dirty="0">
                        <a:effectLst/>
                        <a:latin typeface="Gill Sans MT Pro Book"/>
                        <a:ea typeface="Times New Roman"/>
                      </a:endParaRPr>
                    </a:p>
                    <a:p>
                      <a:pPr marL="0" marR="0">
                        <a:lnSpc>
                          <a:spcPct val="100000"/>
                        </a:lnSpc>
                        <a:spcBef>
                          <a:spcPts val="0"/>
                        </a:spcBef>
                        <a:spcAft>
                          <a:spcPts val="0"/>
                        </a:spcAft>
                      </a:pPr>
                      <a:r>
                        <a:rPr lang="en-US" sz="1400" dirty="0">
                          <a:effectLst/>
                          <a:latin typeface="Gill Sans MT Pro Book"/>
                          <a:ea typeface="Times New Roman"/>
                        </a:rPr>
                        <a:t>This </a:t>
                      </a:r>
                      <a:r>
                        <a:rPr lang="en-US" sz="1400" dirty="0" smtClean="0">
                          <a:effectLst/>
                          <a:latin typeface="Gill Sans MT Pro Book"/>
                          <a:ea typeface="Times New Roman"/>
                        </a:rPr>
                        <a:t>response</a:t>
                      </a:r>
                      <a:endParaRPr lang="en-US" sz="1400" dirty="0">
                        <a:effectLst/>
                        <a:latin typeface="Gill Sans MT Pro Book"/>
                        <a:ea typeface="Times New Roman"/>
                      </a:endParaRP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demonstrates </a:t>
                      </a:r>
                      <a:r>
                        <a:rPr lang="en-US" sz="1400" dirty="0">
                          <a:effectLst/>
                          <a:latin typeface="Gill Sans MT Pro Book"/>
                          <a:ea typeface="Times New Roman"/>
                        </a:rPr>
                        <a:t>a thorough understanding of the mathematical concepts but may contain errors that do not detract from the demonstration of </a:t>
                      </a:r>
                      <a:r>
                        <a:rPr lang="en-US" sz="1400" dirty="0" smtClean="0">
                          <a:effectLst/>
                          <a:latin typeface="Gill Sans MT Pro Book"/>
                          <a:ea typeface="Times New Roman"/>
                        </a:rPr>
                        <a:t>understanding</a:t>
                      </a:r>
                      <a:endParaRPr lang="en-US" sz="1400" dirty="0">
                        <a:effectLst/>
                        <a:latin typeface="Gill Sans MT Pro Book"/>
                        <a:ea typeface="Times New Roman"/>
                      </a:endParaRP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indicates </a:t>
                      </a:r>
                      <a:r>
                        <a:rPr lang="en-US" sz="1400" dirty="0">
                          <a:effectLst/>
                          <a:latin typeface="Gill Sans MT Pro Book"/>
                          <a:ea typeface="Times New Roman"/>
                        </a:rPr>
                        <a:t>that the student has completed the task correctly, using mathematically sound </a:t>
                      </a:r>
                      <a:r>
                        <a:rPr lang="en-US" sz="1400" dirty="0" smtClean="0">
                          <a:effectLst/>
                          <a:latin typeface="Gill Sans MT Pro Book"/>
                          <a:ea typeface="Times New Roman"/>
                        </a:rPr>
                        <a:t>procedures</a:t>
                      </a:r>
                      <a:endParaRPr lang="en-US" sz="1400" dirty="0">
                        <a:effectLst/>
                        <a:latin typeface="Gill Sans MT Pro Book"/>
                        <a:ea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7285">
                <a:tc>
                  <a:txBody>
                    <a:bodyPr/>
                    <a:lstStyle/>
                    <a:p>
                      <a:pPr marL="0" marR="0">
                        <a:lnSpc>
                          <a:spcPct val="100000"/>
                        </a:lnSpc>
                        <a:spcBef>
                          <a:spcPts val="600"/>
                        </a:spcBef>
                        <a:spcAft>
                          <a:spcPts val="0"/>
                        </a:spcAft>
                      </a:pPr>
                      <a:r>
                        <a:rPr lang="en-US" sz="1400" dirty="0">
                          <a:effectLst/>
                          <a:latin typeface="Gill Sans MT Pro Book"/>
                          <a:ea typeface="Times New Roman"/>
                        </a:rPr>
                        <a:t>1 Point</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dirty="0">
                          <a:effectLst/>
                          <a:latin typeface="Gill Sans MT Pro Book"/>
                          <a:ea typeface="Times New Roman"/>
                        </a:rPr>
                        <a:t>A one-point response is only partially correct.  </a:t>
                      </a:r>
                    </a:p>
                    <a:p>
                      <a:pPr marL="0" marR="0">
                        <a:lnSpc>
                          <a:spcPct val="100000"/>
                        </a:lnSpc>
                        <a:spcBef>
                          <a:spcPts val="0"/>
                        </a:spcBef>
                        <a:spcAft>
                          <a:spcPts val="0"/>
                        </a:spcAft>
                      </a:pPr>
                      <a:r>
                        <a:rPr lang="en-US" sz="1400" dirty="0">
                          <a:effectLst/>
                          <a:latin typeface="Gill Sans MT Pro Book"/>
                          <a:ea typeface="Times New Roman"/>
                        </a:rPr>
                        <a:t> </a:t>
                      </a:r>
                    </a:p>
                    <a:p>
                      <a:pPr marL="0" marR="0">
                        <a:lnSpc>
                          <a:spcPct val="100000"/>
                        </a:lnSpc>
                        <a:spcBef>
                          <a:spcPts val="0"/>
                        </a:spcBef>
                        <a:spcAft>
                          <a:spcPts val="0"/>
                        </a:spcAft>
                      </a:pPr>
                      <a:r>
                        <a:rPr lang="en-US" sz="1400" dirty="0">
                          <a:effectLst/>
                          <a:latin typeface="Gill Sans MT Pro Book"/>
                          <a:ea typeface="Times New Roman"/>
                        </a:rPr>
                        <a:t>This </a:t>
                      </a:r>
                      <a:r>
                        <a:rPr lang="en-US" sz="1400" dirty="0" smtClean="0">
                          <a:effectLst/>
                          <a:latin typeface="Gill Sans MT Pro Book"/>
                          <a:ea typeface="Times New Roman"/>
                        </a:rPr>
                        <a:t>response</a:t>
                      </a: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indicates that the student has demonstrated only a partial understanding of the mathematical concepts and/or procedures in the task</a:t>
                      </a: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correctly </a:t>
                      </a:r>
                      <a:r>
                        <a:rPr lang="en-US" sz="1400" dirty="0">
                          <a:effectLst/>
                          <a:latin typeface="Gill Sans MT Pro Book"/>
                          <a:ea typeface="Times New Roman"/>
                        </a:rPr>
                        <a:t>addresses some elements of the </a:t>
                      </a:r>
                      <a:r>
                        <a:rPr lang="en-US" sz="1400" dirty="0" smtClean="0">
                          <a:effectLst/>
                          <a:latin typeface="Gill Sans MT Pro Book"/>
                          <a:ea typeface="Times New Roman"/>
                        </a:rPr>
                        <a:t>task</a:t>
                      </a:r>
                      <a:endParaRPr lang="en-US" sz="1400" dirty="0">
                        <a:effectLst/>
                        <a:latin typeface="Gill Sans MT Pro Book"/>
                        <a:ea typeface="Times New Roman"/>
                      </a:endParaRP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may </a:t>
                      </a:r>
                      <a:r>
                        <a:rPr lang="en-US" sz="1400" dirty="0">
                          <a:effectLst/>
                          <a:latin typeface="Gill Sans MT Pro Book"/>
                          <a:ea typeface="Times New Roman"/>
                        </a:rPr>
                        <a:t>contain an incorrect solution but applies a mathematically appropriate </a:t>
                      </a:r>
                      <a:r>
                        <a:rPr lang="en-US" sz="1400" dirty="0" smtClean="0">
                          <a:effectLst/>
                          <a:latin typeface="Gill Sans MT Pro Book"/>
                          <a:ea typeface="Times New Roman"/>
                        </a:rPr>
                        <a:t>process</a:t>
                      </a:r>
                      <a:endParaRPr lang="en-US" sz="1400" dirty="0">
                        <a:effectLst/>
                        <a:latin typeface="Gill Sans MT Pro Book"/>
                        <a:ea typeface="Times New Roman"/>
                      </a:endParaRPr>
                    </a:p>
                    <a:p>
                      <a:pPr marL="342900" marR="0" lvl="0" indent="-342900">
                        <a:lnSpc>
                          <a:spcPct val="100000"/>
                        </a:lnSpc>
                        <a:spcBef>
                          <a:spcPts val="0"/>
                        </a:spcBef>
                        <a:spcAft>
                          <a:spcPts val="0"/>
                        </a:spcAft>
                        <a:buFont typeface="Symbol"/>
                        <a:buChar char=""/>
                        <a:tabLst>
                          <a:tab pos="457200" algn="l"/>
                        </a:tabLst>
                      </a:pPr>
                      <a:r>
                        <a:rPr lang="en-US" sz="1400" dirty="0" smtClean="0">
                          <a:effectLst/>
                          <a:latin typeface="Gill Sans MT Pro Book"/>
                          <a:ea typeface="Times New Roman"/>
                        </a:rPr>
                        <a:t>may </a:t>
                      </a:r>
                      <a:r>
                        <a:rPr lang="en-US" sz="1400" dirty="0">
                          <a:effectLst/>
                          <a:latin typeface="Gill Sans MT Pro Book"/>
                          <a:ea typeface="Times New Roman"/>
                        </a:rPr>
                        <a:t>contain correct numerical answer(s) but required work is not </a:t>
                      </a:r>
                      <a:r>
                        <a:rPr lang="en-US" sz="1400" dirty="0" smtClean="0">
                          <a:effectLst/>
                          <a:latin typeface="Gill Sans MT Pro Book"/>
                          <a:ea typeface="Times New Roman"/>
                        </a:rPr>
                        <a:t>provided</a:t>
                      </a:r>
                      <a:endParaRPr lang="en-US" sz="1400" dirty="0">
                        <a:effectLst/>
                        <a:latin typeface="Gill Sans MT Pro Book"/>
                        <a:ea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153">
                <a:tc>
                  <a:txBody>
                    <a:bodyPr/>
                    <a:lstStyle/>
                    <a:p>
                      <a:pPr marL="0" marR="0">
                        <a:lnSpc>
                          <a:spcPct val="100000"/>
                        </a:lnSpc>
                        <a:spcBef>
                          <a:spcPts val="600"/>
                        </a:spcBef>
                        <a:spcAft>
                          <a:spcPts val="0"/>
                        </a:spcAft>
                      </a:pPr>
                      <a:r>
                        <a:rPr lang="en-US" sz="1400" dirty="0">
                          <a:effectLst/>
                          <a:latin typeface="Gill Sans MT Pro Book"/>
                          <a:ea typeface="Times New Roman"/>
                        </a:rPr>
                        <a:t>0 Points</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dirty="0">
                          <a:effectLst/>
                          <a:latin typeface="Gill Sans MT Pro Book"/>
                          <a:ea typeface="Times New Roman"/>
                        </a:rPr>
                        <a:t>A </a:t>
                      </a:r>
                      <a:r>
                        <a:rPr lang="en-US" sz="1400" dirty="0" smtClean="0">
                          <a:effectLst/>
                          <a:latin typeface="Gill Sans MT Pro Book"/>
                          <a:ea typeface="Times New Roman"/>
                        </a:rPr>
                        <a:t> zero-point </a:t>
                      </a:r>
                      <a:r>
                        <a:rPr lang="en-US" sz="1400" dirty="0">
                          <a:effectLst/>
                          <a:latin typeface="Gill Sans MT Pro Book"/>
                          <a:ea typeface="Times New Roman"/>
                        </a:rPr>
                        <a:t>response is incorrect, irrelevant, incoherent, or contains a correct response arrived using an obviously incorrect procedure. Although some parts may contain correct mathematical procedures, holistically they are not sufficient to demonstrate even a limited understanding of the mathematical concepts embodied in the task.</a:t>
                      </a:r>
                    </a:p>
                    <a:p>
                      <a:pPr marL="0" marR="0">
                        <a:lnSpc>
                          <a:spcPct val="100000"/>
                        </a:lnSpc>
                        <a:spcBef>
                          <a:spcPts val="0"/>
                        </a:spcBef>
                        <a:spcAft>
                          <a:spcPts val="0"/>
                        </a:spcAft>
                      </a:pPr>
                      <a:r>
                        <a:rPr lang="en-US" sz="1400" dirty="0">
                          <a:effectLst/>
                          <a:latin typeface="Gill Sans MT Pro Book"/>
                          <a:ea typeface="Times New Roman"/>
                        </a:rPr>
                        <a:t> </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21</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2-point</a:t>
            </a:r>
            <a:r>
              <a:rPr dirty="0" smtClean="0">
                <a:latin typeface="Verdana" pitchFamily="34" charset="0"/>
              </a:rPr>
              <a:t> Holistic Rubric (Continued)</a:t>
            </a:r>
          </a:p>
        </p:txBody>
      </p:sp>
      <p:graphicFrame>
        <p:nvGraphicFramePr>
          <p:cNvPr id="8" name="Content Placeholder 7"/>
          <p:cNvGraphicFramePr>
            <a:graphicFrameLocks noGrp="1"/>
          </p:cNvGraphicFramePr>
          <p:nvPr>
            <p:ph idx="4294967295"/>
          </p:nvPr>
        </p:nvGraphicFramePr>
        <p:xfrm>
          <a:off x="192088" y="811213"/>
          <a:ext cx="8759825" cy="4114798"/>
        </p:xfrm>
        <a:graphic>
          <a:graphicData uri="http://schemas.openxmlformats.org/drawingml/2006/table">
            <a:tbl>
              <a:tblPr firstRow="1" bandRow="1">
                <a:tableStyleId>{5C22544A-7EE6-4342-B048-85BDC9FD1C3A}</a:tableStyleId>
              </a:tblPr>
              <a:tblGrid>
                <a:gridCol w="1250617"/>
                <a:gridCol w="7509208"/>
              </a:tblGrid>
              <a:tr h="344793">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Score Point</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Description</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7344">
                <a:tc>
                  <a:txBody>
                    <a:bodyPr/>
                    <a:lstStyle/>
                    <a:p>
                      <a:pPr marL="0" marR="0">
                        <a:lnSpc>
                          <a:spcPct val="100000"/>
                        </a:lnSpc>
                        <a:spcBef>
                          <a:spcPts val="600"/>
                        </a:spcBef>
                        <a:spcAft>
                          <a:spcPts val="600"/>
                        </a:spcAft>
                      </a:pPr>
                      <a:r>
                        <a:rPr lang="en-US" sz="2400" dirty="0" smtClean="0">
                          <a:effectLst/>
                          <a:latin typeface="Gill Sans MT Pro Book"/>
                          <a:ea typeface="Times New Roman"/>
                        </a:rPr>
                        <a:t>2 </a:t>
                      </a:r>
                      <a:r>
                        <a:rPr lang="en-US" sz="2400" dirty="0">
                          <a:effectLst/>
                          <a:latin typeface="Gill Sans MT Pro Book"/>
                          <a:ea typeface="Times New Roman"/>
                        </a:rPr>
                        <a:t>Points</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400" dirty="0" smtClean="0">
                          <a:effectLst/>
                          <a:latin typeface="Gill Sans MT Pro Book"/>
                          <a:ea typeface="Times New Roman"/>
                        </a:rPr>
                        <a:t>A two-point response answers the question correctly. </a:t>
                      </a:r>
                    </a:p>
                    <a:p>
                      <a:pPr marL="0" marR="0">
                        <a:lnSpc>
                          <a:spcPct val="100000"/>
                        </a:lnSpc>
                        <a:spcBef>
                          <a:spcPts val="0"/>
                        </a:spcBef>
                        <a:spcAft>
                          <a:spcPts val="0"/>
                        </a:spcAft>
                      </a:pPr>
                      <a:endParaRPr lang="en-US" sz="2400" dirty="0" smtClean="0">
                        <a:effectLst/>
                        <a:latin typeface="Gill Sans MT Pro Book"/>
                        <a:ea typeface="Times New Roman"/>
                      </a:endParaRPr>
                    </a:p>
                    <a:p>
                      <a:pPr marL="0" marR="0">
                        <a:lnSpc>
                          <a:spcPct val="100000"/>
                        </a:lnSpc>
                        <a:spcBef>
                          <a:spcPts val="0"/>
                        </a:spcBef>
                        <a:spcAft>
                          <a:spcPts val="0"/>
                        </a:spcAft>
                      </a:pPr>
                      <a:r>
                        <a:rPr lang="en-US" sz="2400" dirty="0" smtClean="0">
                          <a:effectLst/>
                          <a:latin typeface="Gill Sans MT Pro Book"/>
                          <a:ea typeface="Times New Roman"/>
                        </a:rPr>
                        <a:t>This response</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demonstrates a thorough understanding of the mathematical concepts but may contain errors that do not detract from the demonstration of understanding</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indicates that the student has completed the task correctly, using mathematically sound procedures</a:t>
                      </a:r>
                      <a:endParaRPr lang="en-US" sz="2400" dirty="0">
                        <a:effectLst/>
                        <a:latin typeface="Gill Sans MT Pro Book"/>
                        <a:ea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22</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2-point</a:t>
            </a:r>
            <a:r>
              <a:rPr dirty="0" smtClean="0">
                <a:latin typeface="Verdana" pitchFamily="34" charset="0"/>
              </a:rPr>
              <a:t> Holistic Rubric </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811213"/>
          <a:ext cx="8759825" cy="4846318"/>
        </p:xfrm>
        <a:graphic>
          <a:graphicData uri="http://schemas.openxmlformats.org/drawingml/2006/table">
            <a:tbl>
              <a:tblPr firstRow="1" bandRow="1">
                <a:tableStyleId>{5C22544A-7EE6-4342-B048-85BDC9FD1C3A}</a:tableStyleId>
              </a:tblPr>
              <a:tblGrid>
                <a:gridCol w="1250617"/>
                <a:gridCol w="7509208"/>
              </a:tblGrid>
              <a:tr h="344793">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Score Point</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Description</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7285">
                <a:tc>
                  <a:txBody>
                    <a:bodyPr/>
                    <a:lstStyle/>
                    <a:p>
                      <a:pPr marL="0" marR="0">
                        <a:lnSpc>
                          <a:spcPct val="100000"/>
                        </a:lnSpc>
                        <a:spcBef>
                          <a:spcPts val="600"/>
                        </a:spcBef>
                        <a:spcAft>
                          <a:spcPts val="0"/>
                        </a:spcAft>
                      </a:pPr>
                      <a:r>
                        <a:rPr lang="en-US" sz="2400" dirty="0">
                          <a:effectLst/>
                          <a:latin typeface="Gill Sans MT Pro Book"/>
                          <a:ea typeface="Times New Roman"/>
                        </a:rPr>
                        <a:t>1 Point</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400" dirty="0" smtClean="0">
                          <a:effectLst/>
                          <a:latin typeface="Gill Sans MT Pro Book"/>
                          <a:ea typeface="Times New Roman"/>
                        </a:rPr>
                        <a:t>A one-point response is only partially correct.  </a:t>
                      </a:r>
                    </a:p>
                    <a:p>
                      <a:pPr marL="0" marR="0">
                        <a:lnSpc>
                          <a:spcPct val="100000"/>
                        </a:lnSpc>
                        <a:spcBef>
                          <a:spcPts val="0"/>
                        </a:spcBef>
                        <a:spcAft>
                          <a:spcPts val="0"/>
                        </a:spcAft>
                      </a:pPr>
                      <a:r>
                        <a:rPr lang="en-US" sz="2400" dirty="0" smtClean="0">
                          <a:effectLst/>
                          <a:latin typeface="Gill Sans MT Pro Book"/>
                          <a:ea typeface="Times New Roman"/>
                        </a:rPr>
                        <a:t> </a:t>
                      </a:r>
                    </a:p>
                    <a:p>
                      <a:pPr marL="0" marR="0">
                        <a:lnSpc>
                          <a:spcPct val="100000"/>
                        </a:lnSpc>
                        <a:spcBef>
                          <a:spcPts val="0"/>
                        </a:spcBef>
                        <a:spcAft>
                          <a:spcPts val="0"/>
                        </a:spcAft>
                      </a:pPr>
                      <a:r>
                        <a:rPr lang="en-US" sz="2400" dirty="0" smtClean="0">
                          <a:effectLst/>
                          <a:latin typeface="Gill Sans MT Pro Book"/>
                          <a:ea typeface="Times New Roman"/>
                        </a:rPr>
                        <a:t>This response</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indicates that the student has demonstrated only a partial understanding of the mathematical concepts and/or procedures in the task</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correctly addresses some elements of the task</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may contain an incorrect solution but applies a mathematically appropriate process</a:t>
                      </a:r>
                    </a:p>
                    <a:p>
                      <a:pPr marL="342900" marR="0" lvl="0" indent="-342900">
                        <a:lnSpc>
                          <a:spcPct val="100000"/>
                        </a:lnSpc>
                        <a:spcBef>
                          <a:spcPts val="0"/>
                        </a:spcBef>
                        <a:spcAft>
                          <a:spcPts val="0"/>
                        </a:spcAft>
                        <a:buFont typeface="Symbol"/>
                        <a:buChar char=""/>
                        <a:tabLst>
                          <a:tab pos="457200" algn="l"/>
                        </a:tabLst>
                      </a:pPr>
                      <a:r>
                        <a:rPr lang="en-US" sz="2400" dirty="0" smtClean="0">
                          <a:effectLst/>
                          <a:latin typeface="Gill Sans MT Pro Book"/>
                          <a:ea typeface="Times New Roman"/>
                        </a:rPr>
                        <a:t>may contain correct numerical answer(s) but required work is not provided</a:t>
                      </a:r>
                      <a:endParaRPr lang="en-US" sz="2400" dirty="0">
                        <a:effectLst/>
                        <a:latin typeface="Gill Sans MT Pro Book"/>
                        <a:ea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23</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365125" y="207963"/>
            <a:ext cx="8229600" cy="449262"/>
          </a:xfrm>
        </p:spPr>
        <p:txBody>
          <a:bodyPr/>
          <a:lstStyle/>
          <a:p>
            <a:r>
              <a:rPr dirty="0" smtClean="0">
                <a:latin typeface="Verdana" pitchFamily="34" charset="0"/>
              </a:rPr>
              <a:t>Mathematics </a:t>
            </a:r>
            <a:r>
              <a:rPr lang="en-US" dirty="0" smtClean="0">
                <a:latin typeface="Verdana" pitchFamily="34" charset="0"/>
              </a:rPr>
              <a:t>2-point</a:t>
            </a:r>
            <a:r>
              <a:rPr dirty="0" smtClean="0">
                <a:latin typeface="Verdana" pitchFamily="34" charset="0"/>
              </a:rPr>
              <a:t> Holistic Rubric </a:t>
            </a:r>
            <a:r>
              <a:rPr lang="en-US" dirty="0">
                <a:latin typeface="Verdana" pitchFamily="34" charset="0"/>
              </a:rPr>
              <a:t>(Continued)</a:t>
            </a:r>
            <a:endParaRPr dirty="0" smtClean="0">
              <a:latin typeface="Verdana" pitchFamily="34" charset="0"/>
            </a:endParaRPr>
          </a:p>
        </p:txBody>
      </p:sp>
      <p:graphicFrame>
        <p:nvGraphicFramePr>
          <p:cNvPr id="8" name="Content Placeholder 7"/>
          <p:cNvGraphicFramePr>
            <a:graphicFrameLocks noGrp="1"/>
          </p:cNvGraphicFramePr>
          <p:nvPr>
            <p:ph idx="4294967295"/>
          </p:nvPr>
        </p:nvGraphicFramePr>
        <p:xfrm>
          <a:off x="192088" y="811213"/>
          <a:ext cx="8759825" cy="3749038"/>
        </p:xfrm>
        <a:graphic>
          <a:graphicData uri="http://schemas.openxmlformats.org/drawingml/2006/table">
            <a:tbl>
              <a:tblPr firstRow="1" bandRow="1">
                <a:tableStyleId>{5C22544A-7EE6-4342-B048-85BDC9FD1C3A}</a:tableStyleId>
              </a:tblPr>
              <a:tblGrid>
                <a:gridCol w="1250617"/>
                <a:gridCol w="7509208"/>
              </a:tblGrid>
              <a:tr h="344793">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Score Point</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457200" rtl="0" eaLnBrk="1" latinLnBrk="0" hangingPunct="1">
                        <a:lnSpc>
                          <a:spcPct val="100000"/>
                        </a:lnSpc>
                        <a:spcBef>
                          <a:spcPts val="0"/>
                        </a:spcBef>
                        <a:spcAft>
                          <a:spcPts val="0"/>
                        </a:spcAft>
                      </a:pPr>
                      <a:r>
                        <a:rPr lang="en-US" sz="2400" b="0" kern="1200" dirty="0" smtClean="0">
                          <a:solidFill>
                            <a:schemeClr val="dk1"/>
                          </a:solidFill>
                          <a:effectLst/>
                          <a:latin typeface="Gill Sans MT Pro Book"/>
                          <a:ea typeface="Times New Roman"/>
                          <a:cs typeface="+mn-cs"/>
                        </a:rPr>
                        <a:t>Description</a:t>
                      </a:r>
                      <a:endParaRPr lang="en-US" sz="2400" b="0" kern="1200" dirty="0">
                        <a:solidFill>
                          <a:schemeClr val="dk1"/>
                        </a:solidFill>
                        <a:effectLst/>
                        <a:latin typeface="Gill Sans MT Pro Book"/>
                        <a:ea typeface="Times New Roman"/>
                        <a:cs typeface="+mn-cs"/>
                      </a:endParaRPr>
                    </a:p>
                  </a:txBody>
                  <a:tcPr marL="91449" marR="91449" marT="45719" marB="457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153">
                <a:tc>
                  <a:txBody>
                    <a:bodyPr/>
                    <a:lstStyle/>
                    <a:p>
                      <a:pPr marL="0" marR="0">
                        <a:lnSpc>
                          <a:spcPct val="100000"/>
                        </a:lnSpc>
                        <a:spcBef>
                          <a:spcPts val="600"/>
                        </a:spcBef>
                        <a:spcAft>
                          <a:spcPts val="0"/>
                        </a:spcAft>
                      </a:pPr>
                      <a:r>
                        <a:rPr lang="en-US" sz="2400" dirty="0">
                          <a:effectLst/>
                          <a:latin typeface="Gill Sans MT Pro Book"/>
                          <a:ea typeface="Times New Roman"/>
                        </a:rPr>
                        <a:t>0 Points</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2400" dirty="0" smtClean="0">
                          <a:effectLst/>
                          <a:latin typeface="Gill Sans MT Pro Book"/>
                          <a:ea typeface="Times New Roman"/>
                        </a:rPr>
                        <a:t>A  zero-point response is incorrect, irrelevant, incoherent, or contains a correct response arrived using an obviously incorrect procedure. Although some parts may contain correct mathematical procedures, holistically they are not sufficient to demonstrate even a limited understanding of the mathematical concepts embodied in the task.</a:t>
                      </a:r>
                    </a:p>
                    <a:p>
                      <a:pPr marL="0" marR="0">
                        <a:lnSpc>
                          <a:spcPct val="100000"/>
                        </a:lnSpc>
                        <a:spcBef>
                          <a:spcPts val="0"/>
                        </a:spcBef>
                        <a:spcAft>
                          <a:spcPts val="0"/>
                        </a:spcAft>
                      </a:pPr>
                      <a:r>
                        <a:rPr lang="en-US" sz="2400" dirty="0">
                          <a:effectLst/>
                          <a:latin typeface="Gill Sans MT Pro Book"/>
                          <a:ea typeface="Times New Roman"/>
                        </a:rPr>
                        <a:t> </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24</a:t>
            </a:fld>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65125" y="207963"/>
            <a:ext cx="8229600"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a:t>
            </a:r>
          </a:p>
        </p:txBody>
      </p:sp>
      <p:sp>
        <p:nvSpPr>
          <p:cNvPr id="14340" name="Content Placeholder 3"/>
          <p:cNvSpPr txBox="1">
            <a:spLocks/>
          </p:cNvSpPr>
          <p:nvPr/>
        </p:nvSpPr>
        <p:spPr bwMode="auto">
          <a:xfrm>
            <a:off x="365125" y="909638"/>
            <a:ext cx="8229600" cy="4525962"/>
          </a:xfrm>
          <a:prstGeom prst="rect">
            <a:avLst/>
          </a:prstGeom>
          <a:noFill/>
          <a:ln>
            <a:noFill/>
          </a:ln>
          <a:extLst/>
        </p:spPr>
        <p:txBody>
          <a:bodyPr/>
          <a:lstStyle>
            <a:lvl1pPr marL="342900" indent="-342900"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marL="0" indent="0">
              <a:spcBef>
                <a:spcPct val="50000"/>
              </a:spcBef>
              <a:buSzPct val="80000"/>
              <a:defRPr/>
            </a:pPr>
            <a:r>
              <a:rPr lang="en-US" sz="1800" dirty="0" smtClean="0">
                <a:latin typeface="Gill Sans MT Pro Book" pitchFamily="-1" charset="0"/>
              </a:rPr>
              <a:t>Below are the policies to be followed while scoring the mathematics tests for all grades:</a:t>
            </a:r>
          </a:p>
          <a:p>
            <a:pPr>
              <a:spcBef>
                <a:spcPct val="50000"/>
              </a:spcBef>
              <a:buSzPct val="80000"/>
              <a:buFont typeface="Verdana" pitchFamily="34" charset="0"/>
              <a:buAutoNum type="arabicPeriod"/>
              <a:defRPr/>
            </a:pPr>
            <a:r>
              <a:rPr lang="en-US" sz="1800" dirty="0" smtClean="0">
                <a:latin typeface="Gill Sans MT Pro Book" pitchFamily="-1" charset="0"/>
              </a:rPr>
              <a:t>If a student does the work in other than a designated “Show your work” area, that work should still be scored. (Additional paper is an allowable accommodation for a student with disabilities if indicated on the student’s Individualized Education Program or Section 504 Accommodation Plan.)</a:t>
            </a:r>
          </a:p>
          <a:p>
            <a:pPr>
              <a:spcBef>
                <a:spcPct val="50000"/>
              </a:spcBef>
              <a:buSzPct val="80000"/>
              <a:buFont typeface="Verdana" pitchFamily="34" charset="0"/>
              <a:buAutoNum type="arabicPeriod"/>
              <a:defRPr/>
            </a:pPr>
            <a:r>
              <a:rPr lang="en-US" sz="1800" dirty="0" smtClean="0">
                <a:latin typeface="Gill Sans MT Pro Book" pitchFamily="-1" charset="0"/>
              </a:rPr>
              <a:t>If the question requires students to show their work, and the student shows appropriate work and clearly identifies a correct answer but fails to write that answer in the answer blank, the student should still receive full credit.</a:t>
            </a:r>
          </a:p>
          <a:p>
            <a:pPr>
              <a:spcBef>
                <a:spcPct val="50000"/>
              </a:spcBef>
              <a:buSzPct val="80000"/>
              <a:buFont typeface="Verdana" pitchFamily="34" charset="0"/>
              <a:buAutoNum type="arabicPeriod"/>
              <a:defRPr/>
            </a:pPr>
            <a:r>
              <a:rPr lang="en-US" sz="1800" dirty="0" smtClean="0">
                <a:latin typeface="Gill Sans MT Pro Book" pitchFamily="-1" charset="0"/>
              </a:rPr>
              <a:t>If the question requires students to show their work, and the student shows appropriate work and arrives at the correct answer but writes an incorrect answer in the answer blank, the student should </a:t>
            </a:r>
            <a:r>
              <a:rPr lang="en-US" sz="1800" b="1" dirty="0" smtClean="0">
                <a:latin typeface="Gill Sans MT Pro Book" pitchFamily="-1" charset="0"/>
              </a:rPr>
              <a:t>not</a:t>
            </a:r>
            <a:r>
              <a:rPr lang="en-US" sz="1800" dirty="0" smtClean="0">
                <a:latin typeface="Gill Sans MT Pro Book" pitchFamily="-1" charset="0"/>
              </a:rPr>
              <a:t> receive full credit.</a:t>
            </a:r>
          </a:p>
          <a:p>
            <a:pPr>
              <a:spcBef>
                <a:spcPct val="50000"/>
              </a:spcBef>
              <a:buSzPct val="80000"/>
              <a:buFont typeface="Verdana" pitchFamily="34" charset="0"/>
              <a:buAutoNum type="arabicPeriod"/>
              <a:defRPr/>
            </a:pPr>
            <a:r>
              <a:rPr lang="en-US" sz="1800" dirty="0" smtClean="0">
                <a:latin typeface="Gill Sans MT Pro Book" pitchFamily="-1" charset="0"/>
              </a:rPr>
              <a:t>In questions that provide ruled lines for students to write an explanation of their work, mathematical work shown elsewhere on the page should be considered and scored.</a:t>
            </a:r>
          </a:p>
          <a:p>
            <a:pPr>
              <a:spcBef>
                <a:spcPct val="50000"/>
              </a:spcBef>
              <a:buSzPct val="80000"/>
              <a:buFont typeface="Verdana" pitchFamily="34" charset="0"/>
              <a:buAutoNum type="arabicPeriod"/>
              <a:defRPr/>
            </a:pPr>
            <a:r>
              <a:rPr lang="en-US" sz="1800" dirty="0" smtClean="0">
                <a:latin typeface="Gill Sans MT Pro Book" pitchFamily="-1" charset="0"/>
              </a:rPr>
              <a:t>If the student provides one legible response (and one response only), teachers should score the response, even if it has been crossed out.</a:t>
            </a:r>
          </a:p>
          <a:p>
            <a:pPr>
              <a:spcBef>
                <a:spcPct val="50000"/>
              </a:spcBef>
              <a:buSzPct val="80000"/>
              <a:buFont typeface="Verdana" pitchFamily="34" charset="0"/>
              <a:buNone/>
              <a:defRPr/>
            </a:pPr>
            <a:endParaRPr lang="en-US" sz="1800" dirty="0" smtClean="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365125" y="207963"/>
            <a:ext cx="8778875"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 </a:t>
            </a:r>
            <a:r>
              <a:rPr lang="en-US" dirty="0" smtClean="0">
                <a:latin typeface="Verdana" pitchFamily="34" charset="0"/>
              </a:rPr>
              <a:t>(Continued)</a:t>
            </a:r>
            <a:endParaRPr dirty="0" smtClean="0">
              <a:latin typeface="Verdana" pitchFamily="34" charset="0"/>
            </a:endParaRPr>
          </a:p>
        </p:txBody>
      </p:sp>
      <p:sp>
        <p:nvSpPr>
          <p:cNvPr id="15363" name="Content Placeholder 3"/>
          <p:cNvSpPr txBox="1">
            <a:spLocks/>
          </p:cNvSpPr>
          <p:nvPr/>
        </p:nvSpPr>
        <p:spPr bwMode="auto">
          <a:xfrm>
            <a:off x="365125" y="1219200"/>
            <a:ext cx="8229600" cy="4525963"/>
          </a:xfrm>
          <a:prstGeom prst="rect">
            <a:avLst/>
          </a:prstGeom>
          <a:noFill/>
          <a:ln w="9525">
            <a:noFill/>
            <a:miter lim="800000"/>
            <a:headEnd/>
            <a:tailEnd/>
          </a:ln>
        </p:spPr>
        <p:txBody>
          <a:bodyPr/>
          <a:lstStyle/>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If the student has written more than one response but has crossed some out, teachers should score only the response that has </a:t>
            </a:r>
            <a:r>
              <a:rPr lang="en-US" sz="1800" b="1" dirty="0">
                <a:latin typeface="Gill Sans MT Pro Book" pitchFamily="-1" charset="0"/>
              </a:rPr>
              <a:t>not</a:t>
            </a:r>
            <a:r>
              <a:rPr lang="en-US" sz="1800" dirty="0">
                <a:latin typeface="Gill Sans MT Pro Book" pitchFamily="-1" charset="0"/>
              </a:rPr>
              <a:t> been crossed out.</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Trial-and-error responses are </a:t>
            </a:r>
            <a:r>
              <a:rPr lang="en-US" sz="1800" b="1" dirty="0">
                <a:latin typeface="Gill Sans MT Pro Book" pitchFamily="-1" charset="0"/>
              </a:rPr>
              <a:t>not</a:t>
            </a:r>
            <a:r>
              <a:rPr lang="en-US" sz="1800" dirty="0">
                <a:latin typeface="Gill Sans MT Pro Book" pitchFamily="-1" charset="0"/>
              </a:rPr>
              <a:t> subject to Scoring Policy #6 above, since crossing out is part of the trial-and-error process.</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If a response shows repeated occurrences of the same conceptual error within a question, the student should </a:t>
            </a:r>
            <a:r>
              <a:rPr lang="en-US" sz="1800" b="1" dirty="0">
                <a:latin typeface="Gill Sans MT Pro Book" pitchFamily="-1" charset="0"/>
              </a:rPr>
              <a:t>not</a:t>
            </a:r>
            <a:r>
              <a:rPr lang="en-US" sz="1800" dirty="0">
                <a:latin typeface="Gill Sans MT Pro Book" pitchFamily="-1" charset="0"/>
              </a:rPr>
              <a:t> be penalized more than once.</a:t>
            </a:r>
          </a:p>
          <a:p>
            <a:pPr marL="342900" indent="-342900" eaLnBrk="0" hangingPunct="0">
              <a:spcBef>
                <a:spcPct val="50000"/>
              </a:spcBef>
              <a:buSzPct val="80000"/>
              <a:buFont typeface="Verdana" pitchFamily="34" charset="0"/>
              <a:buAutoNum type="arabicPeriod" startAt="6"/>
            </a:pPr>
            <a:r>
              <a:rPr lang="en-US" sz="1800" dirty="0">
                <a:latin typeface="Gill Sans MT Pro Book" pitchFamily="-1" charset="0"/>
              </a:rPr>
              <a:t>In questions that require students to provide bar </a:t>
            </a:r>
            <a:r>
              <a:rPr lang="en-US" sz="1800" dirty="0" smtClean="0">
                <a:latin typeface="Gill Sans MT Pro Book" pitchFamily="-1" charset="0"/>
              </a:rPr>
              <a:t>graphs: </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Grades 3 and 4 only, touching bars are </a:t>
            </a:r>
            <a:r>
              <a:rPr lang="en-US" sz="1800" dirty="0" smtClean="0">
                <a:latin typeface="Gill Sans MT Pro Book" pitchFamily="-1" charset="0"/>
              </a:rPr>
              <a:t>acceptable.</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Grades 3 and 4 only, space between bars does </a:t>
            </a:r>
            <a:r>
              <a:rPr lang="en-US" sz="1800" b="1" dirty="0">
                <a:latin typeface="Gill Sans MT Pro Book" pitchFamily="-1" charset="0"/>
              </a:rPr>
              <a:t>not</a:t>
            </a:r>
            <a:r>
              <a:rPr lang="en-US" sz="1800" dirty="0">
                <a:latin typeface="Gill Sans MT Pro Book" pitchFamily="-1" charset="0"/>
              </a:rPr>
              <a:t> need to be </a:t>
            </a:r>
            <a:r>
              <a:rPr lang="en-US" sz="1800" dirty="0" smtClean="0">
                <a:latin typeface="Gill Sans MT Pro Book" pitchFamily="-1" charset="0"/>
              </a:rPr>
              <a:t>uniform.</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widths of the bars must be </a:t>
            </a:r>
            <a:r>
              <a:rPr lang="en-US" sz="1800" dirty="0" smtClean="0">
                <a:latin typeface="Gill Sans MT Pro Book" pitchFamily="-1" charset="0"/>
              </a:rPr>
              <a:t>consistent.</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bars must be aligned with their </a:t>
            </a:r>
            <a:r>
              <a:rPr lang="en-US" sz="1800" dirty="0" smtClean="0">
                <a:latin typeface="Gill Sans MT Pro Book" pitchFamily="-1" charset="0"/>
              </a:rPr>
              <a:t>labels.</a:t>
            </a:r>
            <a:endParaRPr lang="en-US" sz="1800" dirty="0">
              <a:latin typeface="Gill Sans MT Pro Book" pitchFamily="-1" charset="0"/>
            </a:endParaRPr>
          </a:p>
          <a:p>
            <a:pPr marL="690563" lvl="2" indent="-354013" eaLnBrk="0" hangingPunct="0">
              <a:spcBef>
                <a:spcPct val="20000"/>
              </a:spcBef>
              <a:buSzPct val="80000"/>
              <a:buFont typeface="Arial" charset="0"/>
              <a:buChar char="•"/>
            </a:pPr>
            <a:r>
              <a:rPr lang="en-US" sz="1800" dirty="0" smtClean="0">
                <a:latin typeface="Gill Sans MT Pro Book" pitchFamily="-1" charset="0"/>
              </a:rPr>
              <a:t>In </a:t>
            </a:r>
            <a:r>
              <a:rPr lang="en-US" sz="1800" dirty="0">
                <a:latin typeface="Gill Sans MT Pro Book" pitchFamily="-1" charset="0"/>
              </a:rPr>
              <a:t>all grades, scales must begin at </a:t>
            </a:r>
            <a:r>
              <a:rPr lang="en-US" sz="1800" dirty="0" smtClean="0">
                <a:latin typeface="Gill Sans MT Pro Book" pitchFamily="-1" charset="0"/>
              </a:rPr>
              <a:t>zero (0), </a:t>
            </a:r>
            <a:r>
              <a:rPr lang="en-US" sz="1800" dirty="0">
                <a:latin typeface="Gill Sans MT Pro Book" pitchFamily="-1" charset="0"/>
              </a:rPr>
              <a:t>but the 0 does </a:t>
            </a:r>
            <a:r>
              <a:rPr lang="en-US" sz="1800" b="1" dirty="0">
                <a:latin typeface="Gill Sans MT Pro Book" pitchFamily="-1" charset="0"/>
              </a:rPr>
              <a:t>not</a:t>
            </a:r>
            <a:r>
              <a:rPr lang="en-US" sz="1800" dirty="0">
                <a:latin typeface="Gill Sans MT Pro Book" pitchFamily="-1" charset="0"/>
              </a:rPr>
              <a:t> need to be </a:t>
            </a:r>
            <a:r>
              <a:rPr lang="en-US" sz="1800" dirty="0" smtClean="0">
                <a:latin typeface="Gill Sans MT Pro Book" pitchFamily="-1" charset="0"/>
              </a:rPr>
              <a:t>written.</a:t>
            </a:r>
            <a:endParaRPr lang="en-US" sz="1800" dirty="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65125" y="207963"/>
            <a:ext cx="8778875" cy="449262"/>
          </a:xfrm>
        </p:spPr>
        <p:txBody>
          <a:bodyPr/>
          <a:lstStyle/>
          <a:p>
            <a:r>
              <a:rPr dirty="0" smtClean="0">
                <a:latin typeface="Verdana" pitchFamily="34" charset="0"/>
              </a:rPr>
              <a:t>2- and </a:t>
            </a:r>
            <a:r>
              <a:rPr lang="en-US" dirty="0" smtClean="0">
                <a:latin typeface="Verdana" pitchFamily="34" charset="0"/>
              </a:rPr>
              <a:t>3-point</a:t>
            </a:r>
            <a:r>
              <a:rPr dirty="0" smtClean="0">
                <a:latin typeface="Verdana" pitchFamily="34" charset="0"/>
              </a:rPr>
              <a:t> Mathematics Scoring Policies </a:t>
            </a:r>
            <a:r>
              <a:rPr lang="en-US" dirty="0" smtClean="0">
                <a:latin typeface="Verdana" pitchFamily="34" charset="0"/>
              </a:rPr>
              <a:t>(Continued)</a:t>
            </a:r>
            <a:endParaRPr dirty="0" smtClean="0">
              <a:latin typeface="Verdana" pitchFamily="34" charset="0"/>
            </a:endParaRPr>
          </a:p>
        </p:txBody>
      </p:sp>
      <p:sp>
        <p:nvSpPr>
          <p:cNvPr id="16387" name="Content Placeholder 3"/>
          <p:cNvSpPr txBox="1">
            <a:spLocks/>
          </p:cNvSpPr>
          <p:nvPr/>
        </p:nvSpPr>
        <p:spPr bwMode="auto">
          <a:xfrm>
            <a:off x="365125" y="1201738"/>
            <a:ext cx="8229600" cy="4525962"/>
          </a:xfrm>
          <a:prstGeom prst="rect">
            <a:avLst/>
          </a:prstGeom>
          <a:noFill/>
          <a:ln w="9525">
            <a:noFill/>
            <a:miter lim="800000"/>
            <a:headEnd/>
            <a:tailEnd/>
          </a:ln>
        </p:spPr>
        <p:txBody>
          <a:bodyPr/>
          <a:lstStyle/>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In questions requiring number sentences, the number sentences must be written horizontally.</a:t>
            </a:r>
          </a:p>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In pictographs, the student is permitted to use a symbol other than the one in the key, provided that the symbol is used consistently in the pictograph; the student does not need to change the symbol in the key. The student may </a:t>
            </a:r>
            <a:r>
              <a:rPr lang="en-US" sz="1800" b="1" dirty="0">
                <a:latin typeface="Gill Sans MT Pro Book" pitchFamily="-1" charset="0"/>
              </a:rPr>
              <a:t>not</a:t>
            </a:r>
            <a:r>
              <a:rPr lang="en-US" sz="1800" dirty="0">
                <a:latin typeface="Gill Sans MT Pro Book" pitchFamily="-1" charset="0"/>
              </a:rPr>
              <a:t>, however, use multiple symbols within the chart, nor may the student change the value of the symbol in the key.</a:t>
            </a:r>
          </a:p>
          <a:p>
            <a:pPr marL="342900" indent="-342900" eaLnBrk="0" hangingPunct="0">
              <a:spcBef>
                <a:spcPct val="50000"/>
              </a:spcBef>
              <a:buSzPct val="80000"/>
              <a:buFont typeface="Verdana" pitchFamily="34" charset="0"/>
              <a:buAutoNum type="arabicPeriod" startAt="10"/>
            </a:pPr>
            <a:r>
              <a:rPr lang="en-US" sz="1800" dirty="0">
                <a:latin typeface="Gill Sans MT Pro Book" pitchFamily="-1" charset="0"/>
              </a:rPr>
              <a:t>If students are not directed to show work, any work shown will not be scored. This applies to items that do not ask for any work and items that ask for work for one part and do not ask for work in another part.</a:t>
            </a:r>
          </a:p>
          <a:p>
            <a:pPr marL="342900" indent="-342900" eaLnBrk="0" hangingPunct="0">
              <a:spcBef>
                <a:spcPct val="50000"/>
              </a:spcBef>
              <a:buSzPct val="80000"/>
              <a:buFont typeface="Verdana" pitchFamily="34" charset="0"/>
              <a:buNone/>
            </a:pPr>
            <a:endParaRPr lang="en-US" sz="1800" dirty="0">
              <a:latin typeface="Gill Sans MT Pro Book" pitchFamily="-1" charset="0"/>
            </a:endParaRPr>
          </a:p>
        </p:txBody>
      </p:sp>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2" y="1758950"/>
            <a:ext cx="5526764" cy="3294063"/>
          </a:xfrm>
        </p:spPr>
        <p:txBody>
          <a:bodyPr/>
          <a:lstStyle/>
          <a:p>
            <a:pPr>
              <a:defRPr/>
            </a:pPr>
            <a:r>
              <a:rPr sz="16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endPar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28</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6433"/>
          <a:stretch/>
        </p:blipFill>
        <p:spPr>
          <a:xfrm>
            <a:off x="515938" y="1499580"/>
            <a:ext cx="8112125" cy="4518025"/>
          </a:xfrm>
          <a:prstGeom prst="rect">
            <a:avLst/>
          </a:prstGeom>
          <a:ln>
            <a:noFill/>
          </a:ln>
          <a:effectLst>
            <a:outerShdw blurRad="292100" dist="139700" dir="2700000" algn="tl" rotWithShape="0">
              <a:srgbClr val="333333">
                <a:alpha val="65000"/>
              </a:srgbClr>
            </a:outerShdw>
          </a:effectLst>
        </p:spPr>
      </p:pic>
      <p:sp>
        <p:nvSpPr>
          <p:cNvPr id="18435" name="Rectangle 4"/>
          <p:cNvSpPr txBox="1">
            <a:spLocks noChangeArrowheads="1"/>
          </p:cNvSpPr>
          <p:nvPr/>
        </p:nvSpPr>
        <p:spPr bwMode="auto">
          <a:xfrm>
            <a:off x="0" y="45007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a:t>
            </a:r>
            <a:r>
              <a:rPr lang="en-US" sz="2800" dirty="0">
                <a:solidFill>
                  <a:srgbClr val="628DBB"/>
                </a:solidFill>
              </a:rPr>
              <a:t>6 </a:t>
            </a:r>
            <a:r>
              <a:rPr lang="en-US" sz="2800" dirty="0" smtClean="0">
                <a:solidFill>
                  <a:srgbClr val="628DBB"/>
                </a:solidFill>
              </a:rPr>
              <a:t>Short-response (2-point)</a:t>
            </a:r>
            <a:br>
              <a:rPr lang="en-US" sz="2800" dirty="0" smtClean="0">
                <a:solidFill>
                  <a:srgbClr val="628DBB"/>
                </a:solidFill>
              </a:rPr>
            </a:br>
            <a:r>
              <a:rPr lang="en-US" sz="2800" dirty="0" smtClean="0">
                <a:solidFill>
                  <a:srgbClr val="628DBB"/>
                </a:solidFill>
              </a:rPr>
              <a:t> Sample Question Guide 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29</a:t>
            </a:fld>
            <a:endParaRPr lang="en-US"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ChangeArrowheads="1"/>
          </p:cNvSpPr>
          <p:nvPr/>
        </p:nvSpPr>
        <p:spPr bwMode="auto">
          <a:xfrm>
            <a:off x="0" y="361950"/>
            <a:ext cx="9144000"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3200" dirty="0">
                <a:solidFill>
                  <a:srgbClr val="628DBB"/>
                </a:solidFill>
              </a:rPr>
              <a:t>Welcome and Introductions</a:t>
            </a:r>
            <a:endParaRPr lang="en-GB" sz="3200" dirty="0">
              <a:solidFill>
                <a:srgbClr val="628DBB"/>
              </a:solidFill>
              <a:latin typeface="Gill Sans MT Pro Book" pitchFamily="-1" charset="0"/>
            </a:endParaRPr>
          </a:p>
        </p:txBody>
      </p:sp>
      <p:pic>
        <p:nvPicPr>
          <p:cNvPr id="2" name="Picture 1"/>
          <p:cNvPicPr>
            <a:picLocks noChangeAspect="1"/>
          </p:cNvPicPr>
          <p:nvPr/>
        </p:nvPicPr>
        <p:blipFill rotWithShape="1">
          <a:blip r:embed="rId4"/>
          <a:srcRect t="7485" b="6232"/>
          <a:stretch/>
        </p:blipFill>
        <p:spPr>
          <a:xfrm>
            <a:off x="369888" y="1020763"/>
            <a:ext cx="8404225" cy="5183187"/>
          </a:xfrm>
          <a:prstGeom prst="rect">
            <a:avLst/>
          </a:prstGeom>
          <a:effectLst>
            <a:outerShdw blurRad="50800" dist="38100" dir="2700000" sx="101000" sy="101000" algn="tl" rotWithShape="0">
              <a:prstClr val="black">
                <a:alpha val="40000"/>
              </a:prstClr>
            </a:outerShdw>
          </a:effectLst>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3</a:t>
            </a:fld>
            <a:endParaRPr lang="en-US" dirty="0"/>
          </a:p>
        </p:txBody>
      </p:sp>
    </p:spTree>
    <p:custDataLst>
      <p:tags r:id="rId1"/>
    </p:custDataLst>
    <p:extLst>
      <p:ext uri="{BB962C8B-B14F-4D97-AF65-F5344CB8AC3E}">
        <p14:creationId xmlns="" xmlns:p14="http://schemas.microsoft.com/office/powerpoint/2010/main" val="2275032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30</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83665" y="207817"/>
            <a:ext cx="4779442" cy="61484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517275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dirty="0" smtClean="0">
                <a:latin typeface="Verdana" pitchFamily="34" charset="0"/>
              </a:rPr>
              <a:t>Grade 6 </a:t>
            </a:r>
            <a:r>
              <a:rPr lang="en-US" dirty="0" smtClean="0"/>
              <a:t>Short-response </a:t>
            </a:r>
            <a:r>
              <a:rPr dirty="0" smtClean="0">
                <a:latin typeface="Verdana" pitchFamily="34" charset="0"/>
              </a:rPr>
              <a:t>Question</a:t>
            </a:r>
          </a:p>
        </p:txBody>
      </p:sp>
      <p:sp>
        <p:nvSpPr>
          <p:cNvPr id="4" name="Content Placeholder 3"/>
          <p:cNvSpPr>
            <a:spLocks noGrp="1"/>
          </p:cNvSpPr>
          <p:nvPr>
            <p:ph idx="1"/>
          </p:nvPr>
        </p:nvSpPr>
        <p:spPr>
          <a:xfrm>
            <a:off x="1035050" y="1546225"/>
            <a:ext cx="7747000" cy="4525963"/>
          </a:xfrm>
        </p:spPr>
        <p:txBody>
          <a:bodyPr/>
          <a:lstStyle/>
          <a:p>
            <a:pPr>
              <a:defRPr/>
            </a:pPr>
            <a:endParaRPr lang="en-US" dirty="0"/>
          </a:p>
          <a:p>
            <a:pPr marL="0" indent="0">
              <a:defRPr/>
            </a:pPr>
            <a:r>
              <a:rPr lang="en-US" dirty="0" smtClean="0"/>
              <a:t>What is the value of 2</a:t>
            </a:r>
            <a:r>
              <a:rPr lang="en-US" i="1" dirty="0" smtClean="0"/>
              <a:t>x</a:t>
            </a:r>
            <a:r>
              <a:rPr lang="en-US" baseline="30000" dirty="0" smtClean="0"/>
              <a:t>3</a:t>
            </a:r>
            <a:r>
              <a:rPr lang="en-US" dirty="0" smtClean="0"/>
              <a:t> + 4</a:t>
            </a:r>
            <a:r>
              <a:rPr lang="en-US" i="1" dirty="0" smtClean="0"/>
              <a:t>x</a:t>
            </a:r>
            <a:r>
              <a:rPr lang="en-US" baseline="30000" dirty="0" smtClean="0"/>
              <a:t>2</a:t>
            </a:r>
            <a:r>
              <a:rPr lang="en-US" dirty="0" smtClean="0"/>
              <a:t> – 3</a:t>
            </a:r>
            <a:r>
              <a:rPr lang="en-US" i="1" dirty="0" smtClean="0"/>
              <a:t>x</a:t>
            </a:r>
            <a:r>
              <a:rPr lang="en-US" baseline="30000" dirty="0" smtClean="0"/>
              <a:t>2</a:t>
            </a:r>
            <a:r>
              <a:rPr lang="en-US" dirty="0" smtClean="0"/>
              <a:t> – 6</a:t>
            </a:r>
            <a:r>
              <a:rPr lang="en-US" i="1" dirty="0" smtClean="0"/>
              <a:t>x</a:t>
            </a:r>
            <a:r>
              <a:rPr lang="en-US" dirty="0" smtClean="0"/>
              <a:t> when </a:t>
            </a:r>
            <a:r>
              <a:rPr lang="en-US" i="1" dirty="0" smtClean="0"/>
              <a:t>x</a:t>
            </a:r>
            <a:r>
              <a:rPr lang="en-US" dirty="0" smtClean="0"/>
              <a:t> = 3? </a:t>
            </a:r>
          </a:p>
          <a:p>
            <a:pPr marL="0" indent="0">
              <a:defRPr/>
            </a:pPr>
            <a:endParaRPr lang="en-US" b="1" dirty="0"/>
          </a:p>
          <a:p>
            <a:pPr marL="0" indent="0">
              <a:defRPr/>
            </a:pPr>
            <a:r>
              <a:rPr lang="en-US" b="1" dirty="0" smtClean="0"/>
              <a:t>Show </a:t>
            </a:r>
            <a:r>
              <a:rPr lang="en-US" b="1" dirty="0"/>
              <a:t>your work.</a:t>
            </a:r>
            <a:endParaRPr lang="en-US" dirty="0"/>
          </a:p>
          <a:p>
            <a:pPr>
              <a:defRPr/>
            </a:pPr>
            <a:r>
              <a:rPr lang="en-US" dirty="0"/>
              <a:t> </a:t>
            </a:r>
            <a:endParaRPr lang="en-US" dirty="0" smtClean="0"/>
          </a:p>
          <a:p>
            <a:pPr>
              <a:defRPr/>
            </a:pPr>
            <a:endParaRPr lang="en-US" dirty="0"/>
          </a:p>
          <a:p>
            <a:pPr>
              <a:defRPr/>
            </a:pPr>
            <a:r>
              <a:rPr lang="en-US" dirty="0"/>
              <a:t> </a:t>
            </a:r>
            <a:endParaRPr lang="en-US" dirty="0" smtClean="0"/>
          </a:p>
          <a:p>
            <a:pPr>
              <a:defRPr/>
            </a:pPr>
            <a:endParaRPr lang="en-US" dirty="0"/>
          </a:p>
          <a:p>
            <a:pPr>
              <a:defRPr/>
            </a:pPr>
            <a:r>
              <a:rPr lang="en-US" dirty="0"/>
              <a:t> </a:t>
            </a:r>
            <a:r>
              <a:rPr lang="en-US" b="1" dirty="0" smtClean="0"/>
              <a:t>Answer ____________________</a:t>
            </a:r>
            <a:endParaRPr lang="en-US" dirty="0"/>
          </a:p>
        </p:txBody>
      </p:sp>
      <p:sp>
        <p:nvSpPr>
          <p:cNvPr id="19460" name="Text Box 7"/>
          <p:cNvSpPr txBox="1">
            <a:spLocks noChangeArrowheads="1"/>
          </p:cNvSpPr>
          <p:nvPr/>
        </p:nvSpPr>
        <p:spPr bwMode="auto">
          <a:xfrm>
            <a:off x="392113" y="2052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1946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11"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6 Short-response  </a:t>
            </a:r>
            <a:br>
              <a:rPr lang="en-US" dirty="0" smtClean="0"/>
            </a:br>
            <a:r>
              <a:rPr lang="en-US" dirty="0" smtClean="0"/>
              <a:t>Common Core Learning Standard Assessed</a:t>
            </a:r>
            <a:endParaRPr lang="en-US" dirty="0"/>
          </a:p>
        </p:txBody>
      </p:sp>
      <p:sp>
        <p:nvSpPr>
          <p:cNvPr id="3" name="Content Placeholder 2"/>
          <p:cNvSpPr>
            <a:spLocks noGrp="1"/>
          </p:cNvSpPr>
          <p:nvPr>
            <p:ph idx="1"/>
          </p:nvPr>
        </p:nvSpPr>
        <p:spPr>
          <a:xfrm>
            <a:off x="365125" y="1546225"/>
            <a:ext cx="8446366" cy="4525963"/>
          </a:xfrm>
        </p:spPr>
        <p:txBody>
          <a:bodyPr/>
          <a:lstStyle/>
          <a:p>
            <a:pPr marL="0" indent="0"/>
            <a:r>
              <a:rPr lang="en-US" b="1" dirty="0" smtClean="0"/>
              <a:t>CCLS 6.EE.2c</a:t>
            </a:r>
          </a:p>
          <a:p>
            <a:pPr marL="0" indent="0" algn="just"/>
            <a:r>
              <a:rPr lang="en-US" dirty="0" smtClean="0"/>
              <a:t>Evaluate expressions at specific values of their variables. Include expressions that arise from formulas used in real-world problems. Perform arithmetic operations, including those involving whole-number exponents, in the conventional order when there are no parentheses to specify a particular order (Order of Operations). </a:t>
            </a:r>
            <a:r>
              <a:rPr lang="en-US" i="1" dirty="0" smtClean="0"/>
              <a:t>For example, use the formulas </a:t>
            </a:r>
            <a:br>
              <a:rPr lang="en-US" i="1" dirty="0" smtClean="0"/>
            </a:br>
            <a:r>
              <a:rPr lang="en-US" i="1" dirty="0" smtClean="0"/>
              <a:t>V = s</a:t>
            </a:r>
            <a:r>
              <a:rPr lang="en-US" i="1" baseline="30000" dirty="0" smtClean="0"/>
              <a:t>3 </a:t>
            </a:r>
            <a:r>
              <a:rPr lang="en-US" i="1" dirty="0" smtClean="0"/>
              <a:t>and A = 6s</a:t>
            </a:r>
            <a:r>
              <a:rPr lang="en-US" i="1" baseline="30000" dirty="0" smtClean="0"/>
              <a:t>2 </a:t>
            </a:r>
            <a:r>
              <a:rPr lang="en-US" i="1" dirty="0" smtClean="0"/>
              <a:t>to find the volume and surface area of a cube with sides of length s = ½.</a:t>
            </a:r>
          </a:p>
          <a:p>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a:t>
            </a:r>
            <a:r>
              <a:rPr lang="en-US" dirty="0" smtClean="0"/>
              <a:t>-response </a:t>
            </a:r>
            <a:r>
              <a:rPr dirty="0" smtClean="0">
                <a:latin typeface="Verdana" pitchFamily="34" charset="0"/>
              </a:rPr>
              <a:t>Question</a:t>
            </a:r>
          </a:p>
        </p:txBody>
      </p:sp>
      <p:sp>
        <p:nvSpPr>
          <p:cNvPr id="4" name="Content Placeholder 3"/>
          <p:cNvSpPr>
            <a:spLocks noGrp="1"/>
          </p:cNvSpPr>
          <p:nvPr>
            <p:ph idx="1"/>
          </p:nvPr>
        </p:nvSpPr>
        <p:spPr>
          <a:xfrm>
            <a:off x="1035050" y="1546225"/>
            <a:ext cx="7747000" cy="4525963"/>
          </a:xfrm>
        </p:spPr>
        <p:txBody>
          <a:bodyPr/>
          <a:lstStyle/>
          <a:p>
            <a:pPr>
              <a:defRPr/>
            </a:pPr>
            <a:endParaRPr lang="en-US" dirty="0"/>
          </a:p>
          <a:p>
            <a:pPr marL="0" indent="0">
              <a:defRPr/>
            </a:pPr>
            <a:r>
              <a:rPr lang="en-US" dirty="0" smtClean="0"/>
              <a:t>What is the value of 2</a:t>
            </a:r>
            <a:r>
              <a:rPr lang="en-US" i="1" dirty="0" smtClean="0"/>
              <a:t>x</a:t>
            </a:r>
            <a:r>
              <a:rPr lang="en-US" baseline="30000" dirty="0" smtClean="0"/>
              <a:t>3</a:t>
            </a:r>
            <a:r>
              <a:rPr lang="en-US" dirty="0" smtClean="0"/>
              <a:t> + 4</a:t>
            </a:r>
            <a:r>
              <a:rPr lang="en-US" i="1" dirty="0" smtClean="0"/>
              <a:t>x</a:t>
            </a:r>
            <a:r>
              <a:rPr lang="en-US" baseline="30000" dirty="0" smtClean="0"/>
              <a:t>2</a:t>
            </a:r>
            <a:r>
              <a:rPr lang="en-US" dirty="0" smtClean="0"/>
              <a:t> – 3</a:t>
            </a:r>
            <a:r>
              <a:rPr lang="en-US" i="1" dirty="0" smtClean="0"/>
              <a:t>x</a:t>
            </a:r>
            <a:r>
              <a:rPr lang="en-US" baseline="30000" dirty="0" smtClean="0"/>
              <a:t>2</a:t>
            </a:r>
            <a:r>
              <a:rPr lang="en-US" dirty="0" smtClean="0"/>
              <a:t> – 6</a:t>
            </a:r>
            <a:r>
              <a:rPr lang="en-US" i="1" dirty="0" smtClean="0"/>
              <a:t>x</a:t>
            </a:r>
            <a:r>
              <a:rPr lang="en-US" dirty="0" smtClean="0"/>
              <a:t> when </a:t>
            </a:r>
            <a:r>
              <a:rPr lang="en-US" i="1" dirty="0" smtClean="0"/>
              <a:t>x</a:t>
            </a:r>
            <a:r>
              <a:rPr lang="en-US" dirty="0" smtClean="0"/>
              <a:t> = 3? </a:t>
            </a:r>
          </a:p>
          <a:p>
            <a:pPr marL="0" indent="0">
              <a:defRPr/>
            </a:pPr>
            <a:endParaRPr lang="en-US" b="1" dirty="0"/>
          </a:p>
          <a:p>
            <a:pPr marL="0" indent="0">
              <a:defRPr/>
            </a:pPr>
            <a:r>
              <a:rPr lang="en-US" b="1" dirty="0" smtClean="0"/>
              <a:t>Show </a:t>
            </a:r>
            <a:r>
              <a:rPr lang="en-US" b="1" dirty="0"/>
              <a:t>your work.</a:t>
            </a:r>
            <a:endParaRPr lang="en-US" dirty="0"/>
          </a:p>
          <a:p>
            <a:pPr>
              <a:defRPr/>
            </a:pPr>
            <a:r>
              <a:rPr lang="en-US" dirty="0"/>
              <a:t> </a:t>
            </a:r>
            <a:endParaRPr lang="en-US" dirty="0" smtClean="0"/>
          </a:p>
          <a:p>
            <a:pPr>
              <a:defRPr/>
            </a:pPr>
            <a:endParaRPr lang="en-US" dirty="0"/>
          </a:p>
          <a:p>
            <a:pPr>
              <a:defRPr/>
            </a:pPr>
            <a:r>
              <a:rPr lang="en-US" dirty="0"/>
              <a:t> </a:t>
            </a:r>
            <a:endParaRPr lang="en-US" dirty="0" smtClean="0"/>
          </a:p>
          <a:p>
            <a:pPr>
              <a:defRPr/>
            </a:pPr>
            <a:endParaRPr lang="en-US" dirty="0"/>
          </a:p>
          <a:p>
            <a:pPr>
              <a:defRPr/>
            </a:pPr>
            <a:r>
              <a:rPr lang="en-US" dirty="0"/>
              <a:t> </a:t>
            </a:r>
            <a:r>
              <a:rPr lang="en-US" b="1" dirty="0" smtClean="0"/>
              <a:t>Answer ____________________</a:t>
            </a:r>
            <a:endParaRPr lang="en-US" dirty="0"/>
          </a:p>
        </p:txBody>
      </p:sp>
      <p:sp>
        <p:nvSpPr>
          <p:cNvPr id="20484" name="Text Box 7"/>
          <p:cNvSpPr txBox="1">
            <a:spLocks noChangeArrowheads="1"/>
          </p:cNvSpPr>
          <p:nvPr/>
        </p:nvSpPr>
        <p:spPr bwMode="auto">
          <a:xfrm>
            <a:off x="392113" y="2052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20485"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20486" name="Rectangle 6"/>
          <p:cNvSpPr>
            <a:spLocks noChangeArrowheads="1"/>
          </p:cNvSpPr>
          <p:nvPr/>
        </p:nvSpPr>
        <p:spPr bwMode="auto">
          <a:xfrm>
            <a:off x="5054600" y="2984500"/>
            <a:ext cx="3898900" cy="2193925"/>
          </a:xfrm>
          <a:prstGeom prst="rect">
            <a:avLst/>
          </a:prstGeom>
          <a:solidFill>
            <a:srgbClr val="E3EDF4"/>
          </a:solidFill>
          <a:ln w="9525">
            <a:noFill/>
            <a:round/>
            <a:headEnd/>
            <a:tailEnd/>
          </a:ln>
        </p:spPr>
        <p:txBody>
          <a:bodyPr lIns="0" tIns="0" rIns="0" bIns="0" anchor="ctr"/>
          <a:lstStyle/>
          <a:p>
            <a:pPr algn="ctr"/>
            <a:r>
              <a:rPr lang="en-US" sz="3600" b="1" dirty="0">
                <a:solidFill>
                  <a:srgbClr val="628DBB"/>
                </a:solidFill>
              </a:rPr>
              <a:t>How would you answer this question?</a:t>
            </a:r>
          </a:p>
        </p:txBody>
      </p:sp>
      <p:sp>
        <p:nvSpPr>
          <p:cNvPr id="8"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33</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a:t>
            </a:r>
            <a:r>
              <a:rPr lang="en-US" dirty="0" smtClean="0"/>
              <a:t>-response </a:t>
            </a:r>
            <a:r>
              <a:rPr dirty="0" smtClean="0">
                <a:latin typeface="Verdana" pitchFamily="34" charset="0"/>
              </a:rPr>
              <a:t>Exemplar</a:t>
            </a:r>
          </a:p>
        </p:txBody>
      </p:sp>
      <p:sp>
        <p:nvSpPr>
          <p:cNvPr id="4" name="Content Placeholder 3"/>
          <p:cNvSpPr>
            <a:spLocks noGrp="1"/>
          </p:cNvSpPr>
          <p:nvPr>
            <p:ph idx="1"/>
          </p:nvPr>
        </p:nvSpPr>
        <p:spPr>
          <a:xfrm>
            <a:off x="1035050" y="1546225"/>
            <a:ext cx="7747000" cy="4525963"/>
          </a:xfrm>
        </p:spPr>
        <p:txBody>
          <a:bodyPr/>
          <a:lstStyle/>
          <a:p>
            <a:pPr>
              <a:defRPr/>
            </a:pPr>
            <a:endParaRPr lang="en-US" dirty="0" smtClean="0"/>
          </a:p>
          <a:p>
            <a:pPr marL="0" indent="0">
              <a:defRPr/>
            </a:pPr>
            <a:r>
              <a:rPr lang="en-US" dirty="0" smtClean="0"/>
              <a:t>What is the value of 2</a:t>
            </a:r>
            <a:r>
              <a:rPr lang="en-US" i="1" dirty="0" smtClean="0"/>
              <a:t>x</a:t>
            </a:r>
            <a:r>
              <a:rPr lang="en-US" baseline="30000" dirty="0" smtClean="0"/>
              <a:t>3</a:t>
            </a:r>
            <a:r>
              <a:rPr lang="en-US" dirty="0" smtClean="0"/>
              <a:t> + 4</a:t>
            </a:r>
            <a:r>
              <a:rPr lang="en-US" i="1" dirty="0" smtClean="0"/>
              <a:t>x</a:t>
            </a:r>
            <a:r>
              <a:rPr lang="en-US" baseline="30000" dirty="0" smtClean="0"/>
              <a:t>2</a:t>
            </a:r>
            <a:r>
              <a:rPr lang="en-US" dirty="0" smtClean="0"/>
              <a:t> – 3</a:t>
            </a:r>
            <a:r>
              <a:rPr lang="en-US" i="1" dirty="0" smtClean="0"/>
              <a:t>x</a:t>
            </a:r>
            <a:r>
              <a:rPr lang="en-US" baseline="30000" dirty="0" smtClean="0"/>
              <a:t>2</a:t>
            </a:r>
            <a:r>
              <a:rPr lang="en-US" dirty="0" smtClean="0"/>
              <a:t> – 6</a:t>
            </a:r>
            <a:r>
              <a:rPr lang="en-US" i="1" dirty="0" smtClean="0"/>
              <a:t>x</a:t>
            </a:r>
            <a:r>
              <a:rPr lang="en-US" dirty="0" smtClean="0"/>
              <a:t> when </a:t>
            </a:r>
            <a:r>
              <a:rPr lang="en-US" i="1" dirty="0" smtClean="0"/>
              <a:t>x</a:t>
            </a:r>
            <a:r>
              <a:rPr lang="en-US" dirty="0" smtClean="0"/>
              <a:t> = 3? </a:t>
            </a:r>
          </a:p>
          <a:p>
            <a:pPr marL="0" indent="0">
              <a:defRPr/>
            </a:pPr>
            <a:endParaRPr lang="en-US" b="1" dirty="0"/>
          </a:p>
          <a:p>
            <a:pPr marL="0" indent="0">
              <a:defRPr/>
            </a:pPr>
            <a:r>
              <a:rPr lang="en-US" b="1" dirty="0" smtClean="0"/>
              <a:t>Show </a:t>
            </a:r>
            <a:r>
              <a:rPr lang="en-US" b="1" dirty="0"/>
              <a:t>your work.</a:t>
            </a:r>
            <a:endParaRPr lang="en-US" dirty="0"/>
          </a:p>
          <a:p>
            <a:pPr>
              <a:defRPr/>
            </a:pPr>
            <a:r>
              <a:rPr lang="en-US" dirty="0" smtClean="0"/>
              <a:t> </a:t>
            </a:r>
          </a:p>
          <a:p>
            <a:pPr>
              <a:defRPr/>
            </a:pPr>
            <a:endParaRPr lang="en-US" dirty="0"/>
          </a:p>
          <a:p>
            <a:pPr>
              <a:defRPr/>
            </a:pPr>
            <a:r>
              <a:rPr lang="en-US" dirty="0"/>
              <a:t> </a:t>
            </a:r>
            <a:endParaRPr lang="en-US" dirty="0" smtClean="0"/>
          </a:p>
          <a:p>
            <a:pPr>
              <a:defRPr/>
            </a:pPr>
            <a:endParaRPr lang="en-US" dirty="0"/>
          </a:p>
          <a:p>
            <a:pPr>
              <a:defRPr/>
            </a:pPr>
            <a:r>
              <a:rPr lang="en-US" dirty="0"/>
              <a:t> </a:t>
            </a:r>
            <a:r>
              <a:rPr lang="en-US" b="1" dirty="0" smtClean="0"/>
              <a:t>Answer ____________________</a:t>
            </a:r>
            <a:endParaRPr lang="en-US" dirty="0"/>
          </a:p>
        </p:txBody>
      </p:sp>
      <p:sp>
        <p:nvSpPr>
          <p:cNvPr id="21508" name="Text Box 7"/>
          <p:cNvSpPr txBox="1">
            <a:spLocks noChangeArrowheads="1"/>
          </p:cNvSpPr>
          <p:nvPr/>
        </p:nvSpPr>
        <p:spPr bwMode="auto">
          <a:xfrm>
            <a:off x="392113" y="2052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21509"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6" name="Rectangle 5"/>
          <p:cNvSpPr>
            <a:spLocks noRot="1" noChangeAspect="1" noMove="1" noResize="1" noEditPoints="1" noAdjustHandles="1" noChangeArrowheads="1" noChangeShapeType="1" noTextEdit="1"/>
          </p:cNvSpPr>
          <p:nvPr/>
        </p:nvSpPr>
        <p:spPr>
          <a:xfrm>
            <a:off x="2903873" y="3675518"/>
            <a:ext cx="5227607" cy="1973041"/>
          </a:xfrm>
          <a:prstGeom prst="rect">
            <a:avLst/>
          </a:prstGeom>
          <a:blipFill rotWithShape="1">
            <a:blip r:embed="rId3"/>
            <a:stretch>
              <a:fillRect/>
            </a:stretch>
          </a:blipFill>
        </p:spPr>
        <p:txBody>
          <a:bodyPr/>
          <a:lstStyle/>
          <a:p>
            <a:pPr>
              <a:defRPr/>
            </a:pPr>
            <a:r>
              <a:rPr lang="en-US" dirty="0">
                <a:noFill/>
              </a:rPr>
              <a:t> </a:t>
            </a:r>
          </a:p>
        </p:txBody>
      </p:sp>
      <p:sp>
        <p:nvSpPr>
          <p:cNvPr id="11" name="TextBox 10"/>
          <p:cNvSpPr txBox="1"/>
          <p:nvPr/>
        </p:nvSpPr>
        <p:spPr>
          <a:xfrm>
            <a:off x="3340100" y="5881688"/>
            <a:ext cx="576263" cy="461962"/>
          </a:xfrm>
          <a:prstGeom prst="rect">
            <a:avLst/>
          </a:prstGeom>
          <a:noFill/>
        </p:spPr>
        <p:txBody>
          <a:bodyPr wrap="none">
            <a:spAutoFit/>
          </a:bodyPr>
          <a:lstStyle/>
          <a:p>
            <a:pPr>
              <a:defRPr/>
            </a:pPr>
            <a:r>
              <a:rPr lang="en-US" sz="2400" dirty="0">
                <a:latin typeface="+mn-lt"/>
              </a:rPr>
              <a:t>45</a:t>
            </a:r>
          </a:p>
        </p:txBody>
      </p:sp>
      <p:sp>
        <p:nvSpPr>
          <p:cNvPr id="9"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65124" y="207963"/>
            <a:ext cx="8778876" cy="449262"/>
          </a:xfrm>
        </p:spPr>
        <p:txBody>
          <a:bodyPr/>
          <a:lstStyle/>
          <a:p>
            <a:r>
              <a:rPr lang="en-US" dirty="0" smtClean="0">
                <a:latin typeface="Verdana" pitchFamily="34" charset="0"/>
              </a:rPr>
              <a:t>Grade 6 Short-response Guide Paper </a:t>
            </a:r>
            <a:r>
              <a:rPr dirty="0" smtClean="0">
                <a:latin typeface="Verdana" pitchFamily="34" charset="0"/>
              </a:rPr>
              <a:t>1</a:t>
            </a:r>
          </a:p>
        </p:txBody>
      </p:sp>
      <p:pic>
        <p:nvPicPr>
          <p:cNvPr id="22531" name="Picture 9"/>
          <p:cNvPicPr>
            <a:picLocks noChangeAspect="1" noChangeArrowheads="1"/>
          </p:cNvPicPr>
          <p:nvPr/>
        </p:nvPicPr>
        <p:blipFill>
          <a:blip r:embed="rId3"/>
          <a:srcRect/>
          <a:stretch>
            <a:fillRect/>
          </a:stretch>
        </p:blipFill>
        <p:spPr bwMode="auto">
          <a:xfrm>
            <a:off x="255588" y="1022350"/>
            <a:ext cx="6213475" cy="5395913"/>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Verdana" pitchFamily="34" charset="0"/>
              </a:rPr>
              <a:t>Grade 6 Short-response Guide Paper 1 </a:t>
            </a:r>
            <a:r>
              <a:rPr lang="en-US" dirty="0" smtClean="0">
                <a:latin typeface="Verdana" pitchFamily="34" charset="0"/>
              </a:rPr>
              <a:t>Annotation</a:t>
            </a:r>
            <a:endParaRPr lang="en-US" dirty="0"/>
          </a:p>
        </p:txBody>
      </p:sp>
      <p:sp>
        <p:nvSpPr>
          <p:cNvPr id="23555" name="Content Placeholder 3"/>
          <p:cNvSpPr>
            <a:spLocks noGrp="1"/>
          </p:cNvSpPr>
          <p:nvPr>
            <p:ph idx="1"/>
          </p:nvPr>
        </p:nvSpPr>
        <p:spPr/>
        <p:txBody>
          <a:bodyPr/>
          <a:lstStyle/>
          <a:p>
            <a:pPr>
              <a:defRPr/>
            </a:pPr>
            <a:r>
              <a:rPr lang="en-US" b="1" smtClean="0"/>
              <a:t>Score Point 2</a:t>
            </a:r>
            <a:endParaRPr lang="en-US" smtClean="0"/>
          </a:p>
          <a:p>
            <a:pPr>
              <a:defRPr/>
            </a:pPr>
            <a:r>
              <a:rPr lang="en-US" b="1" smtClean="0"/>
              <a:t> </a:t>
            </a:r>
            <a:endParaRPr lang="en-US" smtClean="0"/>
          </a:p>
          <a:p>
            <a:pPr marL="0" indent="0" algn="just">
              <a:defRPr/>
            </a:pPr>
            <a:r>
              <a:rPr lang="en-US" smtClean="0"/>
              <a:t>This response answers the question correctly and demonstrates a thorough understanding of the mathematical concepts. Three is correctly substituted into the expression, the order of operations is correctly followed, all calculations and the final answer are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65124" y="207963"/>
            <a:ext cx="8580755" cy="449262"/>
          </a:xfrm>
        </p:spPr>
        <p:txBody>
          <a:bodyPr/>
          <a:lstStyle/>
          <a:p>
            <a:r>
              <a:rPr lang="en-US" dirty="0" smtClean="0">
                <a:latin typeface="Verdana" pitchFamily="34" charset="0"/>
              </a:rPr>
              <a:t>Grade 6 Short-response Guide Paper </a:t>
            </a:r>
            <a:r>
              <a:rPr dirty="0" smtClean="0">
                <a:latin typeface="Verdana" pitchFamily="34" charset="0"/>
              </a:rPr>
              <a:t>2</a:t>
            </a:r>
          </a:p>
        </p:txBody>
      </p:sp>
      <p:pic>
        <p:nvPicPr>
          <p:cNvPr id="24579" name="Picture 7"/>
          <p:cNvPicPr>
            <a:picLocks noChangeAspect="1" noChangeArrowheads="1"/>
          </p:cNvPicPr>
          <p:nvPr/>
        </p:nvPicPr>
        <p:blipFill>
          <a:blip r:embed="rId3"/>
          <a:srcRect/>
          <a:stretch>
            <a:fillRect/>
          </a:stretch>
        </p:blipFill>
        <p:spPr bwMode="auto">
          <a:xfrm>
            <a:off x="285750" y="1628775"/>
            <a:ext cx="8021638" cy="354647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a:t>
            </a:r>
            <a:r>
              <a:rPr lang="en-US" dirty="0" smtClean="0"/>
              <a:t>-response </a:t>
            </a:r>
            <a:r>
              <a:rPr dirty="0" smtClean="0">
                <a:latin typeface="Verdana" pitchFamily="34" charset="0"/>
              </a:rPr>
              <a:t>Guide Paper 2 Annotation</a:t>
            </a:r>
          </a:p>
        </p:txBody>
      </p:sp>
      <p:sp>
        <p:nvSpPr>
          <p:cNvPr id="25603"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individual operations are calculated separately; however, they are all done correctly and in the proper order, resulting in the correct answer.</a:t>
            </a:r>
            <a:endParaRPr lang="en-US" dirty="0" smtClean="0">
              <a:latin typeface="Gill Sans MT Pro Book" pitchFamily="-1" charset="0"/>
              <a:cs typeface="Gill Sans MT Pro Book" pitchFamily="-1" charset="0"/>
            </a:endParaRPr>
          </a:p>
          <a:p>
            <a:pPr>
              <a:defRPr/>
            </a:pP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38</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65124" y="207963"/>
            <a:ext cx="8595995" cy="449262"/>
          </a:xfrm>
        </p:spPr>
        <p:txBody>
          <a:bodyPr/>
          <a:lstStyle/>
          <a:p>
            <a:r>
              <a:rPr lang="en-US" dirty="0" smtClean="0">
                <a:latin typeface="Verdana" pitchFamily="34" charset="0"/>
              </a:rPr>
              <a:t>Grade 6 Short-response Guide Paper </a:t>
            </a:r>
            <a:r>
              <a:rPr dirty="0" smtClean="0">
                <a:latin typeface="Verdana" pitchFamily="34" charset="0"/>
              </a:rPr>
              <a:t>3</a:t>
            </a:r>
          </a:p>
        </p:txBody>
      </p:sp>
      <p:pic>
        <p:nvPicPr>
          <p:cNvPr id="26627" name="Picture 4"/>
          <p:cNvPicPr>
            <a:picLocks noChangeAspect="1" noChangeArrowheads="1"/>
          </p:cNvPicPr>
          <p:nvPr/>
        </p:nvPicPr>
        <p:blipFill>
          <a:blip r:embed="rId3"/>
          <a:srcRect/>
          <a:stretch>
            <a:fillRect/>
          </a:stretch>
        </p:blipFill>
        <p:spPr bwMode="auto">
          <a:xfrm>
            <a:off x="1406525" y="749300"/>
            <a:ext cx="4638675" cy="570547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39</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4</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6" name="Cube 5"/>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The individual operations are calculated separately; however, they are done correctly and in the proper order, resulting in the correct answer. One calculation shown is incorrect (4(3 × 3 =) 9), but the following line shows the correct calculation and this inaccurate statement within the work does not detract from the demonstration of a thorough understanding.</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40</a:t>
            </a:fld>
            <a:endParaRPr lang="en-US" dirty="0" smtClean="0">
              <a:solidFill>
                <a:schemeClr val="bg1"/>
              </a:solidFill>
            </a:endParaRPr>
          </a:p>
        </p:txBody>
      </p:sp>
      <p:sp>
        <p:nvSpPr>
          <p:cNvPr id="2" name="Title 1"/>
          <p:cNvSpPr>
            <a:spLocks noGrp="1"/>
          </p:cNvSpPr>
          <p:nvPr>
            <p:ph type="title"/>
          </p:nvPr>
        </p:nvSpPr>
        <p:spPr/>
        <p:txBody>
          <a:bodyPr/>
          <a:lstStyle/>
          <a:p>
            <a:r>
              <a:rPr lang="en-US" dirty="0">
                <a:latin typeface="Verdana" pitchFamily="34" charset="0"/>
              </a:rPr>
              <a:t>Grade 6 Short</a:t>
            </a:r>
            <a:r>
              <a:rPr lang="en-US" dirty="0"/>
              <a:t>-response G</a:t>
            </a:r>
            <a:r>
              <a:rPr lang="en-US" dirty="0">
                <a:latin typeface="Verdana" pitchFamily="34" charset="0"/>
              </a:rPr>
              <a:t>uide Paper 3 Annotation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Guide Paper </a:t>
            </a:r>
            <a:r>
              <a:rPr dirty="0" smtClean="0">
                <a:latin typeface="Verdana" pitchFamily="34" charset="0"/>
              </a:rPr>
              <a:t>4</a:t>
            </a:r>
          </a:p>
        </p:txBody>
      </p:sp>
      <p:pic>
        <p:nvPicPr>
          <p:cNvPr id="28675" name="Picture 2"/>
          <p:cNvPicPr>
            <a:picLocks noChangeAspect="1" noChangeArrowheads="1"/>
          </p:cNvPicPr>
          <p:nvPr/>
        </p:nvPicPr>
        <p:blipFill>
          <a:blip r:embed="rId3"/>
          <a:srcRect/>
          <a:stretch>
            <a:fillRect/>
          </a:stretch>
        </p:blipFill>
        <p:spPr bwMode="auto">
          <a:xfrm>
            <a:off x="1485900" y="738188"/>
            <a:ext cx="4598988" cy="5676900"/>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a:t>
            </a:r>
            <a:r>
              <a:rPr lang="en-US" dirty="0" smtClean="0"/>
              <a:t>-response </a:t>
            </a:r>
            <a:r>
              <a:rPr dirty="0" smtClean="0">
                <a:latin typeface="Verdana" pitchFamily="34" charset="0"/>
              </a:rPr>
              <a:t>Guide Paper 4 Annotation</a:t>
            </a:r>
          </a:p>
        </p:txBody>
      </p:sp>
      <p:sp>
        <p:nvSpPr>
          <p:cNvPr id="29699"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is only partially correct. Three is correctly substituted into the expression; the operations on the exponents are performed first, followed by the multiplication operations.  The numbers 54 and 36 are correctly added.  However, instead of subtracting 27 from 90 or subtracting 18 from -27, 18 is subtracted from 27, resulting in an incorrect answer.  The absence of the first subtraction symbol does not detract from the partial understanding of the problem.</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124" y="207963"/>
            <a:ext cx="8546119" cy="449262"/>
          </a:xfrm>
        </p:spPr>
        <p:txBody>
          <a:bodyPr/>
          <a:lstStyle/>
          <a:p>
            <a:r>
              <a:rPr lang="en-US" dirty="0" smtClean="0">
                <a:latin typeface="Verdana" pitchFamily="34" charset="0"/>
              </a:rPr>
              <a:t>Grade 6 Short-response Guide Paper </a:t>
            </a:r>
            <a:r>
              <a:rPr dirty="0" smtClean="0">
                <a:latin typeface="Verdana" pitchFamily="34" charset="0"/>
              </a:rPr>
              <a:t>5</a:t>
            </a:r>
          </a:p>
        </p:txBody>
      </p:sp>
      <p:pic>
        <p:nvPicPr>
          <p:cNvPr id="1026" name="Picture 2"/>
          <p:cNvPicPr>
            <a:picLocks noChangeArrowheads="1"/>
          </p:cNvPicPr>
          <p:nvPr/>
        </p:nvPicPr>
        <p:blipFill>
          <a:blip r:embed="rId3"/>
          <a:srcRect/>
          <a:stretch>
            <a:fillRect/>
          </a:stretch>
        </p:blipFill>
        <p:spPr bwMode="auto">
          <a:xfrm>
            <a:off x="544010" y="1334103"/>
            <a:ext cx="7958667" cy="3303058"/>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43</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a:t>
            </a:r>
            <a:r>
              <a:rPr lang="en-US" dirty="0" smtClean="0"/>
              <a:t>-response G</a:t>
            </a:r>
            <a:r>
              <a:rPr dirty="0" smtClean="0">
                <a:latin typeface="Verdana" pitchFamily="34" charset="0"/>
              </a:rPr>
              <a:t>uide Paper 5 Annotation</a:t>
            </a:r>
          </a:p>
        </p:txBody>
      </p:sp>
      <p:sp>
        <p:nvSpPr>
          <p:cNvPr id="31747"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defRPr/>
            </a:pPr>
            <a:r>
              <a:rPr lang="en-US" dirty="0"/>
              <a:t>This response is only partially correct.  Three is correctly substituted into the expression, the exponents are simplified first and then the multiplication operations are completed. However, the multiplication error 6x3=12 and the subtraction error 27-12 =16 and the change of -27 to 27 result in an incorrect answer.  The absence of the multiplication symbols does not detract from the demonstrated level of understanding.</a:t>
            </a:r>
          </a:p>
        </p:txBody>
      </p:sp>
      <p:sp>
        <p:nvSpPr>
          <p:cNvPr id="5"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44</a:t>
            </a:fld>
            <a:endParaRPr lang="en-US"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Guide Paper </a:t>
            </a:r>
            <a:r>
              <a:rPr dirty="0" smtClean="0">
                <a:latin typeface="Verdana" pitchFamily="34" charset="0"/>
              </a:rPr>
              <a:t>6</a:t>
            </a:r>
          </a:p>
        </p:txBody>
      </p:sp>
      <p:pic>
        <p:nvPicPr>
          <p:cNvPr id="32771" name="Picture 1"/>
          <p:cNvPicPr>
            <a:picLocks noChangeAspect="1" noChangeArrowheads="1"/>
          </p:cNvPicPr>
          <p:nvPr/>
        </p:nvPicPr>
        <p:blipFill>
          <a:blip r:embed="rId3"/>
          <a:srcRect/>
          <a:stretch>
            <a:fillRect/>
          </a:stretch>
        </p:blipFill>
        <p:spPr bwMode="auto">
          <a:xfrm>
            <a:off x="1582738" y="812800"/>
            <a:ext cx="5249862" cy="5588000"/>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 </a:t>
            </a:r>
            <a:r>
              <a:rPr dirty="0" smtClean="0">
                <a:latin typeface="Verdana" pitchFamily="34" charset="0"/>
              </a:rPr>
              <a:t>Guide Paper 6 Annotation</a:t>
            </a:r>
          </a:p>
        </p:txBody>
      </p:sp>
      <p:sp>
        <p:nvSpPr>
          <p:cNvPr id="33795"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a:t>This response is only partially correct and indicates that the student has demonstrated only a partial understanding of the mathematical concepts in the task. Three is correctly substituted into the expression and the order of operations is correct. However, the simplification of the exponential terms is incorrect; the base is multiplied by the exponent. The resultant answer is also incorrect.</a:t>
            </a: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Guide Paper </a:t>
            </a:r>
            <a:r>
              <a:rPr dirty="0" smtClean="0">
                <a:latin typeface="Verdana" pitchFamily="34" charset="0"/>
              </a:rPr>
              <a:t>7</a:t>
            </a:r>
          </a:p>
        </p:txBody>
      </p:sp>
      <p:pic>
        <p:nvPicPr>
          <p:cNvPr id="5" name="Picture 3"/>
          <p:cNvPicPr>
            <a:picLocks noChangeAspect="1" noChangeArrowheads="1"/>
          </p:cNvPicPr>
          <p:nvPr/>
        </p:nvPicPr>
        <p:blipFill>
          <a:blip r:embed="rId3"/>
          <a:srcRect/>
          <a:stretch>
            <a:fillRect/>
          </a:stretch>
        </p:blipFill>
        <p:spPr bwMode="auto">
          <a:xfrm>
            <a:off x="466725" y="823913"/>
            <a:ext cx="7004050" cy="5543550"/>
          </a:xfrm>
          <a:prstGeom prst="rect">
            <a:avLst/>
          </a:prstGeom>
          <a:noFill/>
          <a:ln w="9525">
            <a:noFill/>
            <a:miter lim="800000"/>
            <a:headEnd/>
            <a:tailEnd/>
          </a:ln>
        </p:spPr>
      </p:pic>
      <p:sp>
        <p:nvSpPr>
          <p:cNvPr id="6"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Guide Paper 7 Annotation</a:t>
            </a:r>
          </a:p>
        </p:txBody>
      </p:sp>
      <p:sp>
        <p:nvSpPr>
          <p:cNvPr id="35843"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order of operations is incorrect; the multiplication operations are completed prior to the exponent calculations.</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48</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Guide Paper </a:t>
            </a:r>
            <a:r>
              <a:rPr dirty="0" smtClean="0">
                <a:latin typeface="Verdana" pitchFamily="34" charset="0"/>
              </a:rPr>
              <a:t>8</a:t>
            </a:r>
          </a:p>
        </p:txBody>
      </p:sp>
      <p:pic>
        <p:nvPicPr>
          <p:cNvPr id="36867" name="Picture 2" descr="C:\Users\CHRIST~1\AppData\Local\Temp\SNAGHTML282f939.PNG"/>
          <p:cNvPicPr>
            <a:picLocks noChangeAspect="1" noChangeArrowheads="1"/>
          </p:cNvPicPr>
          <p:nvPr/>
        </p:nvPicPr>
        <p:blipFill>
          <a:blip r:embed="rId3"/>
          <a:srcRect/>
          <a:stretch>
            <a:fillRect/>
          </a:stretch>
        </p:blipFill>
        <p:spPr bwMode="auto">
          <a:xfrm>
            <a:off x="1398588" y="836613"/>
            <a:ext cx="4943475" cy="550862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49</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5</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4" name="Cube 13"/>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5" name="Cube 1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Guide Paper 8 Annotation</a:t>
            </a:r>
          </a:p>
        </p:txBody>
      </p:sp>
      <p:sp>
        <p:nvSpPr>
          <p:cNvPr id="37891"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An incorrect procedure is used for the substitution of 3 into the expression, the exponents are incorrectly simplified, and the answer is incorrect.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50</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39939"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6 Short-response (2-point) </a:t>
            </a:r>
            <a:br>
              <a:rPr lang="en-US" sz="2800" dirty="0" smtClean="0">
                <a:solidFill>
                  <a:srgbClr val="628DBB"/>
                </a:solidFill>
              </a:rPr>
            </a:br>
            <a:r>
              <a:rPr lang="en-US" sz="2800" dirty="0" smtClean="0">
                <a:solidFill>
                  <a:srgbClr val="628DBB"/>
                </a:solidFill>
              </a:rPr>
              <a:t>Sample Question Practice 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53</a:t>
            </a:fld>
            <a:endParaRPr lang="en-US" dirty="0"/>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46638" y="166255"/>
            <a:ext cx="4766259" cy="6168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66278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Practice Paper </a:t>
            </a:r>
            <a:r>
              <a:rPr dirty="0" smtClean="0">
                <a:latin typeface="Verdana" pitchFamily="34" charset="0"/>
              </a:rPr>
              <a:t>1</a:t>
            </a:r>
          </a:p>
        </p:txBody>
      </p:sp>
      <p:pic>
        <p:nvPicPr>
          <p:cNvPr id="40963" name="Picture 6"/>
          <p:cNvPicPr>
            <a:picLocks noChangeAspect="1" noChangeArrowheads="1"/>
          </p:cNvPicPr>
          <p:nvPr/>
        </p:nvPicPr>
        <p:blipFill>
          <a:blip r:embed="rId3"/>
          <a:srcRect/>
          <a:stretch>
            <a:fillRect/>
          </a:stretch>
        </p:blipFill>
        <p:spPr bwMode="auto">
          <a:xfrm>
            <a:off x="700088" y="871538"/>
            <a:ext cx="7100887" cy="5160962"/>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Practice Paper 1 Annotation</a:t>
            </a:r>
          </a:p>
        </p:txBody>
      </p:sp>
      <p:sp>
        <p:nvSpPr>
          <p:cNvPr id="41987" name="Content Placeholder 3"/>
          <p:cNvSpPr>
            <a:spLocks noGrp="1"/>
          </p:cNvSpPr>
          <p:nvPr>
            <p:ph idx="1"/>
          </p:nvPr>
        </p:nvSpPr>
        <p:spPr/>
        <p:txBody>
          <a:bodyPr/>
          <a:lstStyle/>
          <a:p>
            <a:endParaRPr lang="en-US" dirty="0" smtClean="0">
              <a:latin typeface="Gill Sans MT Pro Book" pitchFamily="-1" charset="0"/>
              <a:cs typeface="Gill Sans MT Pro Book" pitchFamily="-1" charset="0"/>
            </a:endParaRPr>
          </a:p>
          <a:p>
            <a:endParaRPr lang="en-US" dirty="0" smtClean="0">
              <a:latin typeface="Gill Sans MT Pro Book" pitchFamily="-1" charset="0"/>
              <a:cs typeface="Gill Sans MT Pro Book" pitchFamily="-1" charset="0"/>
            </a:endParaRPr>
          </a:p>
        </p:txBody>
      </p:sp>
      <p:sp>
        <p:nvSpPr>
          <p:cNvPr id="6" name="Content Placeholder 3"/>
          <p:cNvSpPr txBox="1">
            <a:spLocks/>
          </p:cNvSpPr>
          <p:nvPr/>
        </p:nvSpPr>
        <p:spPr bwMode="auto">
          <a:xfrm>
            <a:off x="517525" y="16986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r>
              <a:rPr lang="en-US" sz="2400" b="1" dirty="0" smtClean="0">
                <a:latin typeface="Gill Sans MT Pro Book"/>
              </a:rPr>
              <a:t>Score Point 1</a:t>
            </a:r>
            <a:endParaRPr lang="en-US" sz="2400" dirty="0" smtClean="0">
              <a:latin typeface="Gill Sans MT Pro Book"/>
            </a:endParaRPr>
          </a:p>
          <a:p>
            <a:r>
              <a:rPr lang="en-US" sz="2400" b="1" dirty="0" smtClean="0">
                <a:latin typeface="Gill Sans MT Pro Book"/>
              </a:rPr>
              <a:t> </a:t>
            </a:r>
            <a:endParaRPr lang="en-US" sz="2400" dirty="0" smtClean="0">
              <a:latin typeface="Gill Sans MT Pro Book"/>
            </a:endParaRPr>
          </a:p>
          <a:p>
            <a:r>
              <a:rPr lang="en-US" sz="2400" dirty="0" smtClean="0">
                <a:latin typeface="Gill Sans MT Pro Book"/>
              </a:rPr>
              <a:t>This response is only partially correct and indicates that the student has demonstrated only a partial understanding of the mathematical concepts in the task. The substitution is correctly made for x; however, the simplification of exponential terms is incorrect; an extra base value is multiplied by the product (3</a:t>
            </a:r>
            <a:r>
              <a:rPr lang="en-US" sz="2400" baseline="30000" dirty="0" smtClean="0">
                <a:latin typeface="Gill Sans MT Pro Book"/>
              </a:rPr>
              <a:t>3</a:t>
            </a:r>
            <a:r>
              <a:rPr lang="en-US" sz="2400" dirty="0" smtClean="0">
                <a:latin typeface="Gill Sans MT Pro Book"/>
              </a:rPr>
              <a:t> = 81 instead of 27; 3</a:t>
            </a:r>
            <a:r>
              <a:rPr lang="en-US" sz="2400" baseline="30000" dirty="0" smtClean="0">
                <a:latin typeface="Gill Sans MT Pro Book"/>
              </a:rPr>
              <a:t>2</a:t>
            </a:r>
            <a:r>
              <a:rPr lang="en-US" sz="2400" dirty="0" smtClean="0">
                <a:latin typeface="Gill Sans MT Pro Book"/>
              </a:rPr>
              <a:t> = 27 instead of 9). The resultant answer is also incorrect.</a:t>
            </a:r>
            <a:endParaRPr kumimoji="0" lang="en-US" sz="2400" b="0" i="0" u="none" strike="noStrike" kern="0" cap="none" spc="0" normalizeH="0" baseline="0" noProof="0" dirty="0" smtClean="0">
              <a:ln>
                <a:noFill/>
              </a:ln>
              <a:solidFill>
                <a:schemeClr val="tx1"/>
              </a:solidFill>
              <a:effectLst/>
              <a:uLnTx/>
              <a:uFillTx/>
              <a:latin typeface="Gill Sans MT Pro Book"/>
              <a:cs typeface="Gill Sans MT Pro Book" pitchFamily="-1" charset="0"/>
            </a:endParaRPr>
          </a:p>
        </p:txBody>
      </p:sp>
      <p:sp>
        <p:nvSpPr>
          <p:cNvPr id="7"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Practice Paper </a:t>
            </a:r>
            <a:r>
              <a:rPr dirty="0" smtClean="0">
                <a:latin typeface="Verdana" pitchFamily="34" charset="0"/>
              </a:rPr>
              <a:t>2</a:t>
            </a:r>
          </a:p>
        </p:txBody>
      </p:sp>
      <p:pic>
        <p:nvPicPr>
          <p:cNvPr id="43011" name="Picture 6"/>
          <p:cNvPicPr>
            <a:picLocks noChangeAspect="1" noChangeArrowheads="1"/>
          </p:cNvPicPr>
          <p:nvPr/>
        </p:nvPicPr>
        <p:blipFill>
          <a:blip r:embed="rId3"/>
          <a:srcRect/>
          <a:stretch>
            <a:fillRect/>
          </a:stretch>
        </p:blipFill>
        <p:spPr bwMode="auto">
          <a:xfrm>
            <a:off x="1150938" y="1593850"/>
            <a:ext cx="6656387" cy="342582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Practice Paper 2 Annotation</a:t>
            </a:r>
          </a:p>
        </p:txBody>
      </p:sp>
      <p:sp>
        <p:nvSpPr>
          <p:cNvPr id="44035" name="Content Placeholder 3"/>
          <p:cNvSpPr>
            <a:spLocks noGrp="1"/>
          </p:cNvSpPr>
          <p:nvPr>
            <p:ph idx="1"/>
          </p:nvPr>
        </p:nvSpPr>
        <p:spPr/>
        <p:txBody>
          <a:bodyPr/>
          <a:lstStyle/>
          <a:p>
            <a:pPr marL="0" indent="0"/>
            <a:r>
              <a:rPr lang="en-US" b="1" dirty="0" smtClean="0"/>
              <a:t>Score Point 2</a:t>
            </a:r>
            <a:endParaRPr lang="en-US" dirty="0" smtClean="0"/>
          </a:p>
          <a:p>
            <a:pPr marL="0" indent="0"/>
            <a:r>
              <a:rPr lang="en-US" b="1" dirty="0" smtClean="0"/>
              <a:t> </a:t>
            </a:r>
            <a:endParaRPr lang="en-US" dirty="0" smtClean="0"/>
          </a:p>
          <a:p>
            <a:pPr marL="0" indent="0" algn="just"/>
            <a:r>
              <a:rPr lang="en-US" dirty="0" smtClean="0"/>
              <a:t>This response answers the question correctly and demonstrates a thorough understanding of the mathematical concepts. The order of operations,  all calculations, and the final answer are correct. The missing multiplication symbols from 2×3</a:t>
            </a:r>
            <a:r>
              <a:rPr lang="en-US" baseline="30000" dirty="0" smtClean="0"/>
              <a:t>3</a:t>
            </a:r>
            <a:r>
              <a:rPr lang="en-US" dirty="0" smtClean="0"/>
              <a:t> and 4×3</a:t>
            </a:r>
            <a:r>
              <a:rPr lang="en-US" baseline="30000" dirty="0" smtClean="0"/>
              <a:t>2 </a:t>
            </a:r>
            <a:r>
              <a:rPr lang="en-US" dirty="0" smtClean="0"/>
              <a:t>do not detract from the demonstration of a thorough understanding. </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Practice Paper </a:t>
            </a:r>
            <a:r>
              <a:rPr dirty="0" smtClean="0">
                <a:latin typeface="Verdana" pitchFamily="34" charset="0"/>
              </a:rPr>
              <a:t>3</a:t>
            </a:r>
          </a:p>
        </p:txBody>
      </p:sp>
      <p:pic>
        <p:nvPicPr>
          <p:cNvPr id="45059" name="Picture 2"/>
          <p:cNvPicPr>
            <a:picLocks noChangeAspect="1" noChangeArrowheads="1"/>
          </p:cNvPicPr>
          <p:nvPr/>
        </p:nvPicPr>
        <p:blipFill>
          <a:blip r:embed="rId3"/>
          <a:srcRect/>
          <a:stretch>
            <a:fillRect/>
          </a:stretch>
        </p:blipFill>
        <p:spPr bwMode="auto">
          <a:xfrm>
            <a:off x="1792288" y="1601788"/>
            <a:ext cx="5037137" cy="288607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58</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Practice Paper 3 Annotation</a:t>
            </a:r>
          </a:p>
        </p:txBody>
      </p:sp>
      <p:sp>
        <p:nvSpPr>
          <p:cNvPr id="46083"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is only partially correct and contains an incorrect solution but applies a mathematically appropriate process. The final term (-6x) is not included in the solution. However, the order of operations for the remaining terms in the expression is correctly followed and all calculations are correct. The answer is correct for the expression used in the work.</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59</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6</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Cube 13"/>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5" name="Cube 14"/>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6" name="Cube 15"/>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Practice Paper </a:t>
            </a:r>
            <a:r>
              <a:rPr dirty="0" smtClean="0">
                <a:latin typeface="Verdana" pitchFamily="34" charset="0"/>
              </a:rPr>
              <a:t>4</a:t>
            </a:r>
          </a:p>
        </p:txBody>
      </p:sp>
      <p:pic>
        <p:nvPicPr>
          <p:cNvPr id="47107" name="Picture 2"/>
          <p:cNvPicPr>
            <a:picLocks noChangeAspect="1" noChangeArrowheads="1"/>
          </p:cNvPicPr>
          <p:nvPr/>
        </p:nvPicPr>
        <p:blipFill>
          <a:blip r:embed="rId3"/>
          <a:srcRect/>
          <a:stretch>
            <a:fillRect/>
          </a:stretch>
        </p:blipFill>
        <p:spPr bwMode="auto">
          <a:xfrm>
            <a:off x="2217738" y="1536700"/>
            <a:ext cx="4557712" cy="2935288"/>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60</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Practice Paper 4 Annotation</a:t>
            </a:r>
          </a:p>
        </p:txBody>
      </p:sp>
      <p:sp>
        <p:nvSpPr>
          <p:cNvPr id="48131"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final term is dropped. The order of operations is incorrect; the multiplication steps are completed prior to the exponent calculations. The exponential terms are incorrectly simplified. The answer is incorrect. </a:t>
            </a:r>
            <a:endParaRPr lang="en-US" dirty="0" smtClean="0">
              <a:latin typeface="Gill Sans MT Pro Book" pitchFamily="-1" charset="0"/>
              <a:cs typeface="Gill Sans MT Pro Book" pitchFamily="-1" charset="0"/>
            </a:endParaRPr>
          </a:p>
          <a:p>
            <a:pPr>
              <a:defRPr/>
            </a:pP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5124" y="207963"/>
            <a:ext cx="8778875" cy="449262"/>
          </a:xfrm>
        </p:spPr>
        <p:txBody>
          <a:bodyPr/>
          <a:lstStyle/>
          <a:p>
            <a:r>
              <a:rPr lang="en-US" dirty="0" smtClean="0">
                <a:latin typeface="Verdana" pitchFamily="34" charset="0"/>
              </a:rPr>
              <a:t>Grade 6 Short-response Practice Paper </a:t>
            </a:r>
            <a:r>
              <a:rPr dirty="0" smtClean="0">
                <a:latin typeface="Verdana" pitchFamily="34" charset="0"/>
              </a:rPr>
              <a:t>5</a:t>
            </a:r>
          </a:p>
        </p:txBody>
      </p:sp>
      <p:pic>
        <p:nvPicPr>
          <p:cNvPr id="49155" name="Picture 4" descr="C:\Users\CHRIST~1\AppData\Local\Temp\SNAGHTML30ef72a.PNG"/>
          <p:cNvPicPr>
            <a:picLocks noChangeAspect="1" noChangeArrowheads="1"/>
          </p:cNvPicPr>
          <p:nvPr/>
        </p:nvPicPr>
        <p:blipFill>
          <a:blip r:embed="rId3"/>
          <a:srcRect/>
          <a:stretch>
            <a:fillRect/>
          </a:stretch>
        </p:blipFill>
        <p:spPr bwMode="auto">
          <a:xfrm>
            <a:off x="1924050" y="1004888"/>
            <a:ext cx="4787900" cy="5080000"/>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Short-response</a:t>
            </a:r>
            <a:r>
              <a:rPr dirty="0" smtClean="0">
                <a:latin typeface="Verdana" pitchFamily="34" charset="0"/>
              </a:rPr>
              <a:t> Practice Paper 5 Annotation</a:t>
            </a:r>
          </a:p>
        </p:txBody>
      </p:sp>
      <p:sp>
        <p:nvSpPr>
          <p:cNvPr id="50179"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individual operations are calculated separately and correctly in the proper order, resulting in the correct answer. While the work contains a run-on equation (3 × 3 = 9 × 4 = 36), this is considered part of the work process and does not detract from the demonstration of understanding.</a:t>
            </a:r>
            <a:endParaRPr lang="en-US" dirty="0" smtClean="0">
              <a:latin typeface="Gill Sans MT Pro Book" pitchFamily="-1" charset="0"/>
              <a:cs typeface="Gill Sans MT Pro Book" pitchFamily="-1" charset="0"/>
            </a:endParaRPr>
          </a:p>
          <a:p>
            <a:pPr>
              <a:defRPr/>
            </a:pP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63</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4"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52227"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8 Short-response (2-point)</a:t>
            </a:r>
            <a:br>
              <a:rPr lang="en-US" sz="2800" dirty="0" smtClean="0">
                <a:solidFill>
                  <a:srgbClr val="628DBB"/>
                </a:solidFill>
              </a:rPr>
            </a:br>
            <a:r>
              <a:rPr lang="en-US" sz="2800" dirty="0" smtClean="0">
                <a:solidFill>
                  <a:srgbClr val="628DBB"/>
                </a:solidFill>
              </a:rPr>
              <a:t> Sample Question Guide 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66</a:t>
            </a:fld>
            <a:endParaRPr lang="en-US"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89910" y="121022"/>
            <a:ext cx="4801212" cy="62133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66278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 </a:t>
            </a:r>
            <a:r>
              <a:rPr dirty="0" smtClean="0">
                <a:latin typeface="Verdana" pitchFamily="34" charset="0"/>
              </a:rPr>
              <a:t>Question</a:t>
            </a:r>
          </a:p>
        </p:txBody>
      </p:sp>
      <p:sp>
        <p:nvSpPr>
          <p:cNvPr id="4" name="Content Placeholder 3"/>
          <p:cNvSpPr>
            <a:spLocks noGrp="1"/>
          </p:cNvSpPr>
          <p:nvPr>
            <p:ph idx="4294967295"/>
          </p:nvPr>
        </p:nvSpPr>
        <p:spPr>
          <a:xfrm>
            <a:off x="946150" y="909638"/>
            <a:ext cx="7747000" cy="4525962"/>
          </a:xfrm>
        </p:spPr>
        <p:txBody>
          <a:bodyPr/>
          <a:lstStyle/>
          <a:p>
            <a:pPr marL="0" indent="0">
              <a:defRPr/>
            </a:pPr>
            <a:r>
              <a:rPr lang="en-US" dirty="0" smtClean="0"/>
              <a:t>David </a:t>
            </a:r>
            <a:r>
              <a:rPr lang="en-US" dirty="0"/>
              <a:t>currently has a square garden. He wants to redesign his garden and make it into a rectangle with a length that is 3 feet shorter than twice its width. He decides that the perimeter should be 60 feet.</a:t>
            </a:r>
          </a:p>
          <a:p>
            <a:pPr>
              <a:defRPr/>
            </a:pPr>
            <a:r>
              <a:rPr lang="en-US" dirty="0"/>
              <a:t>Determine the dimensions, in feet, of his new garden. </a:t>
            </a:r>
          </a:p>
          <a:p>
            <a:pPr marL="0" indent="0">
              <a:defRPr/>
            </a:pPr>
            <a:r>
              <a:rPr lang="en-US" b="1" dirty="0" smtClean="0"/>
              <a:t>Show </a:t>
            </a:r>
            <a:r>
              <a:rPr lang="en-US" b="1" dirty="0"/>
              <a:t>your work.</a:t>
            </a:r>
            <a:endParaRPr lang="en-US" dirty="0"/>
          </a:p>
          <a:p>
            <a:pPr>
              <a:defRPr/>
            </a:pPr>
            <a:r>
              <a:rPr lang="en-US" dirty="0" smtClean="0"/>
              <a:t> </a:t>
            </a:r>
          </a:p>
          <a:p>
            <a:pPr>
              <a:defRPr/>
            </a:pPr>
            <a:endParaRPr lang="en-US" dirty="0" smtClean="0"/>
          </a:p>
          <a:p>
            <a:pPr>
              <a:defRPr/>
            </a:pPr>
            <a:r>
              <a:rPr lang="en-US" dirty="0"/>
              <a:t> </a:t>
            </a:r>
            <a:endParaRPr lang="en-US" dirty="0" smtClean="0"/>
          </a:p>
          <a:p>
            <a:pPr>
              <a:defRPr/>
            </a:pPr>
            <a:endParaRPr lang="en-US" dirty="0" smtClean="0"/>
          </a:p>
          <a:p>
            <a:pPr>
              <a:defRPr/>
            </a:pPr>
            <a:endParaRPr lang="en-US" sz="1200" dirty="0"/>
          </a:p>
          <a:p>
            <a:pPr>
              <a:defRPr/>
            </a:pPr>
            <a:r>
              <a:rPr lang="en-US" dirty="0"/>
              <a:t> </a:t>
            </a:r>
            <a:r>
              <a:rPr lang="en-US" b="1" dirty="0" smtClean="0"/>
              <a:t>Answer ___________________________</a:t>
            </a:r>
            <a:endParaRPr lang="en-US" dirty="0"/>
          </a:p>
        </p:txBody>
      </p:sp>
      <p:sp>
        <p:nvSpPr>
          <p:cNvPr id="53252" name="Text Box 7"/>
          <p:cNvSpPr txBox="1">
            <a:spLocks noChangeArrowheads="1"/>
          </p:cNvSpPr>
          <p:nvPr/>
        </p:nvSpPr>
        <p:spPr bwMode="auto">
          <a:xfrm>
            <a:off x="315913" y="909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53253"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7"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2142AB-812A-4239-AA92-D00D609D3D2F}" type="slidenum">
              <a:rPr lang="en-US" smtClean="0"/>
              <a:pPr>
                <a:defRPr/>
              </a:pPr>
              <a:t>68</a:t>
            </a:fld>
            <a:endParaRPr lang="en-US" dirty="0"/>
          </a:p>
        </p:txBody>
      </p:sp>
      <p:sp>
        <p:nvSpPr>
          <p:cNvPr id="4" name="Content Placeholder 3"/>
          <p:cNvSpPr txBox="1">
            <a:spLocks/>
          </p:cNvSpPr>
          <p:nvPr/>
        </p:nvSpPr>
        <p:spPr>
          <a:xfrm>
            <a:off x="365125" y="1546225"/>
            <a:ext cx="8229600" cy="4525963"/>
          </a:xfrm>
          <a:prstGeom prst="rect">
            <a:avLst/>
          </a:prstGeom>
        </p:spPr>
        <p:txBody>
          <a:bodyPr/>
          <a:lstStyle/>
          <a:p>
            <a:r>
              <a:rPr lang="en-US" sz="2400" b="1" dirty="0" smtClean="0">
                <a:latin typeface="Gill Sans MT Pro Book"/>
              </a:rPr>
              <a:t>CCLS 8.EE.7b</a:t>
            </a:r>
          </a:p>
          <a:p>
            <a:r>
              <a:rPr lang="en-US" sz="2400" dirty="0" smtClean="0">
                <a:latin typeface="Gill Sans MT Pro Book"/>
              </a:rPr>
              <a:t> </a:t>
            </a:r>
          </a:p>
          <a:p>
            <a:pPr algn="just"/>
            <a:r>
              <a:rPr lang="en-US" sz="2400" dirty="0" smtClean="0">
                <a:latin typeface="Gill Sans MT Pro Book"/>
              </a:rPr>
              <a:t>Solve linear equations with rational number coefficients, including equations whose solutions require expanding expressions using the distributive property and collecting like terms.</a:t>
            </a:r>
          </a:p>
          <a:p>
            <a:pPr marL="342900" marR="0" lvl="0" indent="-342900" algn="l" defTabSz="914400" rtl="0" eaLnBrk="0" fontAlgn="base" latinLnBrk="0" hangingPunct="0">
              <a:lnSpc>
                <a:spcPct val="100000"/>
              </a:lnSpc>
              <a:spcBef>
                <a:spcPct val="50000"/>
              </a:spcBef>
              <a:spcAft>
                <a:spcPct val="0"/>
              </a:spcAft>
              <a:buClrTx/>
              <a:buSzPct val="80000"/>
              <a:buFont typeface="Verdana" pitchFamily="34" charset="0"/>
              <a:buNone/>
              <a:tabLst/>
              <a:defRPr/>
            </a:pPr>
            <a:endParaRPr kumimoji="0" lang="en-US" sz="2400" b="0" i="0" u="none" strike="noStrike" kern="0" cap="none" spc="0" normalizeH="0" baseline="0" noProof="0" dirty="0" smtClean="0">
              <a:ln>
                <a:noFill/>
              </a:ln>
              <a:solidFill>
                <a:schemeClr val="tx1"/>
              </a:solidFill>
              <a:effectLst/>
              <a:uLnTx/>
              <a:uFillTx/>
              <a:latin typeface="Gill Sans MT Pro Book" pitchFamily="-1" charset="0"/>
              <a:ea typeface="+mn-ea"/>
              <a:cs typeface="Gill Sans MT Pro Book" pitchFamily="-1" charset="0"/>
            </a:endParaRPr>
          </a:p>
        </p:txBody>
      </p:sp>
      <p:sp>
        <p:nvSpPr>
          <p:cNvPr id="5" name="Title 4"/>
          <p:cNvSpPr>
            <a:spLocks noGrp="1"/>
          </p:cNvSpPr>
          <p:nvPr>
            <p:ph type="title"/>
          </p:nvPr>
        </p:nvSpPr>
        <p:spPr/>
        <p:txBody>
          <a:bodyPr/>
          <a:lstStyle/>
          <a:p>
            <a:r>
              <a:rPr lang="en-US" dirty="0"/>
              <a:t>Grade 8 Short-response </a:t>
            </a:r>
            <a:br>
              <a:rPr lang="en-US" dirty="0"/>
            </a:br>
            <a:r>
              <a:rPr lang="en-US" dirty="0"/>
              <a:t>Common Core Learning Standard Assessed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Question</a:t>
            </a:r>
          </a:p>
        </p:txBody>
      </p:sp>
      <p:sp>
        <p:nvSpPr>
          <p:cNvPr id="4" name="Content Placeholder 3"/>
          <p:cNvSpPr>
            <a:spLocks noGrp="1"/>
          </p:cNvSpPr>
          <p:nvPr>
            <p:ph idx="4294967295"/>
          </p:nvPr>
        </p:nvSpPr>
        <p:spPr>
          <a:xfrm>
            <a:off x="946150" y="909638"/>
            <a:ext cx="7747000" cy="4525962"/>
          </a:xfrm>
        </p:spPr>
        <p:txBody>
          <a:bodyPr/>
          <a:lstStyle/>
          <a:p>
            <a:pPr marL="0" indent="0">
              <a:defRPr/>
            </a:pPr>
            <a:r>
              <a:rPr lang="en-US" dirty="0" smtClean="0"/>
              <a:t>David </a:t>
            </a:r>
            <a:r>
              <a:rPr lang="en-US" dirty="0"/>
              <a:t>currently has a square garden. He wants to redesign his garden and make it into a rectangle with a length that is 3 feet shorter than twice its width. He decides that the perimeter should be 60 feet.</a:t>
            </a:r>
          </a:p>
          <a:p>
            <a:pPr>
              <a:defRPr/>
            </a:pPr>
            <a:r>
              <a:rPr lang="en-US" dirty="0"/>
              <a:t>Determine the dimensions, in feet, of his new garden. </a:t>
            </a:r>
          </a:p>
          <a:p>
            <a:pPr marL="0" indent="0">
              <a:defRPr/>
            </a:pPr>
            <a:r>
              <a:rPr lang="en-US" b="1" dirty="0" smtClean="0"/>
              <a:t>Show </a:t>
            </a:r>
            <a:r>
              <a:rPr lang="en-US" b="1" dirty="0"/>
              <a:t>your work.</a:t>
            </a:r>
            <a:endParaRPr lang="en-US" dirty="0"/>
          </a:p>
          <a:p>
            <a:pPr>
              <a:defRPr/>
            </a:pPr>
            <a:r>
              <a:rPr lang="en-US" dirty="0" smtClean="0"/>
              <a:t> </a:t>
            </a:r>
          </a:p>
          <a:p>
            <a:pPr>
              <a:defRPr/>
            </a:pPr>
            <a:endParaRPr lang="en-US" dirty="0" smtClean="0"/>
          </a:p>
          <a:p>
            <a:pPr>
              <a:defRPr/>
            </a:pPr>
            <a:r>
              <a:rPr lang="en-US" dirty="0"/>
              <a:t> </a:t>
            </a:r>
            <a:endParaRPr lang="en-US" dirty="0" smtClean="0"/>
          </a:p>
          <a:p>
            <a:pPr>
              <a:defRPr/>
            </a:pPr>
            <a:endParaRPr lang="en-US" dirty="0" smtClean="0"/>
          </a:p>
          <a:p>
            <a:pPr>
              <a:defRPr/>
            </a:pPr>
            <a:endParaRPr lang="en-US" sz="1200" dirty="0"/>
          </a:p>
          <a:p>
            <a:pPr>
              <a:defRPr/>
            </a:pPr>
            <a:r>
              <a:rPr lang="en-US" dirty="0"/>
              <a:t> </a:t>
            </a:r>
            <a:r>
              <a:rPr lang="en-US" b="1" dirty="0" smtClean="0"/>
              <a:t>Answer ___________________________</a:t>
            </a:r>
            <a:endParaRPr lang="en-US" dirty="0"/>
          </a:p>
        </p:txBody>
      </p:sp>
      <p:sp>
        <p:nvSpPr>
          <p:cNvPr id="54276" name="Text Box 7"/>
          <p:cNvSpPr txBox="1">
            <a:spLocks noChangeArrowheads="1"/>
          </p:cNvSpPr>
          <p:nvPr/>
        </p:nvSpPr>
        <p:spPr bwMode="auto">
          <a:xfrm>
            <a:off x="315913" y="909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54277"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54279" name="Rectangle 6"/>
          <p:cNvSpPr>
            <a:spLocks noChangeArrowheads="1"/>
          </p:cNvSpPr>
          <p:nvPr/>
        </p:nvSpPr>
        <p:spPr bwMode="auto">
          <a:xfrm>
            <a:off x="3906838" y="3470275"/>
            <a:ext cx="3898900" cy="2193925"/>
          </a:xfrm>
          <a:prstGeom prst="rect">
            <a:avLst/>
          </a:prstGeom>
          <a:solidFill>
            <a:srgbClr val="E3EDF4"/>
          </a:solidFill>
          <a:ln w="9525">
            <a:noFill/>
            <a:round/>
            <a:headEnd/>
            <a:tailEnd/>
          </a:ln>
        </p:spPr>
        <p:txBody>
          <a:bodyPr lIns="0" tIns="0" rIns="0" bIns="0" anchor="ctr"/>
          <a:lstStyle/>
          <a:p>
            <a:pPr algn="ctr"/>
            <a:r>
              <a:rPr lang="en-US" sz="3600" b="1" dirty="0">
                <a:solidFill>
                  <a:srgbClr val="628DBB"/>
                </a:solidFill>
              </a:rPr>
              <a:t>How would you answer this question?</a:t>
            </a:r>
          </a:p>
        </p:txBody>
      </p:sp>
      <p:sp>
        <p:nvSpPr>
          <p:cNvPr id="8"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69</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7</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TextBox 14"/>
          <p:cNvSpPr txBox="1">
            <a:spLocks noChangeArrowheads="1"/>
          </p:cNvSpPr>
          <p:nvPr/>
        </p:nvSpPr>
        <p:spPr bwMode="auto">
          <a:xfrm>
            <a:off x="5545138" y="4630738"/>
            <a:ext cx="3044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Deep Understanding</a:t>
            </a:r>
          </a:p>
        </p:txBody>
      </p:sp>
      <p:sp>
        <p:nvSpPr>
          <p:cNvPr id="15" name="Cube 14"/>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4</a:t>
            </a:r>
            <a:endParaRPr lang="en-US" sz="2800" dirty="0">
              <a:solidFill>
                <a:schemeClr val="bg1"/>
              </a:solidFill>
              <a:latin typeface="Verdana" pitchFamily="-1" charset="0"/>
              <a:cs typeface="Arial" pitchFamily="-1" charset="0"/>
            </a:endParaRPr>
          </a:p>
        </p:txBody>
      </p:sp>
      <p:sp>
        <p:nvSpPr>
          <p:cNvPr id="16" name="Cube 15"/>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7" name="Cube 16"/>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8" name="Cube 17"/>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Exemplar</a:t>
            </a:r>
          </a:p>
        </p:txBody>
      </p:sp>
      <p:sp>
        <p:nvSpPr>
          <p:cNvPr id="4" name="Content Placeholder 3"/>
          <p:cNvSpPr>
            <a:spLocks noGrp="1"/>
          </p:cNvSpPr>
          <p:nvPr>
            <p:ph idx="4294967295"/>
          </p:nvPr>
        </p:nvSpPr>
        <p:spPr>
          <a:xfrm>
            <a:off x="946150" y="909638"/>
            <a:ext cx="7747000" cy="4525962"/>
          </a:xfrm>
        </p:spPr>
        <p:txBody>
          <a:bodyPr/>
          <a:lstStyle/>
          <a:p>
            <a:pPr marL="0" indent="0">
              <a:defRPr/>
            </a:pPr>
            <a:r>
              <a:rPr lang="en-US" dirty="0" smtClean="0"/>
              <a:t>David </a:t>
            </a:r>
            <a:r>
              <a:rPr lang="en-US" dirty="0"/>
              <a:t>currently has a square garden. He wants to redesign his garden and make it into a rectangle with a length that is 3 feet shorter than twice its width. He decides that the perimeter should be 60 feet.</a:t>
            </a:r>
          </a:p>
          <a:p>
            <a:pPr>
              <a:defRPr/>
            </a:pPr>
            <a:r>
              <a:rPr lang="en-US" dirty="0"/>
              <a:t>Determine the dimensions, in feet, of his new garden. </a:t>
            </a:r>
          </a:p>
          <a:p>
            <a:pPr marL="0" indent="0">
              <a:defRPr/>
            </a:pPr>
            <a:r>
              <a:rPr lang="en-US" b="1" dirty="0" smtClean="0"/>
              <a:t>Show </a:t>
            </a:r>
            <a:r>
              <a:rPr lang="en-US" b="1" dirty="0"/>
              <a:t>your work.</a:t>
            </a:r>
            <a:endParaRPr lang="en-US" dirty="0"/>
          </a:p>
          <a:p>
            <a:pPr>
              <a:defRPr/>
            </a:pPr>
            <a:r>
              <a:rPr lang="en-US" dirty="0" smtClean="0"/>
              <a:t> </a:t>
            </a:r>
          </a:p>
          <a:p>
            <a:pPr>
              <a:defRPr/>
            </a:pPr>
            <a:endParaRPr lang="en-US" dirty="0" smtClean="0"/>
          </a:p>
          <a:p>
            <a:pPr>
              <a:defRPr/>
            </a:pPr>
            <a:r>
              <a:rPr lang="en-US" dirty="0"/>
              <a:t> </a:t>
            </a:r>
            <a:endParaRPr lang="en-US" dirty="0" smtClean="0"/>
          </a:p>
          <a:p>
            <a:pPr>
              <a:defRPr/>
            </a:pPr>
            <a:endParaRPr lang="en-US" dirty="0" smtClean="0"/>
          </a:p>
          <a:p>
            <a:pPr>
              <a:defRPr/>
            </a:pPr>
            <a:endParaRPr lang="en-US" sz="1200" dirty="0"/>
          </a:p>
          <a:p>
            <a:pPr>
              <a:defRPr/>
            </a:pPr>
            <a:r>
              <a:rPr lang="en-US" dirty="0"/>
              <a:t> </a:t>
            </a:r>
            <a:r>
              <a:rPr lang="en-US" b="1" dirty="0" smtClean="0"/>
              <a:t>Answer ___________________________</a:t>
            </a:r>
            <a:endParaRPr lang="en-US" dirty="0"/>
          </a:p>
        </p:txBody>
      </p:sp>
      <p:sp>
        <p:nvSpPr>
          <p:cNvPr id="55300" name="Text Box 7"/>
          <p:cNvSpPr txBox="1">
            <a:spLocks noChangeArrowheads="1"/>
          </p:cNvSpPr>
          <p:nvPr/>
        </p:nvSpPr>
        <p:spPr bwMode="auto">
          <a:xfrm>
            <a:off x="315913" y="909638"/>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1</a:t>
            </a:r>
            <a:endParaRPr lang="en-US" dirty="0"/>
          </a:p>
        </p:txBody>
      </p:sp>
      <p:cxnSp>
        <p:nvCxnSpPr>
          <p:cNvPr id="5530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55302" name="TextBox 10"/>
          <p:cNvSpPr txBox="1">
            <a:spLocks noChangeArrowheads="1"/>
          </p:cNvSpPr>
          <p:nvPr/>
        </p:nvSpPr>
        <p:spPr bwMode="auto">
          <a:xfrm>
            <a:off x="2192338" y="6040438"/>
            <a:ext cx="4794250" cy="461962"/>
          </a:xfrm>
          <a:prstGeom prst="rect">
            <a:avLst/>
          </a:prstGeom>
          <a:noFill/>
          <a:ln w="9525">
            <a:noFill/>
            <a:miter lim="800000"/>
            <a:headEnd/>
            <a:tailEnd/>
          </a:ln>
        </p:spPr>
        <p:txBody>
          <a:bodyPr wrap="none">
            <a:spAutoFit/>
          </a:bodyPr>
          <a:lstStyle/>
          <a:p>
            <a:r>
              <a:rPr lang="en-US" sz="2400" dirty="0"/>
              <a:t>Width = 11 ft; Length = 19 ft</a:t>
            </a:r>
          </a:p>
        </p:txBody>
      </p:sp>
      <p:sp>
        <p:nvSpPr>
          <p:cNvPr id="3" name="TextBox 2"/>
          <p:cNvSpPr txBox="1">
            <a:spLocks noRot="1" noChangeAspect="1" noMove="1" noResize="1" noEditPoints="1" noAdjustHandles="1" noChangeArrowheads="1" noChangeShapeType="1" noTextEdit="1"/>
          </p:cNvSpPr>
          <p:nvPr/>
        </p:nvSpPr>
        <p:spPr>
          <a:xfrm>
            <a:off x="2235371" y="3443590"/>
            <a:ext cx="4357992" cy="3105722"/>
          </a:xfrm>
          <a:prstGeom prst="rect">
            <a:avLst/>
          </a:prstGeom>
          <a:blipFill rotWithShape="1">
            <a:blip r:embed="rId3"/>
            <a:stretch>
              <a:fillRect t="-982"/>
            </a:stretch>
          </a:blipFill>
        </p:spPr>
        <p:txBody>
          <a:bodyPr/>
          <a:lstStyle/>
          <a:p>
            <a:pPr>
              <a:defRPr/>
            </a:pPr>
            <a:r>
              <a:rPr lang="en-US" dirty="0">
                <a:noFill/>
              </a:rPr>
              <a:t> </a:t>
            </a:r>
          </a:p>
        </p:txBody>
      </p:sp>
      <p:sp>
        <p:nvSpPr>
          <p:cNvPr id="5" name="Rectangle 4"/>
          <p:cNvSpPr>
            <a:spLocks noRot="1" noChangeAspect="1" noMove="1" noResize="1" noEditPoints="1" noAdjustHandles="1" noChangeArrowheads="1" noChangeShapeType="1" noTextEdit="1"/>
          </p:cNvSpPr>
          <p:nvPr/>
        </p:nvSpPr>
        <p:spPr>
          <a:xfrm>
            <a:off x="6073873" y="3444305"/>
            <a:ext cx="2972848" cy="646331"/>
          </a:xfrm>
          <a:prstGeom prst="rect">
            <a:avLst/>
          </a:prstGeom>
          <a:blipFill rotWithShape="1">
            <a:blip r:embed="rId4"/>
            <a:stretch>
              <a:fillRect/>
            </a:stretch>
          </a:blipFill>
        </p:spPr>
        <p:txBody>
          <a:bodyPr/>
          <a:lstStyle/>
          <a:p>
            <a:pPr>
              <a:defRPr/>
            </a:pPr>
            <a:r>
              <a:rPr lang="en-US" dirty="0">
                <a:noFill/>
              </a:rPr>
              <a:t> </a:t>
            </a:r>
          </a:p>
        </p:txBody>
      </p:sp>
      <p:sp>
        <p:nvSpPr>
          <p:cNvPr id="10"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70</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1</a:t>
            </a:r>
          </a:p>
        </p:txBody>
      </p:sp>
      <p:pic>
        <p:nvPicPr>
          <p:cNvPr id="56323" name="Picture 4"/>
          <p:cNvPicPr>
            <a:picLocks noChangeAspect="1" noChangeArrowheads="1"/>
          </p:cNvPicPr>
          <p:nvPr/>
        </p:nvPicPr>
        <p:blipFill>
          <a:blip r:embed="rId3"/>
          <a:srcRect/>
          <a:stretch>
            <a:fillRect/>
          </a:stretch>
        </p:blipFill>
        <p:spPr bwMode="auto">
          <a:xfrm>
            <a:off x="339725" y="912813"/>
            <a:ext cx="8577263" cy="529272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71</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1 Annotation</a:t>
            </a:r>
          </a:p>
        </p:txBody>
      </p:sp>
      <p:sp>
        <p:nvSpPr>
          <p:cNvPr id="57347"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algn="just">
              <a:defRPr/>
            </a:pPr>
            <a:r>
              <a:rPr lang="en-US" dirty="0" smtClean="0"/>
              <a:t>This response answers the question correctly and demonstrates a thorough understanding of the mathematical concepts. The lengths of each side are shown in terms of </a:t>
            </a:r>
            <a:r>
              <a:rPr lang="en-US" i="1" dirty="0" smtClean="0"/>
              <a:t>n</a:t>
            </a:r>
            <a:r>
              <a:rPr lang="en-US" dirty="0" smtClean="0"/>
              <a:t> (</a:t>
            </a:r>
            <a:r>
              <a:rPr lang="en-US" i="1" dirty="0" smtClean="0"/>
              <a:t>n</a:t>
            </a:r>
            <a:r>
              <a:rPr lang="en-US" dirty="0" smtClean="0"/>
              <a:t>, 2</a:t>
            </a:r>
            <a:r>
              <a:rPr lang="en-US" i="1" dirty="0" smtClean="0"/>
              <a:t>n</a:t>
            </a:r>
            <a:r>
              <a:rPr lang="en-US" dirty="0" smtClean="0"/>
              <a:t>-3) and are correctly used with the given perimeter to solve for </a:t>
            </a:r>
            <a:r>
              <a:rPr lang="en-US" i="1" dirty="0" smtClean="0"/>
              <a:t>n</a:t>
            </a:r>
            <a:r>
              <a:rPr lang="en-US" dirty="0" smtClean="0"/>
              <a:t>. The answer for both dimensions is correct. Units in the answer are not required since the question directs students to “determine the dimensions, in feet….”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72</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2</a:t>
            </a:r>
          </a:p>
        </p:txBody>
      </p:sp>
      <p:pic>
        <p:nvPicPr>
          <p:cNvPr id="58371" name="Picture 6" descr="C:\Users\CHRIST~1\AppData\Local\Temp\SNAGHTML1f5d87d.PNG"/>
          <p:cNvPicPr>
            <a:picLocks noChangeAspect="1" noChangeArrowheads="1"/>
          </p:cNvPicPr>
          <p:nvPr/>
        </p:nvPicPr>
        <p:blipFill>
          <a:blip r:embed="rId3"/>
          <a:srcRect/>
          <a:stretch>
            <a:fillRect/>
          </a:stretch>
        </p:blipFill>
        <p:spPr bwMode="auto">
          <a:xfrm>
            <a:off x="1204913" y="776288"/>
            <a:ext cx="5837237" cy="5581650"/>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73</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2 Annotation</a:t>
            </a:r>
          </a:p>
        </p:txBody>
      </p:sp>
      <p:sp>
        <p:nvSpPr>
          <p:cNvPr id="59395"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lengths of each side are correctly shown in terms of </a:t>
            </a:r>
            <a:r>
              <a:rPr lang="en-US" i="1" dirty="0" smtClean="0"/>
              <a:t>x</a:t>
            </a:r>
            <a:r>
              <a:rPr lang="en-US" dirty="0" smtClean="0"/>
              <a:t> and are appropriately used with the given perimeter to solve for </a:t>
            </a:r>
            <a:r>
              <a:rPr lang="en-US" i="1" dirty="0" smtClean="0"/>
              <a:t>x</a:t>
            </a:r>
            <a:r>
              <a:rPr lang="en-US" dirty="0" smtClean="0"/>
              <a:t>. The answer for both dimensions is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74</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3</a:t>
            </a:r>
          </a:p>
        </p:txBody>
      </p:sp>
      <p:pic>
        <p:nvPicPr>
          <p:cNvPr id="60419" name="Picture 4"/>
          <p:cNvPicPr>
            <a:picLocks noChangeAspect="1" noChangeArrowheads="1"/>
          </p:cNvPicPr>
          <p:nvPr/>
        </p:nvPicPr>
        <p:blipFill>
          <a:blip r:embed="rId3"/>
          <a:srcRect/>
          <a:stretch>
            <a:fillRect/>
          </a:stretch>
        </p:blipFill>
        <p:spPr bwMode="auto">
          <a:xfrm>
            <a:off x="777875" y="1054100"/>
            <a:ext cx="7932738" cy="4899025"/>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3 Annotation</a:t>
            </a:r>
          </a:p>
        </p:txBody>
      </p:sp>
      <p:sp>
        <p:nvSpPr>
          <p:cNvPr id="61443"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The lengths of each side are correctly shown in terms of </a:t>
            </a:r>
            <a:r>
              <a:rPr lang="en-US" i="1" dirty="0" smtClean="0"/>
              <a:t>w</a:t>
            </a:r>
            <a:r>
              <a:rPr lang="en-US" dirty="0" smtClean="0"/>
              <a:t> and are used correctly with the given perimeter to solve for </a:t>
            </a:r>
            <a:r>
              <a:rPr lang="en-US" i="1" dirty="0" smtClean="0"/>
              <a:t>w</a:t>
            </a:r>
            <a:r>
              <a:rPr lang="en-US" dirty="0" smtClean="0"/>
              <a: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76</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4</a:t>
            </a:r>
          </a:p>
        </p:txBody>
      </p:sp>
      <p:pic>
        <p:nvPicPr>
          <p:cNvPr id="62467" name="Picture 4"/>
          <p:cNvPicPr>
            <a:picLocks noChangeAspect="1" noChangeArrowheads="1"/>
          </p:cNvPicPr>
          <p:nvPr/>
        </p:nvPicPr>
        <p:blipFill>
          <a:blip r:embed="rId3"/>
          <a:srcRect/>
          <a:stretch>
            <a:fillRect/>
          </a:stretch>
        </p:blipFill>
        <p:spPr bwMode="auto">
          <a:xfrm>
            <a:off x="515938" y="742950"/>
            <a:ext cx="7953375" cy="4976813"/>
          </a:xfrm>
          <a:prstGeom prst="rect">
            <a:avLst/>
          </a:prstGeom>
          <a:noFill/>
          <a:ln w="9525">
            <a:noFill/>
            <a:miter lim="800000"/>
            <a:headEnd/>
            <a:tailEnd/>
          </a:ln>
        </p:spPr>
      </p:pic>
      <p:sp>
        <p:nvSpPr>
          <p:cNvPr id="5" name="Slide Number Placeholder 3"/>
          <p:cNvSpPr>
            <a:spLocks noGrp="1"/>
          </p:cNvSpPr>
          <p:nvPr>
            <p:ph type="sldNum" sz="quarter" idx="4294967295"/>
          </p:nvPr>
        </p:nvSpPr>
        <p:spPr>
          <a:xfrm>
            <a:off x="8623300" y="6584950"/>
            <a:ext cx="520700" cy="2730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77</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is only partially correct and correctly addresses most elements of the task. The length of each side is correctly determined in terms of </a:t>
            </a:r>
            <a:r>
              <a:rPr lang="en-US" i="1" dirty="0" smtClean="0"/>
              <a:t>x</a:t>
            </a:r>
            <a:r>
              <a:rPr lang="en-US" dirty="0" smtClean="0"/>
              <a:t> and the equation is set up correctly and solved for </a:t>
            </a:r>
            <a:r>
              <a:rPr lang="en-US" i="1" dirty="0" smtClean="0"/>
              <a:t>x</a:t>
            </a:r>
            <a:r>
              <a:rPr lang="en-US" dirty="0" smtClean="0"/>
              <a:t>. However, the value given for </a:t>
            </a:r>
            <a:r>
              <a:rPr lang="en-US" i="1" dirty="0" smtClean="0"/>
              <a:t>x</a:t>
            </a:r>
            <a:r>
              <a:rPr lang="en-US" dirty="0" smtClean="0"/>
              <a:t> is not used to calculate the length of the garden, </a:t>
            </a:r>
            <a:br>
              <a:rPr lang="en-US" dirty="0" smtClean="0"/>
            </a:br>
            <a:r>
              <a:rPr lang="en-US" dirty="0" smtClean="0"/>
              <a:t>(2</a:t>
            </a:r>
            <a:r>
              <a:rPr lang="en-US" i="1" dirty="0" smtClean="0"/>
              <a:t>x</a:t>
            </a:r>
            <a:r>
              <a:rPr lang="en-US" dirty="0" smtClean="0"/>
              <a:t> – 3). Therefore, only one dimension – the width – is given in the answer. The absence of units in the answer does not detract from the demonstration of understanding.</a:t>
            </a:r>
            <a:endParaRPr lang="en-US" dirty="0" smtClean="0">
              <a:latin typeface="Gill Sans MT Pro Book" pitchFamily="-1" charset="0"/>
              <a:cs typeface="Gill Sans MT Pro Book" pitchFamily="-1" charset="0"/>
            </a:endParaRPr>
          </a:p>
        </p:txBody>
      </p:sp>
      <p:sp>
        <p:nvSpPr>
          <p:cNvPr id="63492"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B77017A-7DDD-49D6-816B-6D6E8BDF2F2B}" type="slidenum">
              <a:rPr lang="en-US"/>
              <a:pPr/>
              <a:t>78</a:t>
            </a:fld>
            <a:endParaRPr lang="en-US" dirty="0"/>
          </a:p>
        </p:txBody>
      </p:sp>
      <p:sp>
        <p:nvSpPr>
          <p:cNvPr id="2" name="Title 1"/>
          <p:cNvSpPr>
            <a:spLocks noGrp="1"/>
          </p:cNvSpPr>
          <p:nvPr>
            <p:ph type="title"/>
          </p:nvPr>
        </p:nvSpPr>
        <p:spPr/>
        <p:txBody>
          <a:bodyPr/>
          <a:lstStyle/>
          <a:p>
            <a:r>
              <a:rPr lang="en-US" dirty="0">
                <a:latin typeface="Verdana" pitchFamily="34" charset="0"/>
              </a:rPr>
              <a:t>Grade 8 Short-response Guide Paper 4 Annotation</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5</a:t>
            </a:r>
          </a:p>
        </p:txBody>
      </p:sp>
      <p:pic>
        <p:nvPicPr>
          <p:cNvPr id="64515" name="Picture 4"/>
          <p:cNvPicPr>
            <a:picLocks noChangeAspect="1" noChangeArrowheads="1"/>
          </p:cNvPicPr>
          <p:nvPr/>
        </p:nvPicPr>
        <p:blipFill>
          <a:blip r:embed="rId3"/>
          <a:srcRect/>
          <a:stretch>
            <a:fillRect/>
          </a:stretch>
        </p:blipFill>
        <p:spPr bwMode="auto">
          <a:xfrm>
            <a:off x="685800" y="869950"/>
            <a:ext cx="7972425" cy="4948238"/>
          </a:xfrm>
          <a:prstGeom prst="rect">
            <a:avLst/>
          </a:prstGeom>
          <a:noFill/>
          <a:ln w="9525">
            <a:noFill/>
            <a:miter lim="800000"/>
            <a:headEnd/>
            <a:tailEnd/>
          </a:ln>
        </p:spPr>
      </p:pic>
      <p:sp>
        <p:nvSpPr>
          <p:cNvPr id="6451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E889280E-3A93-4666-B267-6AB5B56B14BE}" type="slidenum">
              <a:rPr lang="en-US"/>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Shifts</a:t>
            </a:r>
            <a:endParaRPr lang="en-US" dirty="0"/>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8</a:t>
            </a:fld>
            <a:endParaRPr lang="en-US" dirty="0"/>
          </a:p>
        </p:txBody>
      </p:sp>
      <p:sp>
        <p:nvSpPr>
          <p:cNvPr id="10" name="TextBox 10"/>
          <p:cNvSpPr txBox="1">
            <a:spLocks noChangeArrowheads="1"/>
          </p:cNvSpPr>
          <p:nvPr/>
        </p:nvSpPr>
        <p:spPr bwMode="auto">
          <a:xfrm>
            <a:off x="2519363" y="1527175"/>
            <a:ext cx="1008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Focus</a:t>
            </a:r>
          </a:p>
        </p:txBody>
      </p:sp>
      <p:sp>
        <p:nvSpPr>
          <p:cNvPr id="11" name="TextBox 11"/>
          <p:cNvSpPr txBox="1">
            <a:spLocks noChangeArrowheads="1"/>
          </p:cNvSpPr>
          <p:nvPr/>
        </p:nvSpPr>
        <p:spPr bwMode="auto">
          <a:xfrm>
            <a:off x="6553200" y="5599113"/>
            <a:ext cx="23574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Application and Dual Intensity</a:t>
            </a:r>
          </a:p>
        </p:txBody>
      </p:sp>
      <p:sp>
        <p:nvSpPr>
          <p:cNvPr id="12" name="TextBox 12"/>
          <p:cNvSpPr txBox="1">
            <a:spLocks noChangeArrowheads="1"/>
          </p:cNvSpPr>
          <p:nvPr/>
        </p:nvSpPr>
        <p:spPr bwMode="auto">
          <a:xfrm>
            <a:off x="3527425" y="2522538"/>
            <a:ext cx="18176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Coherence</a:t>
            </a:r>
          </a:p>
        </p:txBody>
      </p:sp>
      <p:sp>
        <p:nvSpPr>
          <p:cNvPr id="13" name="TextBox 13"/>
          <p:cNvSpPr txBox="1">
            <a:spLocks noChangeArrowheads="1"/>
          </p:cNvSpPr>
          <p:nvPr/>
        </p:nvSpPr>
        <p:spPr bwMode="auto">
          <a:xfrm>
            <a:off x="4535488" y="3575050"/>
            <a:ext cx="1670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Fluency</a:t>
            </a:r>
          </a:p>
        </p:txBody>
      </p:sp>
      <p:sp>
        <p:nvSpPr>
          <p:cNvPr id="14" name="TextBox 14"/>
          <p:cNvSpPr txBox="1">
            <a:spLocks noChangeArrowheads="1"/>
          </p:cNvSpPr>
          <p:nvPr/>
        </p:nvSpPr>
        <p:spPr bwMode="auto">
          <a:xfrm>
            <a:off x="5545138" y="4630738"/>
            <a:ext cx="30448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algn="ctr" eaLnBrk="1" hangingPunct="1"/>
            <a:r>
              <a:rPr lang="en-US" sz="1800" dirty="0"/>
              <a:t>Deep Understanding</a:t>
            </a:r>
          </a:p>
        </p:txBody>
      </p:sp>
      <p:sp>
        <p:nvSpPr>
          <p:cNvPr id="15" name="Cube 14"/>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4</a:t>
            </a:r>
            <a:endParaRPr lang="en-US" sz="2800" dirty="0">
              <a:solidFill>
                <a:schemeClr val="bg1"/>
              </a:solidFill>
              <a:latin typeface="Verdana" pitchFamily="-1" charset="0"/>
              <a:cs typeface="Arial" pitchFamily="-1" charset="0"/>
            </a:endParaRPr>
          </a:p>
        </p:txBody>
      </p:sp>
      <p:sp>
        <p:nvSpPr>
          <p:cNvPr id="16" name="Cube 15"/>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17" name="Cube 16"/>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18" name="Cube 17"/>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19" name="Cube 18"/>
          <p:cNvSpPr/>
          <p:nvPr/>
        </p:nvSpPr>
        <p:spPr bwMode="auto">
          <a:xfrm>
            <a:off x="4137025" y="5494338"/>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a:t>
            </a:r>
            <a:r>
              <a:rPr lang="en-US" sz="2800" dirty="0" smtClean="0">
                <a:solidFill>
                  <a:schemeClr val="bg1"/>
                </a:solidFill>
                <a:latin typeface="Verdana" pitchFamily="-1" charset="0"/>
                <a:cs typeface="Arial" pitchFamily="-1" charset="0"/>
              </a:rPr>
              <a:t>5 &amp; 6</a:t>
            </a:r>
            <a:endParaRPr lang="en-US" sz="2800" dirty="0">
              <a:solidFill>
                <a:schemeClr val="bg1"/>
              </a:solidFill>
              <a:latin typeface="Verdana" pitchFamily="-1" charset="0"/>
              <a:cs typeface="Arial" pitchFamily="-1"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5 Annotation</a:t>
            </a:r>
          </a:p>
        </p:txBody>
      </p:sp>
      <p:sp>
        <p:nvSpPr>
          <p:cNvPr id="65539"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shows only partial understanding and contains correct numerical answers, but the required work is not provided. The correct numerical answers are given and a check of the answers is provided. However, it is not clear from the work provided how the width (11) was initially determined.</a:t>
            </a:r>
            <a:endParaRPr lang="en-US" dirty="0" smtClean="0">
              <a:latin typeface="Gill Sans MT Pro Book" pitchFamily="-1" charset="0"/>
              <a:cs typeface="Gill Sans MT Pro Book" pitchFamily="-1" charset="0"/>
            </a:endParaRPr>
          </a:p>
        </p:txBody>
      </p:sp>
      <p:sp>
        <p:nvSpPr>
          <p:cNvPr id="65540"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9ABE5E88-05C3-4ADE-B4AD-8B0B11FA37B0}" type="slidenum">
              <a:rPr lang="en-US"/>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6</a:t>
            </a:r>
          </a:p>
        </p:txBody>
      </p:sp>
      <p:pic>
        <p:nvPicPr>
          <p:cNvPr id="66563" name="Picture 4"/>
          <p:cNvPicPr>
            <a:picLocks noChangeAspect="1" noChangeArrowheads="1"/>
          </p:cNvPicPr>
          <p:nvPr/>
        </p:nvPicPr>
        <p:blipFill>
          <a:blip r:embed="rId3"/>
          <a:srcRect/>
          <a:stretch>
            <a:fillRect/>
          </a:stretch>
        </p:blipFill>
        <p:spPr bwMode="auto">
          <a:xfrm>
            <a:off x="2139950" y="795338"/>
            <a:ext cx="4822825" cy="5494337"/>
          </a:xfrm>
          <a:prstGeom prst="rect">
            <a:avLst/>
          </a:prstGeom>
          <a:noFill/>
          <a:ln w="9525">
            <a:noFill/>
            <a:miter lim="800000"/>
            <a:headEnd/>
            <a:tailEnd/>
          </a:ln>
        </p:spPr>
      </p:pic>
      <p:sp>
        <p:nvSpPr>
          <p:cNvPr id="6656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55589F1A-5B2E-47B7-9CC2-441D4BEB94E3}" type="slidenum">
              <a:rPr lang="en-US"/>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is only partially correct and demonstrates only a partial understanding of the mathematical concepts. The rectangle’s length and width are incorrectly expressed as </a:t>
            </a:r>
            <a:r>
              <a:rPr lang="en-US" i="1" dirty="0" smtClean="0"/>
              <a:t>x</a:t>
            </a:r>
            <a:r>
              <a:rPr lang="en-US" dirty="0" smtClean="0"/>
              <a:t> and </a:t>
            </a:r>
            <a:r>
              <a:rPr lang="en-US" i="1" dirty="0" smtClean="0"/>
              <a:t>x</a:t>
            </a:r>
            <a:r>
              <a:rPr lang="en-US" dirty="0" smtClean="0"/>
              <a:t>-3, respectively.  However, these incorrect expressions are then correctly used in the perimeter equation, solving x = 66/4.  The calculations are incorrectly completed. </a:t>
            </a:r>
            <a:endParaRPr lang="en-US" dirty="0" smtClean="0">
              <a:latin typeface="Gill Sans MT Pro Book" pitchFamily="-1" charset="0"/>
              <a:cs typeface="Gill Sans MT Pro Book" pitchFamily="-1" charset="0"/>
            </a:endParaRPr>
          </a:p>
        </p:txBody>
      </p:sp>
      <p:sp>
        <p:nvSpPr>
          <p:cNvPr id="67588"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206B3C3D-54BB-4E80-8FC3-E1A8D7632643}" type="slidenum">
              <a:rPr lang="en-US"/>
              <a:pPr/>
              <a:t>82</a:t>
            </a:fld>
            <a:endParaRPr lang="en-US" dirty="0"/>
          </a:p>
        </p:txBody>
      </p:sp>
      <p:sp>
        <p:nvSpPr>
          <p:cNvPr id="2" name="Title 1"/>
          <p:cNvSpPr>
            <a:spLocks noGrp="1"/>
          </p:cNvSpPr>
          <p:nvPr>
            <p:ph type="title"/>
          </p:nvPr>
        </p:nvSpPr>
        <p:spPr/>
        <p:txBody>
          <a:bodyPr/>
          <a:lstStyle/>
          <a:p>
            <a:r>
              <a:rPr lang="en-US" dirty="0">
                <a:latin typeface="Verdana" pitchFamily="34" charset="0"/>
              </a:rPr>
              <a:t>Grade 8 Short-response Guide Paper 6 Annotation</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7</a:t>
            </a:r>
          </a:p>
        </p:txBody>
      </p:sp>
      <p:sp>
        <p:nvSpPr>
          <p:cNvPr id="68612"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61F4235A-5B18-4DEA-BEC7-52AD649A210A}" type="slidenum">
              <a:rPr lang="en-US"/>
              <a:pPr/>
              <a:t>83</a:t>
            </a:fld>
            <a:endParaRPr lang="en-US" dirty="0"/>
          </a:p>
        </p:txBody>
      </p:sp>
      <p:pic>
        <p:nvPicPr>
          <p:cNvPr id="5" name="Picture 4"/>
          <p:cNvPicPr>
            <a:picLocks noChangeAspect="1" noChangeArrowheads="1"/>
          </p:cNvPicPr>
          <p:nvPr/>
        </p:nvPicPr>
        <p:blipFill>
          <a:blip r:embed="rId3"/>
          <a:srcRect/>
          <a:stretch>
            <a:fillRect/>
          </a:stretch>
        </p:blipFill>
        <p:spPr bwMode="auto">
          <a:xfrm>
            <a:off x="930275" y="820738"/>
            <a:ext cx="7143750" cy="555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lang="en-US" dirty="0" smtClean="0"/>
              <a:t> </a:t>
            </a:r>
            <a:r>
              <a:rPr dirty="0" smtClean="0">
                <a:latin typeface="Verdana" pitchFamily="34" charset="0"/>
              </a:rPr>
              <a:t>Guide Paper 7 Annotation</a:t>
            </a:r>
          </a:p>
        </p:txBody>
      </p:sp>
      <p:sp>
        <p:nvSpPr>
          <p:cNvPr id="6963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3C780BAA-566C-48B4-A01E-CDAA0C71A167}" type="slidenum">
              <a:rPr lang="en-US"/>
              <a:pPr/>
              <a:t>84</a:t>
            </a:fld>
            <a:endParaRPr lang="en-US" dirty="0"/>
          </a:p>
        </p:txBody>
      </p:sp>
      <p:sp>
        <p:nvSpPr>
          <p:cNvPr id="7" name="Content Placeholder 3"/>
          <p:cNvSpPr txBox="1">
            <a:spLocks/>
          </p:cNvSpPr>
          <p:nvPr/>
        </p:nvSpPr>
        <p:spPr>
          <a:xfrm>
            <a:off x="517525" y="1698625"/>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ill Sans MT Pro Book"/>
                <a:cs typeface="+mn-cs"/>
              </a:rPr>
              <a:t>Score Point 0</a:t>
            </a:r>
            <a:endParaRPr kumimoji="0" lang="en-US" sz="2400" b="0" i="0" u="none" strike="noStrike" kern="1200" cap="none" spc="0" normalizeH="0" baseline="0" noProof="0" dirty="0" smtClean="0">
              <a:ln>
                <a:noFill/>
              </a:ln>
              <a:effectLst/>
              <a:uLnTx/>
              <a:uFillTx/>
              <a:latin typeface="Gill Sans MT Pro Book"/>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ill Sans MT Pro Book"/>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Gill Sans MT Pro Book"/>
                <a:cs typeface="+mn-cs"/>
              </a:rPr>
              <a:t>This response is incorrect. The incorrect equation is used for perimeter and the procedure used to determine the width is not sufficient to demonstrate even a limited understanding of the mathematical concepts.</a:t>
            </a:r>
            <a:endParaRPr kumimoji="0" lang="en-US" sz="2400" b="0" i="0" u="none" strike="noStrike" kern="1200" cap="none" spc="0" normalizeH="0" baseline="0" noProof="0" dirty="0" smtClean="0">
              <a:ln>
                <a:noFill/>
              </a:ln>
              <a:effectLst/>
              <a:uLnTx/>
              <a:uFillTx/>
              <a:latin typeface="Gill Sans MT Pro Book"/>
              <a:cs typeface="Gill Sans MT Pro Book" pitchFamily="-1"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Guide Paper 8</a:t>
            </a:r>
          </a:p>
        </p:txBody>
      </p:sp>
      <p:pic>
        <p:nvPicPr>
          <p:cNvPr id="70659" name="Picture 4"/>
          <p:cNvPicPr>
            <a:picLocks noChangeAspect="1" noChangeArrowheads="1"/>
          </p:cNvPicPr>
          <p:nvPr/>
        </p:nvPicPr>
        <p:blipFill>
          <a:blip r:embed="rId3"/>
          <a:srcRect/>
          <a:stretch>
            <a:fillRect/>
          </a:stretch>
        </p:blipFill>
        <p:spPr bwMode="auto">
          <a:xfrm>
            <a:off x="307975" y="828675"/>
            <a:ext cx="8364538" cy="5027613"/>
          </a:xfrm>
          <a:prstGeom prst="rect">
            <a:avLst/>
          </a:prstGeom>
          <a:noFill/>
          <a:ln w="9525">
            <a:noFill/>
            <a:miter lim="800000"/>
            <a:headEnd/>
            <a:tailEnd/>
          </a:ln>
        </p:spPr>
      </p:pic>
      <p:sp>
        <p:nvSpPr>
          <p:cNvPr id="70660"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lang="en-US" dirty="0" smtClean="0"/>
              <a:t> </a:t>
            </a:r>
            <a:r>
              <a:rPr dirty="0" smtClean="0">
                <a:latin typeface="Verdana" pitchFamily="34" charset="0"/>
              </a:rPr>
              <a:t>Guide Paper 8 Annotation</a:t>
            </a:r>
          </a:p>
        </p:txBody>
      </p:sp>
      <p:sp>
        <p:nvSpPr>
          <p:cNvPr id="71683"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correct dimensions are determined in terms of </a:t>
            </a:r>
            <a:r>
              <a:rPr lang="en-US" i="1" dirty="0" smtClean="0"/>
              <a:t>x</a:t>
            </a:r>
            <a:r>
              <a:rPr lang="en-US" dirty="0" smtClean="0"/>
              <a:t> and the four sides are added. However, this expression (6</a:t>
            </a:r>
            <a:r>
              <a:rPr lang="en-US" i="1" dirty="0" smtClean="0"/>
              <a:t>x</a:t>
            </a:r>
            <a:r>
              <a:rPr lang="en-US" dirty="0" smtClean="0"/>
              <a:t>-6) is never equated to the value given for the perimeter and no final values are determined for the dimensions. While this response contains some correct mathematical procedures, there is not enough work completed to demonstrate even a limited understanding of the mathematical concepts embodied in the task.</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73731"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smtClean="0">
                <a:solidFill>
                  <a:srgbClr val="628DBB"/>
                </a:solidFill>
              </a:rPr>
              <a:t>Grade 8 Short Response (2-point)</a:t>
            </a:r>
            <a:br>
              <a:rPr lang="en-US" sz="2800" dirty="0" smtClean="0">
                <a:solidFill>
                  <a:srgbClr val="628DBB"/>
                </a:solidFill>
              </a:rPr>
            </a:br>
            <a:r>
              <a:rPr lang="en-US" sz="2800" dirty="0" smtClean="0">
                <a:solidFill>
                  <a:srgbClr val="628DBB"/>
                </a:solidFill>
              </a:rPr>
              <a:t>Sample Question Practice Set</a:t>
            </a:r>
            <a:endParaRPr lang="en-GB" sz="2800" dirty="0">
              <a:solidFill>
                <a:srgbClr val="628DBB"/>
              </a:solidFill>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44016" y="156078"/>
            <a:ext cx="4805543" cy="62066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89</a:t>
            </a:fld>
            <a:endParaRPr lang="en-US" dirty="0"/>
          </a:p>
        </p:txBody>
      </p:sp>
    </p:spTree>
    <p:extLst>
      <p:ext uri="{BB962C8B-B14F-4D97-AF65-F5344CB8AC3E}">
        <p14:creationId xmlns="" xmlns:p14="http://schemas.microsoft.com/office/powerpoint/2010/main" val="284292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dirty="0" smtClean="0">
                <a:latin typeface="Verdana" pitchFamily="34" charset="0"/>
              </a:rPr>
              <a:t>Reflection of the Shifts in the </a:t>
            </a:r>
            <a:r>
              <a:rPr lang="en-US" dirty="0">
                <a:latin typeface="Verdana" pitchFamily="34" charset="0"/>
              </a:rPr>
              <a:t>T</a:t>
            </a:r>
            <a:r>
              <a:rPr lang="en-US" dirty="0" smtClean="0">
                <a:latin typeface="Verdana" pitchFamily="34" charset="0"/>
              </a:rPr>
              <a:t>est</a:t>
            </a:r>
            <a:r>
              <a:rPr dirty="0" smtClean="0">
                <a:latin typeface="Verdana" pitchFamily="34" charset="0"/>
              </a:rPr>
              <a:t> </a:t>
            </a:r>
            <a:r>
              <a:rPr lang="en-US" dirty="0" smtClean="0">
                <a:latin typeface="Verdana" pitchFamily="34" charset="0"/>
              </a:rPr>
              <a:t>Question</a:t>
            </a:r>
            <a:r>
              <a:rPr dirty="0" smtClean="0">
                <a:latin typeface="Verdana" pitchFamily="34" charset="0"/>
              </a:rPr>
              <a:t>s</a:t>
            </a:r>
          </a:p>
        </p:txBody>
      </p:sp>
      <p:sp>
        <p:nvSpPr>
          <p:cNvPr id="6" name="Content Placeholder 5"/>
          <p:cNvSpPr>
            <a:spLocks noGrp="1"/>
          </p:cNvSpPr>
          <p:nvPr>
            <p:ph idx="1"/>
          </p:nvPr>
        </p:nvSpPr>
        <p:spPr>
          <a:xfrm>
            <a:off x="365124" y="1452920"/>
            <a:ext cx="8629585" cy="4525963"/>
          </a:xfrm>
        </p:spPr>
        <p:txBody>
          <a:bodyPr/>
          <a:lstStyle/>
          <a:p>
            <a:pPr marL="0" indent="0">
              <a:defRPr/>
            </a:pPr>
            <a:r>
              <a:rPr lang="en-US" sz="1800" dirty="0">
                <a:latin typeface="+mn-lt"/>
              </a:rPr>
              <a:t>When we compare the tests from the past with the present, we see that:</a:t>
            </a:r>
          </a:p>
          <a:p>
            <a:pPr>
              <a:buFont typeface="Arial" pitchFamily="34" charset="0"/>
              <a:buChar char="•"/>
              <a:defRPr/>
            </a:pPr>
            <a:r>
              <a:rPr lang="en-US" sz="1800" dirty="0">
                <a:latin typeface="+mn-lt"/>
              </a:rPr>
              <a:t>Questions from previous tests were simpler, one or two steps, or were heavily scaffolded.  The new questions will requires multiple steps involving the interpretation of operations.  </a:t>
            </a:r>
          </a:p>
          <a:p>
            <a:pPr>
              <a:buFont typeface="Arial" pitchFamily="34" charset="0"/>
              <a:buChar char="•"/>
              <a:defRPr/>
            </a:pPr>
            <a:r>
              <a:rPr lang="en-US" sz="1800" dirty="0">
                <a:latin typeface="+mn-lt"/>
              </a:rPr>
              <a:t>Questions from the past were heavy on pure fluency in isolation. The new questions require conceptual understanding and fluency in order to complete test questions.</a:t>
            </a:r>
          </a:p>
          <a:p>
            <a:pPr>
              <a:buFont typeface="Arial" pitchFamily="34" charset="0"/>
              <a:buChar char="•"/>
              <a:defRPr/>
            </a:pPr>
            <a:r>
              <a:rPr lang="en-US" sz="1800" dirty="0">
                <a:latin typeface="+mn-lt"/>
              </a:rPr>
              <a:t>Questions from past tests isolated the math. The new problems are in a real world problem context. </a:t>
            </a:r>
          </a:p>
          <a:p>
            <a:pPr>
              <a:buFont typeface="Arial" pitchFamily="34" charset="0"/>
              <a:buChar char="•"/>
              <a:defRPr/>
            </a:pPr>
            <a:r>
              <a:rPr lang="en-US" sz="1800" dirty="0">
                <a:latin typeface="+mn-lt"/>
              </a:rPr>
              <a:t>Questions of old relied more on the rote use of a standard algorithm for finding answers to problems. The new questions require students to do things like decompose numbers and/or shapes, apply properties of numbers, and with the information given in the problem reach an answer.  Relying solely on algorithms will not be sufficient.</a:t>
            </a:r>
          </a:p>
        </p:txBody>
      </p:sp>
      <p:sp>
        <p:nvSpPr>
          <p:cNvPr id="7172"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fld id="{83988191-9046-4748-8F50-C26A9C3D7607}" type="slidenum">
              <a:rPr lang="en-US" smtClean="0">
                <a:solidFill>
                  <a:schemeClr val="bg1"/>
                </a:solidFill>
              </a:rPr>
              <a:pPr eaLnBrk="1" hangingPunct="1"/>
              <a:t>9</a:t>
            </a:fld>
            <a:endParaRPr lang="en-US" dirty="0" smtClean="0">
              <a:solidFill>
                <a:schemeClr val="bg1"/>
              </a:solidFill>
            </a:endParaRPr>
          </a:p>
        </p:txBody>
      </p:sp>
    </p:spTree>
    <p:extLst>
      <p:ext uri="{BB962C8B-B14F-4D97-AF65-F5344CB8AC3E}">
        <p14:creationId xmlns="" xmlns:p14="http://schemas.microsoft.com/office/powerpoint/2010/main" val="31493162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1</a:t>
            </a:r>
          </a:p>
        </p:txBody>
      </p:sp>
      <p:pic>
        <p:nvPicPr>
          <p:cNvPr id="74755" name="Picture 4"/>
          <p:cNvPicPr>
            <a:picLocks noChangeAspect="1" noChangeArrowheads="1"/>
          </p:cNvPicPr>
          <p:nvPr/>
        </p:nvPicPr>
        <p:blipFill>
          <a:blip r:embed="rId3"/>
          <a:srcRect/>
          <a:stretch>
            <a:fillRect/>
          </a:stretch>
        </p:blipFill>
        <p:spPr bwMode="auto">
          <a:xfrm>
            <a:off x="496888" y="892175"/>
            <a:ext cx="7947025" cy="5262563"/>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1 Annotation</a:t>
            </a:r>
          </a:p>
        </p:txBody>
      </p:sp>
      <p:sp>
        <p:nvSpPr>
          <p:cNvPr id="75779"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incorrect dimension for length is determined in terms of </a:t>
            </a:r>
            <a:r>
              <a:rPr lang="en-US" i="1" dirty="0" smtClean="0"/>
              <a:t>n </a:t>
            </a:r>
            <a:r>
              <a:rPr lang="en-US" dirty="0" smtClean="0"/>
              <a:t>(3-2</a:t>
            </a:r>
            <a:r>
              <a:rPr lang="en-US" i="1" dirty="0" smtClean="0"/>
              <a:t>n</a:t>
            </a:r>
            <a:r>
              <a:rPr lang="en-US" dirty="0" smtClean="0"/>
              <a:t>). The perimeter equation to solve for </a:t>
            </a:r>
            <a:r>
              <a:rPr lang="en-US" i="1" dirty="0" smtClean="0"/>
              <a:t>n</a:t>
            </a:r>
            <a:r>
              <a:rPr lang="en-US" dirty="0" smtClean="0"/>
              <a:t> is incorrect (3 - 2</a:t>
            </a:r>
            <a:r>
              <a:rPr lang="en-US" i="1" dirty="0" smtClean="0"/>
              <a:t>n</a:t>
            </a:r>
            <a:r>
              <a:rPr lang="en-US" dirty="0" smtClean="0"/>
              <a:t> + </a:t>
            </a:r>
            <a:r>
              <a:rPr lang="en-US" i="1" dirty="0" smtClean="0"/>
              <a:t>n</a:t>
            </a:r>
            <a:r>
              <a:rPr lang="en-US" dirty="0" smtClean="0"/>
              <a:t> = 60) and it is solved incorrectly. Additionally, only the incorrect, physically impossible answer for the width is given.</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4"/>
          <p:cNvPicPr>
            <a:picLocks noChangeAspect="1" noChangeArrowheads="1"/>
          </p:cNvPicPr>
          <p:nvPr/>
        </p:nvPicPr>
        <p:blipFill>
          <a:blip r:embed="rId3"/>
          <a:srcRect/>
          <a:stretch>
            <a:fillRect/>
          </a:stretch>
        </p:blipFill>
        <p:spPr bwMode="auto">
          <a:xfrm>
            <a:off x="315913" y="850900"/>
            <a:ext cx="8088312" cy="5081588"/>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92</a:t>
            </a:fld>
            <a:endParaRPr lang="en-US" dirty="0"/>
          </a:p>
        </p:txBody>
      </p:sp>
      <p:sp>
        <p:nvSpPr>
          <p:cNvPr id="2" name="Title 1"/>
          <p:cNvSpPr>
            <a:spLocks noGrp="1"/>
          </p:cNvSpPr>
          <p:nvPr>
            <p:ph type="title"/>
          </p:nvPr>
        </p:nvSpPr>
        <p:spPr/>
        <p:txBody>
          <a:bodyPr/>
          <a:lstStyle/>
          <a:p>
            <a:r>
              <a:rPr lang="en-US" dirty="0">
                <a:latin typeface="Verdana" pitchFamily="34" charset="0"/>
              </a:rPr>
              <a:t>Grade 8 Short-response Practice Paper 2</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2 Annotation</a:t>
            </a:r>
          </a:p>
        </p:txBody>
      </p:sp>
      <p:sp>
        <p:nvSpPr>
          <p:cNvPr id="77827"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dimensions are expressed in terms of </a:t>
            </a:r>
            <a:r>
              <a:rPr lang="en-US" i="1" dirty="0" smtClean="0"/>
              <a:t>w</a:t>
            </a:r>
            <a:r>
              <a:rPr lang="en-US" dirty="0" smtClean="0"/>
              <a:t> and used appropriately in the equation for perimeter; the equation is correctly solved for </a:t>
            </a:r>
            <a:r>
              <a:rPr lang="en-US" i="1" dirty="0" smtClean="0"/>
              <a:t>w</a:t>
            </a:r>
            <a:r>
              <a:rPr lang="en-US" dirty="0" smtClean="0"/>
              <a:t>.  The absence of calculating 19 does not detract from the level of understanding.</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3</a:t>
            </a:r>
          </a:p>
        </p:txBody>
      </p:sp>
      <p:pic>
        <p:nvPicPr>
          <p:cNvPr id="78851" name="Picture 5"/>
          <p:cNvPicPr>
            <a:picLocks noChangeAspect="1" noChangeArrowheads="1"/>
          </p:cNvPicPr>
          <p:nvPr/>
        </p:nvPicPr>
        <p:blipFill>
          <a:blip r:embed="rId3"/>
          <a:srcRect/>
          <a:stretch>
            <a:fillRect/>
          </a:stretch>
        </p:blipFill>
        <p:spPr bwMode="auto">
          <a:xfrm>
            <a:off x="1128713" y="749300"/>
            <a:ext cx="6186487" cy="5653088"/>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lang="en-US" dirty="0" smtClean="0"/>
              <a:t> </a:t>
            </a:r>
            <a:r>
              <a:rPr dirty="0" smtClean="0">
                <a:latin typeface="Verdana" pitchFamily="34" charset="0"/>
              </a:rPr>
              <a:t>Practice Paper 3 Annotation</a:t>
            </a:r>
          </a:p>
        </p:txBody>
      </p:sp>
      <p:sp>
        <p:nvSpPr>
          <p:cNvPr id="79875"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shows only partial understanding of the mathematical procedures in the task. The length of each side is correctly determined in terms of </a:t>
            </a:r>
            <a:r>
              <a:rPr lang="en-US" i="1" dirty="0" smtClean="0"/>
              <a:t>x</a:t>
            </a:r>
            <a:r>
              <a:rPr lang="en-US" dirty="0" smtClean="0"/>
              <a:t> and the perimeter equation is appropriate, resulting in a correct value for </a:t>
            </a:r>
            <a:r>
              <a:rPr lang="en-US" i="1" dirty="0" smtClean="0"/>
              <a:t>x</a:t>
            </a:r>
            <a:r>
              <a:rPr lang="en-US" dirty="0" smtClean="0"/>
              <a:t>. However, the value given for </a:t>
            </a:r>
            <a:r>
              <a:rPr lang="en-US" i="1" dirty="0" smtClean="0"/>
              <a:t>x</a:t>
            </a:r>
            <a:r>
              <a:rPr lang="en-US" dirty="0" smtClean="0"/>
              <a:t> is multiplied by 2 rather than being substituted back into the initial expression for the length (2</a:t>
            </a:r>
            <a:r>
              <a:rPr lang="en-US" i="1" dirty="0" smtClean="0"/>
              <a:t>x</a:t>
            </a:r>
            <a:r>
              <a:rPr lang="en-US" dirty="0" smtClean="0"/>
              <a:t>-3). Therefore, only the width dimension is correct. The absence of units does not detract from the demonstrated level of understanding.</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4</a:t>
            </a:r>
          </a:p>
        </p:txBody>
      </p:sp>
      <p:pic>
        <p:nvPicPr>
          <p:cNvPr id="5" name="Picture 6" descr="C:\Users\CHRIST~1\AppData\Local\Temp\SNAGHTML20e0b9e.PNG"/>
          <p:cNvPicPr>
            <a:picLocks noChangeAspect="1" noChangeArrowheads="1"/>
          </p:cNvPicPr>
          <p:nvPr/>
        </p:nvPicPr>
        <p:blipFill>
          <a:blip r:embed="rId3"/>
          <a:srcRect/>
          <a:stretch>
            <a:fillRect/>
          </a:stretch>
        </p:blipFill>
        <p:spPr bwMode="auto">
          <a:xfrm>
            <a:off x="776288" y="854075"/>
            <a:ext cx="7219950" cy="54483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4 Annotation</a:t>
            </a:r>
          </a:p>
        </p:txBody>
      </p:sp>
      <p:sp>
        <p:nvSpPr>
          <p:cNvPr id="6" name="Content Placeholder 3"/>
          <p:cNvSpPr txBox="1">
            <a:spLocks/>
          </p:cNvSpPr>
          <p:nvPr/>
        </p:nvSpPr>
        <p:spPr bwMode="auto">
          <a:xfrm>
            <a:off x="517525" y="16986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Tx/>
              <a:buSzPct val="80000"/>
              <a:buFont typeface="Verdana" pitchFamily="34" charset="0"/>
              <a:buNone/>
              <a:tabLst/>
              <a:defRPr/>
            </a:pPr>
            <a:r>
              <a:rPr kumimoji="0" lang="en-US" sz="2400" b="1" i="0" u="none" strike="noStrike" kern="0" cap="none" spc="0" normalizeH="0" baseline="0" noProof="0" dirty="0" smtClean="0">
                <a:ln>
                  <a:noFill/>
                </a:ln>
                <a:solidFill>
                  <a:schemeClr val="tx1"/>
                </a:solidFill>
                <a:effectLst/>
                <a:uLnTx/>
                <a:uFillTx/>
                <a:latin typeface="Gill Sans MT Pro Book"/>
                <a:ea typeface="+mn-ea"/>
                <a:cs typeface="Gill Sans MT Pro Book"/>
              </a:rPr>
              <a:t>Score Point 1</a:t>
            </a:r>
            <a:endParaRPr kumimoji="0" lang="en-US" sz="2400" b="0" i="0" u="none" strike="noStrike" kern="0" cap="none" spc="0" normalizeH="0" baseline="0" noProof="0" dirty="0" smtClean="0">
              <a:ln>
                <a:noFill/>
              </a:ln>
              <a:solidFill>
                <a:schemeClr val="tx1"/>
              </a:solidFill>
              <a:effectLst/>
              <a:uLnTx/>
              <a:uFillTx/>
              <a:latin typeface="Gill Sans MT Pro Book"/>
              <a:ea typeface="+mn-ea"/>
              <a:cs typeface="Gill Sans MT Pro Book"/>
            </a:endParaRPr>
          </a:p>
          <a:p>
            <a:pPr marL="342900" marR="0" lvl="0" indent="-342900" algn="l" defTabSz="914400" rtl="0" eaLnBrk="0" fontAlgn="base" latinLnBrk="0" hangingPunct="0">
              <a:lnSpc>
                <a:spcPct val="100000"/>
              </a:lnSpc>
              <a:spcBef>
                <a:spcPct val="50000"/>
              </a:spcBef>
              <a:spcAft>
                <a:spcPct val="0"/>
              </a:spcAft>
              <a:buClrTx/>
              <a:buSzPct val="80000"/>
              <a:buFont typeface="Verdana" pitchFamily="34" charset="0"/>
              <a:buNone/>
              <a:tabLst/>
              <a:defRPr/>
            </a:pPr>
            <a:r>
              <a:rPr kumimoji="0" lang="en-US" sz="2400" b="1" i="0" u="none" strike="noStrike" kern="0" cap="none" spc="0" normalizeH="0" baseline="0" noProof="0" dirty="0" smtClean="0">
                <a:ln>
                  <a:noFill/>
                </a:ln>
                <a:solidFill>
                  <a:schemeClr val="tx1"/>
                </a:solidFill>
                <a:effectLst/>
                <a:uLnTx/>
                <a:uFillTx/>
                <a:latin typeface="Gill Sans MT Pro Book"/>
                <a:ea typeface="+mn-ea"/>
                <a:cs typeface="Gill Sans MT Pro Book"/>
              </a:rPr>
              <a:t> </a:t>
            </a:r>
            <a:endParaRPr kumimoji="0" lang="en-US" sz="2400" b="0" i="0" u="none" strike="noStrike" kern="0" cap="none" spc="0" normalizeH="0" baseline="0" noProof="0" dirty="0" smtClean="0">
              <a:ln>
                <a:noFill/>
              </a:ln>
              <a:solidFill>
                <a:schemeClr val="tx1"/>
              </a:solidFill>
              <a:effectLst/>
              <a:uLnTx/>
              <a:uFillTx/>
              <a:latin typeface="Gill Sans MT Pro Book"/>
              <a:ea typeface="+mn-ea"/>
              <a:cs typeface="Gill Sans MT Pro Book"/>
            </a:endParaRPr>
          </a:p>
          <a:p>
            <a:pPr algn="just" eaLnBrk="0" hangingPunct="0">
              <a:spcBef>
                <a:spcPct val="30000"/>
              </a:spcBef>
              <a:defRPr/>
            </a:pPr>
            <a:r>
              <a:rPr lang="en-US" sz="2400" dirty="0" smtClean="0"/>
              <a:t>This response demonstrates only a partial understanding of the mathematical concepts. The dimensions are correctly expressed in terms of </a:t>
            </a:r>
            <a:r>
              <a:rPr lang="en-US" sz="2400" i="1" dirty="0" smtClean="0"/>
              <a:t>x   </a:t>
            </a:r>
            <a:r>
              <a:rPr lang="en-US" sz="2400" dirty="0" smtClean="0"/>
              <a:t>(</a:t>
            </a:r>
            <a:r>
              <a:rPr lang="en-US" sz="2400" i="1" dirty="0" smtClean="0"/>
              <a:t>x</a:t>
            </a:r>
            <a:r>
              <a:rPr lang="en-US" sz="2400" dirty="0" smtClean="0"/>
              <a:t> = width; 2</a:t>
            </a:r>
            <a:r>
              <a:rPr lang="en-US" sz="2400" i="1" dirty="0" smtClean="0"/>
              <a:t>x</a:t>
            </a:r>
            <a:r>
              <a:rPr lang="en-US" sz="2400" dirty="0" smtClean="0"/>
              <a:t> – 3 = length). However, the perimeter equation is incorrect (2</a:t>
            </a:r>
            <a:r>
              <a:rPr lang="en-US" sz="2400" i="1" dirty="0" smtClean="0"/>
              <a:t>x</a:t>
            </a:r>
            <a:r>
              <a:rPr lang="en-US" sz="2400" dirty="0" smtClean="0"/>
              <a:t> – 3 + </a:t>
            </a:r>
            <a:r>
              <a:rPr lang="en-US" sz="2400" i="1" dirty="0" smtClean="0"/>
              <a:t>x</a:t>
            </a:r>
            <a:r>
              <a:rPr lang="en-US" sz="2400" dirty="0" smtClean="0"/>
              <a:t> = 60); two sides instead of four are added together.  The equation written is correctly solved for </a:t>
            </a:r>
            <a:r>
              <a:rPr lang="en-US" sz="2400" i="1" dirty="0" smtClean="0"/>
              <a:t>x</a:t>
            </a:r>
            <a:r>
              <a:rPr lang="en-US" sz="2400" dirty="0" smtClean="0"/>
              <a:t> and the value of x (21) is used in the expression for length (2</a:t>
            </a:r>
            <a:r>
              <a:rPr lang="en-US" sz="2400" i="1" dirty="0" smtClean="0"/>
              <a:t>x</a:t>
            </a:r>
            <a:r>
              <a:rPr lang="en-US" sz="2400" dirty="0" smtClean="0"/>
              <a:t> – 3) to determine the length’s value.</a:t>
            </a:r>
            <a:endParaRPr lang="en-US" sz="2400" i="1" dirty="0" smtClean="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5</a:t>
            </a:r>
          </a:p>
        </p:txBody>
      </p:sp>
      <p:pic>
        <p:nvPicPr>
          <p:cNvPr id="82947" name="Picture 4"/>
          <p:cNvPicPr>
            <a:picLocks noChangeAspect="1" noChangeArrowheads="1"/>
          </p:cNvPicPr>
          <p:nvPr/>
        </p:nvPicPr>
        <p:blipFill>
          <a:blip r:embed="rId3"/>
          <a:srcRect/>
          <a:stretch>
            <a:fillRect/>
          </a:stretch>
        </p:blipFill>
        <p:spPr bwMode="auto">
          <a:xfrm>
            <a:off x="554038" y="901700"/>
            <a:ext cx="8005762" cy="4979988"/>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8 Short-response</a:t>
            </a:r>
            <a:r>
              <a:rPr dirty="0" smtClean="0">
                <a:latin typeface="Verdana" pitchFamily="34" charset="0"/>
              </a:rPr>
              <a:t> Practice Paper 5 Annotation</a:t>
            </a:r>
          </a:p>
        </p:txBody>
      </p:sp>
      <p:sp>
        <p:nvSpPr>
          <p:cNvPr id="83971"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perimeter is divided in half and then equated to the sum of the expressions for the length (2</a:t>
            </a:r>
            <a:r>
              <a:rPr lang="en-US" i="1" dirty="0" smtClean="0"/>
              <a:t>x</a:t>
            </a:r>
            <a:r>
              <a:rPr lang="en-US" dirty="0" smtClean="0"/>
              <a:t>-3) and width (</a:t>
            </a:r>
            <a:r>
              <a:rPr lang="en-US" i="1" dirty="0" smtClean="0"/>
              <a:t>x</a:t>
            </a:r>
            <a:r>
              <a:rPr lang="en-US" dirty="0" smtClean="0"/>
              <a:t>). This is an appropriate mathematical procedure for completing this task and the dimensions are determined correctly.</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NY State 2013 Turnkey Training"/>
  <p:tag name="ARTICULATE_PUBLISH_PATH" val="C:\Users\Christina\Documents\Consulting\Intrepid\Subversion\FY13_AuditSampling\FY13_AS_05_ProfilingApproach\FY13_AS_05_Beta"/>
  <p:tag name="ARTICULATE_LOGO" val="logo_placeholder.gif"/>
  <p:tag name="ARTICULATE_PRESENTER" val="(None selected)"/>
  <p:tag name="ARTICULATE_PRESENTER_GUID" val="9869030842"/>
  <p:tag name="ARTICULATE_LMS" val="0"/>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A4mrf2lR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SLIDE_NAV" val="3"/>
  <p:tag name="ARTICULATE_SLIDE_GUID" val="8d23e0c6-a00c-44e8-b21c-8d49dbe783df"/>
  <p:tag name="ARTICULATE_SLIDE_PAUS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7.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8.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ppt/theme/themeOverride2.xml><?xml version="1.0" encoding="utf-8"?>
<a:themeOverride xmlns:a="http://schemas.openxmlformats.org/drawingml/2006/main">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themeOverride>
</file>

<file path=docProps/app.xml><?xml version="1.0" encoding="utf-8"?>
<Properties xmlns="http://schemas.openxmlformats.org/officeDocument/2006/extended-properties" xmlns:vt="http://schemas.openxmlformats.org/officeDocument/2006/docPropsVTypes">
  <Template/>
  <TotalTime>8739</TotalTime>
  <Words>14775</Words>
  <Application>Microsoft Office PowerPoint</Application>
  <PresentationFormat>On-screen Show (4:3)</PresentationFormat>
  <Paragraphs>1634</Paragraphs>
  <Slides>194</Slides>
  <Notes>194</Notes>
  <HiddenSlides>0</HiddenSlides>
  <MMClips>0</MMClips>
  <ScaleCrop>false</ScaleCrop>
  <HeadingPairs>
    <vt:vector size="4" baseType="variant">
      <vt:variant>
        <vt:lpstr>Theme</vt:lpstr>
      </vt:variant>
      <vt:variant>
        <vt:i4>1</vt:i4>
      </vt:variant>
      <vt:variant>
        <vt:lpstr>Slide Titles</vt:lpstr>
      </vt:variant>
      <vt:variant>
        <vt:i4>194</vt:i4>
      </vt:variant>
    </vt:vector>
  </HeadingPairs>
  <TitlesOfParts>
    <vt:vector size="195" baseType="lpstr">
      <vt:lpstr>Custom Design</vt:lpstr>
      <vt:lpstr>Slide 1</vt:lpstr>
      <vt:lpstr>Housekeeping and Logistics</vt:lpstr>
      <vt:lpstr>Slide 3</vt:lpstr>
      <vt:lpstr>Instructional Shifts</vt:lpstr>
      <vt:lpstr>Instructional Shifts</vt:lpstr>
      <vt:lpstr>Instructional Shifts</vt:lpstr>
      <vt:lpstr>Instructional Shifts</vt:lpstr>
      <vt:lpstr>Instructional Shifts</vt:lpstr>
      <vt:lpstr>Reflection of the Shifts in the Test Questions</vt:lpstr>
      <vt:lpstr>Slide 10</vt:lpstr>
      <vt:lpstr>Our Goals</vt:lpstr>
      <vt:lpstr>Slide 12</vt:lpstr>
      <vt:lpstr>Holistic Scoring</vt:lpstr>
      <vt:lpstr>Holistic Scoring (Continued)</vt:lpstr>
      <vt:lpstr>Scoring versus Grading</vt:lpstr>
      <vt:lpstr>Scoring versus Grading (Continued)</vt:lpstr>
      <vt:lpstr>Guarding Against Scoring Biases </vt:lpstr>
      <vt:lpstr>Guarding Against Scoring Biases (Continued)</vt:lpstr>
      <vt:lpstr>Slide 19</vt:lpstr>
      <vt:lpstr>Slide 20</vt:lpstr>
      <vt:lpstr>Mathematics 2-point Holistic Rubric</vt:lpstr>
      <vt:lpstr>Mathematics 2-point Holistic Rubric (Continued)</vt:lpstr>
      <vt:lpstr>Mathematics 2-point Holistic Rubric (Continued)</vt:lpstr>
      <vt:lpstr>Mathematics 2-point Holistic Rubric (Continued)</vt:lpstr>
      <vt:lpstr>2- and 3-point Mathematics Scoring Policies</vt:lpstr>
      <vt:lpstr>2- and 3-point Mathematics Scoring Policies (Continued)</vt:lpstr>
      <vt:lpstr>2- and 3-point Mathematics Scoring Policies (Continued)</vt:lpstr>
      <vt:lpstr>Q&amp;A</vt:lpstr>
      <vt:lpstr>Slide 29</vt:lpstr>
      <vt:lpstr>Slide 30</vt:lpstr>
      <vt:lpstr>Grade 6 Short-response Question</vt:lpstr>
      <vt:lpstr>Grade 6 Short-response   Common Core Learning Standard Assessed</vt:lpstr>
      <vt:lpstr>Grade 6 Short-response Question</vt:lpstr>
      <vt:lpstr>Grade 6 Short-response Exemplar</vt:lpstr>
      <vt:lpstr>Grade 6 Short-response Guide Paper 1</vt:lpstr>
      <vt:lpstr>Grade 6 Short-response Guide Paper 1 Annotation</vt:lpstr>
      <vt:lpstr>Grade 6 Short-response Guide Paper 2</vt:lpstr>
      <vt:lpstr>Grade 6 Short-response Guide Paper 2 Annotation</vt:lpstr>
      <vt:lpstr>Grade 6 Short-response Guide Paper 3</vt:lpstr>
      <vt:lpstr>Grade 6 Short-response Guide Paper 3 Annotation</vt:lpstr>
      <vt:lpstr>Grade 6 Short-response Guide Paper 4</vt:lpstr>
      <vt:lpstr>Grade 6 Short-response Guide Paper 4 Annotation</vt:lpstr>
      <vt:lpstr>Grade 6 Short-response Guide Paper 5</vt:lpstr>
      <vt:lpstr>Grade 6 Short-response Guide Paper 5 Annotation</vt:lpstr>
      <vt:lpstr>Grade 6 Short-response Guide Paper 6</vt:lpstr>
      <vt:lpstr>Grade 6 Short-response Guide Paper 6 Annotation</vt:lpstr>
      <vt:lpstr>Grade 6 Short-response Guide Paper 7</vt:lpstr>
      <vt:lpstr>Grade 6 Short-response Guide Paper 7 Annotation</vt:lpstr>
      <vt:lpstr>Grade 6 Short-response Guide Paper 8</vt:lpstr>
      <vt:lpstr>Grade 6 Short-response Guide Paper 8 Annotation</vt:lpstr>
      <vt:lpstr>Q&amp;A</vt:lpstr>
      <vt:lpstr>Slide 52</vt:lpstr>
      <vt:lpstr>Slide 53</vt:lpstr>
      <vt:lpstr>Grade 6 Short-response Practice Paper 1</vt:lpstr>
      <vt:lpstr>Grade 6 Short-response Practice Paper 1 Annotation</vt:lpstr>
      <vt:lpstr>Grade 6 Short-response Practice Paper 2</vt:lpstr>
      <vt:lpstr>Grade 6 Short-response Practice Paper 2 Annotation</vt:lpstr>
      <vt:lpstr>Grade 6 Short-response Practice Paper 3</vt:lpstr>
      <vt:lpstr>Grade 6 Short-response Practice Paper 3 Annotation</vt:lpstr>
      <vt:lpstr>Grade 6 Short-response Practice Paper 4</vt:lpstr>
      <vt:lpstr>Grade 6 Short-response Practice Paper 4 Annotation</vt:lpstr>
      <vt:lpstr>Grade 6 Short-response Practice Paper 5</vt:lpstr>
      <vt:lpstr>Grade 6 Short-response Practice Paper 5 Annotation</vt:lpstr>
      <vt:lpstr>Q&amp;A</vt:lpstr>
      <vt:lpstr>Slide 65</vt:lpstr>
      <vt:lpstr>Slide 66</vt:lpstr>
      <vt:lpstr>Grade 8 Short-response Question</vt:lpstr>
      <vt:lpstr>Grade 8 Short-response  Common Core Learning Standard Assessed</vt:lpstr>
      <vt:lpstr>Grade 8 Short-response Question</vt:lpstr>
      <vt:lpstr>Grade 8 Short-response Exemplar</vt:lpstr>
      <vt:lpstr>Grade 8 Short-response Guide Paper 1</vt:lpstr>
      <vt:lpstr>Grade 8 Short-response Guide Paper 1 Annotation</vt:lpstr>
      <vt:lpstr>Grade 8 Short-response Guide Paper 2</vt:lpstr>
      <vt:lpstr>Grade 8 Short-response Guide Paper 2 Annotation</vt:lpstr>
      <vt:lpstr>Grade 8 Short-response Guide Paper 3</vt:lpstr>
      <vt:lpstr>Grade 8 Short-response Guide Paper 3 Annotation</vt:lpstr>
      <vt:lpstr>Grade 8 Short-response Guide Paper 4</vt:lpstr>
      <vt:lpstr>Grade 8 Short-response Guide Paper 4 Annotation</vt:lpstr>
      <vt:lpstr>Grade 8 Short-response Guide Paper 5</vt:lpstr>
      <vt:lpstr>Grade 8 Short-response Guide Paper 5 Annotation</vt:lpstr>
      <vt:lpstr>Grade 8 Short-response Guide Paper 6</vt:lpstr>
      <vt:lpstr>Grade 8 Short-response Guide Paper 6 Annotation</vt:lpstr>
      <vt:lpstr>Grade 8 Short-response Guide Paper 7</vt:lpstr>
      <vt:lpstr>Grade 8 Short-response Guide Paper 7 Annotation</vt:lpstr>
      <vt:lpstr>Grade 8 Short-response Guide Paper 8</vt:lpstr>
      <vt:lpstr>Grade 8 Short-response Guide Paper 8 Annotation</vt:lpstr>
      <vt:lpstr>Q&amp;A</vt:lpstr>
      <vt:lpstr>Slide 88</vt:lpstr>
      <vt:lpstr>Slide 89</vt:lpstr>
      <vt:lpstr>Grade 8 Short-response Practice Paper 1</vt:lpstr>
      <vt:lpstr>Grade 8 Short-response Practice Paper 1 Annotation</vt:lpstr>
      <vt:lpstr>Grade 8 Short-response Practice Paper 2</vt:lpstr>
      <vt:lpstr>Grade 8 Short-response Practice Paper 2 Annotation</vt:lpstr>
      <vt:lpstr>Grade 8 Short-response Practice Paper 3</vt:lpstr>
      <vt:lpstr>Grade 8 Short-response Practice Paper 3 Annotation</vt:lpstr>
      <vt:lpstr>Grade 8 Short-response Practice Paper 4</vt:lpstr>
      <vt:lpstr>Grade 8 Short-response Practice Paper 4 Annotation</vt:lpstr>
      <vt:lpstr>Grade 8 Short-response Practice Paper 5</vt:lpstr>
      <vt:lpstr>Grade 8 Short-response Practice Paper 5 Annotation</vt:lpstr>
      <vt:lpstr>Q&amp;A</vt:lpstr>
      <vt:lpstr>Slide 101</vt:lpstr>
      <vt:lpstr>Slide 102</vt:lpstr>
      <vt:lpstr>Mathematics 3-point Holistic Rubric</vt:lpstr>
      <vt:lpstr>Mathematics 3-point Holistic Rubric (Continued)</vt:lpstr>
      <vt:lpstr>Mathematics 3-point Holistic Rubric (Continued)</vt:lpstr>
      <vt:lpstr>Mathematics 3-point Holistic Rubric (Continued)</vt:lpstr>
      <vt:lpstr>Mathematics 3-point Holistic Rubric (Continued)</vt:lpstr>
      <vt:lpstr>Q&amp;A</vt:lpstr>
      <vt:lpstr>Slide 109</vt:lpstr>
      <vt:lpstr>Slide 110</vt:lpstr>
      <vt:lpstr>Grade 4 Extended-response Question</vt:lpstr>
      <vt:lpstr>Grade 4 Extended-response   Common Core Learning Standard Assessed</vt:lpstr>
      <vt:lpstr>Grade 4 Extended-response Question</vt:lpstr>
      <vt:lpstr>Grade 4 Extended-response Exemplar</vt:lpstr>
      <vt:lpstr>Grade 4 Extended-response Guide Paper 1</vt:lpstr>
      <vt:lpstr>Grade 4 Extended-response Guide Paper 1 Annotation</vt:lpstr>
      <vt:lpstr>Grade 4 Extended-response Guide Paper 2</vt:lpstr>
      <vt:lpstr>Grade 4 Extended-response Guide Paper 2 Annotation</vt:lpstr>
      <vt:lpstr>Grade 4 Extended-response Guide Paper 3</vt:lpstr>
      <vt:lpstr>Grade 4 Extended-response Guide Paper 3 Annotation</vt:lpstr>
      <vt:lpstr>Grade 4 Extended-response Guide Paper 4 </vt:lpstr>
      <vt:lpstr>Grade 4 Extended-response Guide Paper 4 Annotation</vt:lpstr>
      <vt:lpstr>Grade 4 Extended-response Guide Paper 5 </vt:lpstr>
      <vt:lpstr>Grade 4 Extended-response Guide Paper 5 Annotation</vt:lpstr>
      <vt:lpstr>Grade 4 Extended-response Guide Paper 6 </vt:lpstr>
      <vt:lpstr>Grade 4 Extended-response Guide Paper 6 Annotation</vt:lpstr>
      <vt:lpstr>Grade 4 Extended-response Guide Paper 7 </vt:lpstr>
      <vt:lpstr>Grade 4 Extended-response Guide Paper 7 Annotation</vt:lpstr>
      <vt:lpstr>Grade 4 Extended-response Guide Paper 8 </vt:lpstr>
      <vt:lpstr>Grade 4 Extended-response Guide Paper 8 Annotation</vt:lpstr>
      <vt:lpstr>Grade 4 Extended-response Guide Paper 9 </vt:lpstr>
      <vt:lpstr>Grade 4 Extended-response Guide Paper 9 Annotation</vt:lpstr>
      <vt:lpstr>Grade 4 Extended-response Guide Paper 10 </vt:lpstr>
      <vt:lpstr>Grade 4 Extended-response Guide Paper 10 Annotation</vt:lpstr>
      <vt:lpstr>Grade 4 Extended-response Guide Paper 11 </vt:lpstr>
      <vt:lpstr>Grade 4 Extended-response Guide Paper 11 Annotation</vt:lpstr>
      <vt:lpstr>Q&amp;A</vt:lpstr>
      <vt:lpstr>Slide 138</vt:lpstr>
      <vt:lpstr>Slide 139</vt:lpstr>
      <vt:lpstr>Grade 4 Extended-response Practice Paper 1</vt:lpstr>
      <vt:lpstr>Grade 4 Extended-response Practice Paper 1 Annotation</vt:lpstr>
      <vt:lpstr>Grade 4 Extended-response Practice Paper 2</vt:lpstr>
      <vt:lpstr>Grade 4 Extended-response Practice Paper 2 Annotation</vt:lpstr>
      <vt:lpstr>Grade 4 Extended-response Practice Paper 3</vt:lpstr>
      <vt:lpstr>Grade 4 Extended-response Practice Paper 3 Annotation</vt:lpstr>
      <vt:lpstr>Grade 4 Extended-response Practice Paper 4</vt:lpstr>
      <vt:lpstr>Grade 4 Extended-response Practice Paper 4 Annotation</vt:lpstr>
      <vt:lpstr>Grade 4 Extended-response Practice Paper 5</vt:lpstr>
      <vt:lpstr>Grade 4 Extended-response Practice Paper 5 Annotation</vt:lpstr>
      <vt:lpstr>Q&amp;A</vt:lpstr>
      <vt:lpstr>Slide 151</vt:lpstr>
      <vt:lpstr>Slide 152</vt:lpstr>
      <vt:lpstr>Grade 6 Extended-response Question</vt:lpstr>
      <vt:lpstr>Grade 6 Extended-response   Common Core Learning Standard Assessed</vt:lpstr>
      <vt:lpstr>Grade 6 Extended-response Question</vt:lpstr>
      <vt:lpstr>Grade 6 Extended-response Exemplar</vt:lpstr>
      <vt:lpstr>Grade 6 Extended-response Guide Paper 1</vt:lpstr>
      <vt:lpstr>Grade 6 Extended-response Guide Paper 1 Annotation</vt:lpstr>
      <vt:lpstr>Grade 6 Extended-response Guide Paper 2</vt:lpstr>
      <vt:lpstr>Grade 6 Extended-response Guide Paper 2 Annotation</vt:lpstr>
      <vt:lpstr>Grade 6 Extended-response Guide Paper 3</vt:lpstr>
      <vt:lpstr>Grade 6 Extended-response Guide Paper 3 Annotation</vt:lpstr>
      <vt:lpstr>Grade 6 Extended-response Guide Paper 4</vt:lpstr>
      <vt:lpstr>Grade 6 Extended-response Guide Paper 4 Annotation</vt:lpstr>
      <vt:lpstr>Grade 6 Extended-response Guide Paper 5</vt:lpstr>
      <vt:lpstr>Grade 6 Extended-response Guide Paper 5 Annotation</vt:lpstr>
      <vt:lpstr>Grade 6 Extended-response Guide Paper 6</vt:lpstr>
      <vt:lpstr>Grade 6 Extended-response Guide Paper 6 Annotation</vt:lpstr>
      <vt:lpstr>Grade 6 Extended-response Guide Paper 7</vt:lpstr>
      <vt:lpstr>Grade 6 Extended-response Guide Paper 7 Annotation</vt:lpstr>
      <vt:lpstr>Grade 6 Extended-response Guide Paper 8</vt:lpstr>
      <vt:lpstr>Grade 6 Extended-response Guide Paper 8 Annotation</vt:lpstr>
      <vt:lpstr>Grade 6 Extended-response Guide Paper 9</vt:lpstr>
      <vt:lpstr>Grade 6 Extended-response Guide Paper 9 Annotation</vt:lpstr>
      <vt:lpstr>Grade 6 Extended-response Guide Paper 10</vt:lpstr>
      <vt:lpstr>Grade 6 Extended-response Guide Paper 10 Annotation</vt:lpstr>
      <vt:lpstr>Grade 6 Extended-response Guide Paper 11</vt:lpstr>
      <vt:lpstr>Grade 6 Extended-response Guide Paper 11 Annotation</vt:lpstr>
      <vt:lpstr>Q&amp;A</vt:lpstr>
      <vt:lpstr>Slide 180</vt:lpstr>
      <vt:lpstr>Slide 181</vt:lpstr>
      <vt:lpstr>Grade 6 Extended-response Practice Paper 1</vt:lpstr>
      <vt:lpstr>Grade 6 Extended-response Practice Paper 1 Annotation</vt:lpstr>
      <vt:lpstr>Grade 6 Extended-response Practice Paper 2</vt:lpstr>
      <vt:lpstr>Grade 6 Extended-response Practice Paper 2 Annotation</vt:lpstr>
      <vt:lpstr>Grade 6 Extended-response Practice Paper 3</vt:lpstr>
      <vt:lpstr>Grade 6 Extended-response Practice Paper 3 Annotation</vt:lpstr>
      <vt:lpstr>Grade 6 Extended-response Practice Paper 4</vt:lpstr>
      <vt:lpstr>Grade 6 Extended-response Practice Paper 4 Annotation</vt:lpstr>
      <vt:lpstr>Grade 6 Extended-response Practice Paper 5</vt:lpstr>
      <vt:lpstr>Grade 6 Extended-response Practice Paper 5 Annotation</vt:lpstr>
      <vt:lpstr>Q&amp;A</vt:lpstr>
      <vt:lpstr>Summary</vt:lpstr>
      <vt:lpstr>Resources</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ukensto</cp:lastModifiedBy>
  <cp:revision>486</cp:revision>
  <dcterms:created xsi:type="dcterms:W3CDTF">2012-12-04T16:51:55Z</dcterms:created>
  <dcterms:modified xsi:type="dcterms:W3CDTF">2013-01-31T19:12:15Z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04EC54D3-CC3A-4DED-9F0B-A2BBF62492BA</vt:lpwstr>
  </property>
  <property fmtid="{D5CDD505-2E9C-101B-9397-08002B2CF9AE}" pid="6" name="ArticulateProjectFull">
    <vt:lpwstr>C:\Users\Christina\Documents\Consulting\Pearson\Development\Revised_Final_Turnkey_Math_Training_012013.ppta</vt:lpwstr>
  </property>
</Properties>
</file>