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0"/>
  </p:notesMasterIdLst>
  <p:handoutMasterIdLst>
    <p:handoutMasterId r:id="rId101"/>
  </p:handoutMasterIdLst>
  <p:sldIdLst>
    <p:sldId id="256" r:id="rId2"/>
    <p:sldId id="393" r:id="rId3"/>
    <p:sldId id="394" r:id="rId4"/>
    <p:sldId id="265" r:id="rId5"/>
    <p:sldId id="266" r:id="rId6"/>
    <p:sldId id="267" r:id="rId7"/>
    <p:sldId id="268" r:id="rId8"/>
    <p:sldId id="269" r:id="rId9"/>
    <p:sldId id="270" r:id="rId10"/>
    <p:sldId id="397" r:id="rId11"/>
    <p:sldId id="398" r:id="rId12"/>
    <p:sldId id="271" r:id="rId13"/>
    <p:sldId id="399" r:id="rId14"/>
    <p:sldId id="272" r:id="rId15"/>
    <p:sldId id="273" r:id="rId16"/>
    <p:sldId id="274" r:id="rId17"/>
    <p:sldId id="275" r:id="rId18"/>
    <p:sldId id="386" r:id="rId19"/>
    <p:sldId id="388" r:id="rId20"/>
    <p:sldId id="259" r:id="rId21"/>
    <p:sldId id="260" r:id="rId22"/>
    <p:sldId id="262" r:id="rId23"/>
    <p:sldId id="389" r:id="rId24"/>
    <p:sldId id="392" r:id="rId25"/>
    <p:sldId id="276" r:id="rId26"/>
    <p:sldId id="277" r:id="rId27"/>
    <p:sldId id="390" r:id="rId28"/>
    <p:sldId id="279" r:id="rId29"/>
    <p:sldId id="280" r:id="rId30"/>
    <p:sldId id="281" r:id="rId31"/>
    <p:sldId id="282" r:id="rId32"/>
    <p:sldId id="283" r:id="rId33"/>
    <p:sldId id="284" r:id="rId34"/>
    <p:sldId id="285" r:id="rId35"/>
    <p:sldId id="286" r:id="rId36"/>
    <p:sldId id="287" r:id="rId37"/>
    <p:sldId id="288" r:id="rId38"/>
    <p:sldId id="289" r:id="rId39"/>
    <p:sldId id="400" r:id="rId40"/>
    <p:sldId id="290" r:id="rId41"/>
    <p:sldId id="291" r:id="rId42"/>
    <p:sldId id="296" r:id="rId43"/>
    <p:sldId id="295" r:id="rId44"/>
    <p:sldId id="292" r:id="rId45"/>
    <p:sldId id="294" r:id="rId46"/>
    <p:sldId id="299" r:id="rId47"/>
    <p:sldId id="298" r:id="rId48"/>
    <p:sldId id="297" r:id="rId49"/>
    <p:sldId id="293" r:id="rId50"/>
    <p:sldId id="385" r:id="rId51"/>
    <p:sldId id="401" r:id="rId52"/>
    <p:sldId id="302" r:id="rId53"/>
    <p:sldId id="303" r:id="rId54"/>
    <p:sldId id="304" r:id="rId55"/>
    <p:sldId id="305" r:id="rId56"/>
    <p:sldId id="307" r:id="rId57"/>
    <p:sldId id="308" r:id="rId58"/>
    <p:sldId id="309" r:id="rId59"/>
    <p:sldId id="310" r:id="rId60"/>
    <p:sldId id="311" r:id="rId61"/>
    <p:sldId id="306" r:id="rId62"/>
    <p:sldId id="325" r:id="rId63"/>
    <p:sldId id="402" r:id="rId64"/>
    <p:sldId id="324" r:id="rId65"/>
    <p:sldId id="313" r:id="rId66"/>
    <p:sldId id="314" r:id="rId67"/>
    <p:sldId id="315" r:id="rId68"/>
    <p:sldId id="316" r:id="rId69"/>
    <p:sldId id="317" r:id="rId70"/>
    <p:sldId id="319" r:id="rId71"/>
    <p:sldId id="320" r:id="rId72"/>
    <p:sldId id="321" r:id="rId73"/>
    <p:sldId id="322" r:id="rId74"/>
    <p:sldId id="382" r:id="rId75"/>
    <p:sldId id="357" r:id="rId76"/>
    <p:sldId id="403" r:id="rId77"/>
    <p:sldId id="384" r:id="rId78"/>
    <p:sldId id="337" r:id="rId79"/>
    <p:sldId id="338" r:id="rId80"/>
    <p:sldId id="339" r:id="rId81"/>
    <p:sldId id="340" r:id="rId82"/>
    <p:sldId id="344" r:id="rId83"/>
    <p:sldId id="405" r:id="rId84"/>
    <p:sldId id="343" r:id="rId85"/>
    <p:sldId id="345" r:id="rId86"/>
    <p:sldId id="346" r:id="rId87"/>
    <p:sldId id="360" r:id="rId88"/>
    <p:sldId id="404" r:id="rId89"/>
    <p:sldId id="383" r:id="rId90"/>
    <p:sldId id="347" r:id="rId91"/>
    <p:sldId id="348" r:id="rId92"/>
    <p:sldId id="350" r:id="rId93"/>
    <p:sldId id="354" r:id="rId94"/>
    <p:sldId id="351" r:id="rId95"/>
    <p:sldId id="352" r:id="rId96"/>
    <p:sldId id="355" r:id="rId97"/>
    <p:sldId id="356" r:id="rId98"/>
    <p:sldId id="391" r:id="rId9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ingual Ed. and World Lang. - Michele Kinzel-Peles" initials="OBEWL-MKP" lastIdx="7" clrIdx="0"/>
  <p:cmAuthor id="1" name="Peter Swerdzewski" initials="PJ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37373"/>
    <a:srgbClr val="DCDCDC"/>
    <a:srgbClr val="D7D7D7"/>
    <a:srgbClr val="B2B2B2"/>
    <a:srgbClr val="EBEBEB"/>
    <a:srgbClr val="DAE2F0"/>
    <a:srgbClr val="9BB5D8"/>
    <a:srgbClr val="324E89"/>
    <a:srgbClr val="326FA6"/>
    <a:srgbClr val="4978B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84" autoAdjust="0"/>
    <p:restoredTop sz="88656" autoAdjust="0"/>
  </p:normalViewPr>
  <p:slideViewPr>
    <p:cSldViewPr snapToGrid="0">
      <p:cViewPr>
        <p:scale>
          <a:sx n="100" d="100"/>
          <a:sy n="100" d="100"/>
        </p:scale>
        <p:origin x="-462" y="-312"/>
      </p:cViewPr>
      <p:guideLst>
        <p:guide orient="horz" pos="2160"/>
        <p:guide pos="2880"/>
      </p:guideLst>
    </p:cSldViewPr>
  </p:slideViewPr>
  <p:notesTextViewPr>
    <p:cViewPr>
      <p:scale>
        <a:sx n="100" d="100"/>
        <a:sy n="100" d="100"/>
      </p:scale>
      <p:origin x="0" y="0"/>
    </p:cViewPr>
  </p:notesTextViewPr>
  <p:gridSpacing cx="46816963" cy="46816963"/>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7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7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6CDEC085-9834-42D5-82F5-C2FCD94679CE}" type="slidenum">
              <a:rPr lang="en-US"/>
              <a:pPr/>
              <a:t>‹#›</a:t>
            </a:fld>
            <a:endParaRPr lang="en-US"/>
          </a:p>
        </p:txBody>
      </p:sp>
    </p:spTree>
    <p:extLst>
      <p:ext uri="{BB962C8B-B14F-4D97-AF65-F5344CB8AC3E}">
        <p14:creationId xmlns="" xmlns:p14="http://schemas.microsoft.com/office/powerpoint/2010/main" val="172614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4859FF2-E973-4797-94AA-8B31DCB6DC23}" type="slidenum">
              <a:rPr lang="en-US"/>
              <a:pPr/>
              <a:t>‹#›</a:t>
            </a:fld>
            <a:endParaRPr lang="en-US"/>
          </a:p>
        </p:txBody>
      </p:sp>
    </p:spTree>
    <p:extLst>
      <p:ext uri="{BB962C8B-B14F-4D97-AF65-F5344CB8AC3E}">
        <p14:creationId xmlns="" xmlns:p14="http://schemas.microsoft.com/office/powerpoint/2010/main" val="844515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CF304-CC54-4186-BB6C-D10DE0FE29E1}"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62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63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45" name="Picture 5" descr="NYSESLAT Title Nameplate"/>
          <p:cNvPicPr>
            <a:picLocks noChangeAspect="1" noChangeArrowheads="1"/>
          </p:cNvPicPr>
          <p:nvPr userDrawn="1"/>
        </p:nvPicPr>
        <p:blipFill>
          <a:blip r:embed="rId3" cstate="print"/>
          <a:srcRect/>
          <a:stretch>
            <a:fillRect/>
          </a:stretch>
        </p:blipFill>
        <p:spPr bwMode="auto">
          <a:xfrm>
            <a:off x="1547813" y="733425"/>
            <a:ext cx="6032500" cy="1509713"/>
          </a:xfrm>
          <a:prstGeom prst="rect">
            <a:avLst/>
          </a:prstGeom>
          <a:noFill/>
        </p:spPr>
      </p:pic>
      <p:pic>
        <p:nvPicPr>
          <p:cNvPr id="10253" name="Picture 13" descr="CAL Logo (mine)"/>
          <p:cNvPicPr>
            <a:picLocks noChangeAspect="1" noChangeArrowheads="1"/>
          </p:cNvPicPr>
          <p:nvPr userDrawn="1"/>
        </p:nvPicPr>
        <p:blipFill>
          <a:blip r:embed="rId4" cstate="print"/>
          <a:srcRect/>
          <a:stretch>
            <a:fillRect/>
          </a:stretch>
        </p:blipFill>
        <p:spPr bwMode="auto">
          <a:xfrm>
            <a:off x="5481638" y="5305425"/>
            <a:ext cx="2074862" cy="512763"/>
          </a:xfrm>
          <a:prstGeom prst="rect">
            <a:avLst/>
          </a:prstGeom>
          <a:noFill/>
        </p:spPr>
      </p:pic>
      <p:pic>
        <p:nvPicPr>
          <p:cNvPr id="10254" name="Picture 14" descr="MT Color"/>
          <p:cNvPicPr>
            <a:picLocks noChangeArrowheads="1"/>
          </p:cNvPicPr>
          <p:nvPr userDrawn="1"/>
        </p:nvPicPr>
        <p:blipFill>
          <a:blip r:embed="rId5" cstate="print"/>
          <a:srcRect/>
          <a:stretch>
            <a:fillRect/>
          </a:stretch>
        </p:blipFill>
        <p:spPr bwMode="auto">
          <a:xfrm>
            <a:off x="1657350" y="5272088"/>
            <a:ext cx="1984375" cy="585787"/>
          </a:xfrm>
          <a:prstGeom prst="rect">
            <a:avLst/>
          </a:prstGeom>
          <a:noFill/>
          <a:ln w="9525">
            <a:noFill/>
            <a:miter lim="800000"/>
            <a:headEnd/>
            <a:tailEnd/>
          </a:ln>
        </p:spPr>
      </p:pic>
      <p:sp>
        <p:nvSpPr>
          <p:cNvPr id="10258" name="Text Box 18"/>
          <p:cNvSpPr txBox="1">
            <a:spLocks noChangeArrowheads="1"/>
          </p:cNvSpPr>
          <p:nvPr userDrawn="1"/>
        </p:nvSpPr>
        <p:spPr bwMode="auto">
          <a:xfrm>
            <a:off x="1822450" y="2784475"/>
            <a:ext cx="5500688" cy="1865126"/>
          </a:xfrm>
          <a:prstGeom prst="rect">
            <a:avLst/>
          </a:prstGeom>
          <a:noFill/>
          <a:ln w="9525">
            <a:noFill/>
            <a:miter lim="800000"/>
            <a:headEnd/>
            <a:tailEnd/>
          </a:ln>
          <a:effectLst/>
        </p:spPr>
        <p:txBody>
          <a:bodyPr>
            <a:spAutoFit/>
          </a:bodyPr>
          <a:lstStyle/>
          <a:p>
            <a:pPr algn="ctr">
              <a:spcBef>
                <a:spcPct val="30000"/>
              </a:spcBef>
            </a:pPr>
            <a:r>
              <a:rPr lang="en-US" sz="3200" b="1" dirty="0">
                <a:solidFill>
                  <a:schemeClr val="bg2"/>
                </a:solidFill>
                <a:effectLst>
                  <a:outerShdw blurRad="38100" dist="38100" dir="2700000" algn="tl">
                    <a:srgbClr val="C0C0C0"/>
                  </a:outerShdw>
                </a:effectLst>
              </a:rPr>
              <a:t>2015 Turnkey Training</a:t>
            </a:r>
          </a:p>
          <a:p>
            <a:pPr algn="ctr">
              <a:spcBef>
                <a:spcPct val="30000"/>
              </a:spcBef>
            </a:pPr>
            <a:r>
              <a:rPr lang="en-US" sz="3200" b="1" dirty="0">
                <a:solidFill>
                  <a:schemeClr val="bg2"/>
                </a:solidFill>
                <a:effectLst>
                  <a:outerShdw blurRad="38100" dist="38100" dir="2700000" algn="tl">
                    <a:srgbClr val="C0C0C0"/>
                  </a:outerShdw>
                </a:effectLst>
              </a:rPr>
              <a:t>for</a:t>
            </a:r>
          </a:p>
          <a:p>
            <a:pPr algn="ctr">
              <a:spcBef>
                <a:spcPct val="30000"/>
              </a:spcBef>
            </a:pPr>
            <a:r>
              <a:rPr lang="en-US" sz="3200" b="1" dirty="0">
                <a:solidFill>
                  <a:schemeClr val="bg2"/>
                </a:solidFill>
                <a:effectLst>
                  <a:outerShdw blurRad="38100" dist="38100" dir="2700000" algn="tl">
                    <a:srgbClr val="C0C0C0"/>
                  </a:outerShdw>
                </a:effectLst>
              </a:rPr>
              <a:t>Writing </a:t>
            </a:r>
            <a:r>
              <a:rPr lang="en-US" sz="3200" b="1" dirty="0" smtClean="0">
                <a:solidFill>
                  <a:schemeClr val="bg2"/>
                </a:solidFill>
                <a:effectLst>
                  <a:outerShdw blurRad="38100" dist="38100" dir="2700000" algn="tl">
                    <a:srgbClr val="C0C0C0"/>
                  </a:outerShdw>
                </a:effectLst>
              </a:rPr>
              <a:t>and </a:t>
            </a:r>
            <a:r>
              <a:rPr lang="en-US" sz="3200" b="1" dirty="0">
                <a:solidFill>
                  <a:schemeClr val="bg2"/>
                </a:solidFill>
                <a:effectLst>
                  <a:outerShdw blurRad="38100" dist="38100" dir="2700000" algn="tl">
                    <a:srgbClr val="C0C0C0"/>
                  </a:outerShdw>
                </a:effectLst>
              </a:rPr>
              <a:t>Speaking</a:t>
            </a:r>
          </a:p>
        </p:txBody>
      </p:sp>
      <p:sp>
        <p:nvSpPr>
          <p:cNvPr id="10259" name="Line 19"/>
          <p:cNvSpPr>
            <a:spLocks noChangeShapeType="1"/>
          </p:cNvSpPr>
          <p:nvPr userDrawn="1"/>
        </p:nvSpPr>
        <p:spPr bwMode="auto">
          <a:xfrm>
            <a:off x="1924050" y="2724150"/>
            <a:ext cx="5286375" cy="0"/>
          </a:xfrm>
          <a:prstGeom prst="line">
            <a:avLst/>
          </a:prstGeom>
          <a:noFill/>
          <a:ln w="19050">
            <a:solidFill>
              <a:srgbClr val="9BB5D8"/>
            </a:solidFill>
            <a:round/>
            <a:headEnd/>
            <a:tailEnd/>
          </a:ln>
          <a:effectLst/>
        </p:spPr>
        <p:txBody>
          <a:bodyPr/>
          <a:lstStyle/>
          <a:p>
            <a:endParaRPr lang="en-US"/>
          </a:p>
        </p:txBody>
      </p:sp>
      <p:sp>
        <p:nvSpPr>
          <p:cNvPr id="10260" name="Line 20"/>
          <p:cNvSpPr>
            <a:spLocks noChangeShapeType="1"/>
          </p:cNvSpPr>
          <p:nvPr userDrawn="1"/>
        </p:nvSpPr>
        <p:spPr bwMode="auto">
          <a:xfrm>
            <a:off x="1919288" y="4697413"/>
            <a:ext cx="5286375" cy="0"/>
          </a:xfrm>
          <a:prstGeom prst="line">
            <a:avLst/>
          </a:prstGeom>
          <a:noFill/>
          <a:ln w="19050">
            <a:solidFill>
              <a:srgbClr val="9BB5D8"/>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0A49CDF7-A94D-4882-8C78-C18C35D564C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4938" y="246063"/>
            <a:ext cx="2058987" cy="5438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6388" y="246063"/>
            <a:ext cx="6026150" cy="5438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D3663C32-FB49-4D58-9E0B-F2CAC09EC7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622708" y="6608154"/>
            <a:ext cx="507244" cy="273050"/>
          </a:xfrm>
          <a:prstGeom prst="rect">
            <a:avLst/>
          </a:prstGeom>
        </p:spPr>
        <p:txBody>
          <a:bodyPr anchor="ctr" anchorCtr="1"/>
          <a:lstStyle>
            <a:lvl1pPr>
              <a:defRPr sz="1200" b="1">
                <a:latin typeface="Tahoma" pitchFamily="34" charset="0"/>
                <a:cs typeface="Tahoma" pitchFamily="34" charset="0"/>
              </a:defRPr>
            </a:lvl1pPr>
          </a:lstStyle>
          <a:p>
            <a:fld id="{C6C20FBB-DA0A-4D64-96F3-1BFC9EBDF0FB}" type="slidenum">
              <a:rPr lang="en-US" smtClean="0"/>
              <a:pPr/>
              <a:t>‹#›</a:t>
            </a:fld>
            <a:endParaRPr lang="en-US" dirty="0"/>
          </a:p>
        </p:txBody>
      </p:sp>
      <p:sp>
        <p:nvSpPr>
          <p:cNvPr id="5" name="TextBox 4"/>
          <p:cNvSpPr txBox="1"/>
          <p:nvPr userDrawn="1"/>
        </p:nvSpPr>
        <p:spPr>
          <a:xfrm>
            <a:off x="3409949" y="6619875"/>
            <a:ext cx="2352675" cy="246221"/>
          </a:xfrm>
          <a:prstGeom prst="rect">
            <a:avLst/>
          </a:prstGeom>
          <a:noFill/>
        </p:spPr>
        <p:txBody>
          <a:bodyPr wrap="square" rtlCol="0">
            <a:spAutoFit/>
          </a:bodyPr>
          <a:lstStyle/>
          <a:p>
            <a:r>
              <a:rPr lang="en-US" sz="1000" b="1" dirty="0" smtClean="0">
                <a:solidFill>
                  <a:schemeClr val="bg1">
                    <a:lumMod val="85000"/>
                  </a:schemeClr>
                </a:solidFill>
              </a:rPr>
              <a:t>2015 NYSESLAT Turnkey Training</a:t>
            </a:r>
            <a:endParaRPr lang="en-US" sz="1000" b="1" dirty="0">
              <a:solidFill>
                <a:schemeClr val="bg1">
                  <a:lumMod val="8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5347D8F4-0766-423D-8026-6A4A988E71B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6388" y="1158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7388" y="1158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F592B294-9573-4AB6-9B3A-BFE0994942B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739188" y="6616700"/>
            <a:ext cx="365125" cy="273050"/>
          </a:xfrm>
          <a:prstGeom prst="rect">
            <a:avLst/>
          </a:prstGeom>
        </p:spPr>
        <p:txBody>
          <a:bodyPr/>
          <a:lstStyle>
            <a:lvl1pPr>
              <a:defRPr/>
            </a:lvl1pPr>
          </a:lstStyle>
          <a:p>
            <a:fld id="{5CC6772B-8247-4D08-BDBA-561D7E7061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739188" y="6616700"/>
            <a:ext cx="365125" cy="273050"/>
          </a:xfrm>
          <a:prstGeom prst="rect">
            <a:avLst/>
          </a:prstGeom>
        </p:spPr>
        <p:txBody>
          <a:bodyPr/>
          <a:lstStyle>
            <a:lvl1pPr>
              <a:defRPr/>
            </a:lvl1pPr>
          </a:lstStyle>
          <a:p>
            <a:fld id="{DB8DEA85-F0DC-4A0B-9B4A-DF133A7DAB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9188" y="6616700"/>
            <a:ext cx="365125" cy="273050"/>
          </a:xfrm>
          <a:prstGeom prst="rect">
            <a:avLst/>
          </a:prstGeom>
        </p:spPr>
        <p:txBody>
          <a:bodyPr/>
          <a:lstStyle>
            <a:lvl1pPr>
              <a:defRPr/>
            </a:lvl1pPr>
          </a:lstStyle>
          <a:p>
            <a:fld id="{7F54A91E-5B73-46C7-908C-13398DDA29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AC503A39-744D-4BCA-8B4D-4E62F92E97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427CD2B8-BE3B-4B9C-B4B5-8DEA1AECDD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6388" y="1158875"/>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6" name="Slide Number Placeholder 3"/>
          <p:cNvSpPr>
            <a:spLocks noGrp="1"/>
          </p:cNvSpPr>
          <p:nvPr>
            <p:ph type="sldNum" sz="quarter" idx="4"/>
          </p:nvPr>
        </p:nvSpPr>
        <p:spPr>
          <a:xfrm>
            <a:off x="8622708" y="6608154"/>
            <a:ext cx="507244" cy="273050"/>
          </a:xfrm>
          <a:prstGeom prst="rect">
            <a:avLst/>
          </a:prstGeom>
        </p:spPr>
        <p:txBody>
          <a:bodyPr anchor="ctr" anchorCtr="1"/>
          <a:lstStyle>
            <a:lvl1pPr>
              <a:defRPr sz="1200" b="1">
                <a:solidFill>
                  <a:schemeClr val="bg1">
                    <a:lumMod val="85000"/>
                  </a:schemeClr>
                </a:solidFill>
                <a:latin typeface="Tahoma" pitchFamily="34" charset="0"/>
                <a:cs typeface="Tahoma" pitchFamily="34" charset="0"/>
              </a:defRPr>
            </a:lvl1pPr>
          </a:lstStyle>
          <a:p>
            <a:fld id="{C6C20FBB-DA0A-4D64-96F3-1BFC9EBDF0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Tahoma" pitchFamily="34" charset="0"/>
        </a:defRPr>
      </a:lvl2pPr>
      <a:lvl3pPr algn="l" rtl="0" fontAlgn="base">
        <a:spcBef>
          <a:spcPct val="0"/>
        </a:spcBef>
        <a:spcAft>
          <a:spcPct val="0"/>
        </a:spcAft>
        <a:defRPr sz="2800" b="1">
          <a:solidFill>
            <a:schemeClr val="bg1"/>
          </a:solidFill>
          <a:latin typeface="Tahoma" pitchFamily="34" charset="0"/>
        </a:defRPr>
      </a:lvl3pPr>
      <a:lvl4pPr algn="l" rtl="0" fontAlgn="base">
        <a:spcBef>
          <a:spcPct val="0"/>
        </a:spcBef>
        <a:spcAft>
          <a:spcPct val="0"/>
        </a:spcAft>
        <a:defRPr sz="2800" b="1">
          <a:solidFill>
            <a:schemeClr val="bg1"/>
          </a:solidFill>
          <a:latin typeface="Tahoma" pitchFamily="34" charset="0"/>
        </a:defRPr>
      </a:lvl4pPr>
      <a:lvl5pPr algn="l" rtl="0" fontAlgn="base">
        <a:spcBef>
          <a:spcPct val="0"/>
        </a:spcBef>
        <a:spcAft>
          <a:spcPct val="0"/>
        </a:spcAft>
        <a:defRPr sz="2800" b="1">
          <a:solidFill>
            <a:schemeClr val="bg1"/>
          </a:solidFill>
          <a:latin typeface="Tahoma" pitchFamily="34" charset="0"/>
        </a:defRPr>
      </a:lvl5pPr>
      <a:lvl6pPr marL="457200" algn="l" rtl="0" fontAlgn="base">
        <a:spcBef>
          <a:spcPct val="0"/>
        </a:spcBef>
        <a:spcAft>
          <a:spcPct val="0"/>
        </a:spcAft>
        <a:defRPr sz="2800" b="1">
          <a:solidFill>
            <a:schemeClr val="bg1"/>
          </a:solidFill>
          <a:latin typeface="Tahoma" pitchFamily="34" charset="0"/>
        </a:defRPr>
      </a:lvl6pPr>
      <a:lvl7pPr marL="914400" algn="l" rtl="0" fontAlgn="base">
        <a:spcBef>
          <a:spcPct val="0"/>
        </a:spcBef>
        <a:spcAft>
          <a:spcPct val="0"/>
        </a:spcAft>
        <a:defRPr sz="2800" b="1">
          <a:solidFill>
            <a:schemeClr val="bg1"/>
          </a:solidFill>
          <a:latin typeface="Tahoma" pitchFamily="34" charset="0"/>
        </a:defRPr>
      </a:lvl7pPr>
      <a:lvl8pPr marL="1371600" algn="l" rtl="0" fontAlgn="base">
        <a:spcBef>
          <a:spcPct val="0"/>
        </a:spcBef>
        <a:spcAft>
          <a:spcPct val="0"/>
        </a:spcAft>
        <a:defRPr sz="2800" b="1">
          <a:solidFill>
            <a:schemeClr val="bg1"/>
          </a:solidFill>
          <a:latin typeface="Tahoma" pitchFamily="34" charset="0"/>
        </a:defRPr>
      </a:lvl8pPr>
      <a:lvl9pPr marL="1828800" algn="l" rtl="0" fontAlgn="base">
        <a:spcBef>
          <a:spcPct val="0"/>
        </a:spcBef>
        <a:spcAft>
          <a:spcPct val="0"/>
        </a:spcAft>
        <a:defRPr sz="2800" b="1">
          <a:solidFill>
            <a:schemeClr val="bg1"/>
          </a:solidFill>
          <a:latin typeface="Tahoma" pitchFamily="34" charset="0"/>
        </a:defRPr>
      </a:lvl9pPr>
    </p:titleStyle>
    <p:bodyStyle>
      <a:lvl1pPr marL="342900" indent="-342900" algn="l" rtl="0" fontAlgn="base">
        <a:spcBef>
          <a:spcPct val="50000"/>
        </a:spcBef>
        <a:spcAft>
          <a:spcPct val="0"/>
        </a:spcAft>
        <a:buSzPct val="90000"/>
        <a:buBlip>
          <a:blip r:embed="rId14"/>
        </a:buBlip>
        <a:defRPr sz="2400">
          <a:solidFill>
            <a:schemeClr val="tx1"/>
          </a:solidFill>
          <a:latin typeface="+mn-lt"/>
          <a:ea typeface="+mn-ea"/>
          <a:cs typeface="+mn-cs"/>
        </a:defRPr>
      </a:lvl1pPr>
      <a:lvl2pPr marL="742950" indent="-285750" algn="l" rtl="0" fontAlgn="base">
        <a:spcBef>
          <a:spcPct val="50000"/>
        </a:spcBef>
        <a:spcAft>
          <a:spcPct val="0"/>
        </a:spcAft>
        <a:buSzPct val="75000"/>
        <a:buBlip>
          <a:blip r:embed="rId15"/>
        </a:buBlip>
        <a:defRPr sz="2000">
          <a:solidFill>
            <a:schemeClr val="tx1"/>
          </a:solidFill>
          <a:latin typeface="+mn-lt"/>
        </a:defRPr>
      </a:lvl2pPr>
      <a:lvl3pPr marL="1143000" indent="-228600" algn="l" rtl="0" fontAlgn="base">
        <a:spcBef>
          <a:spcPct val="20000"/>
        </a:spcBef>
        <a:spcAft>
          <a:spcPct val="0"/>
        </a:spcAft>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0.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5.tif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6.tif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752975"/>
            <a:ext cx="2447925" cy="338554"/>
          </a:xfrm>
          <a:prstGeom prst="rect">
            <a:avLst/>
          </a:prstGeom>
          <a:noFill/>
        </p:spPr>
        <p:txBody>
          <a:bodyPr wrap="square" rtlCol="0">
            <a:spAutoFit/>
          </a:bodyPr>
          <a:lstStyle/>
          <a:p>
            <a:pPr algn="ctr"/>
            <a:r>
              <a:rPr lang="en-US" sz="1600" b="1" dirty="0" smtClean="0">
                <a:solidFill>
                  <a:srgbClr val="737373"/>
                </a:solidFill>
              </a:rPr>
              <a:t>March 27, 2015</a:t>
            </a:r>
            <a:endParaRPr lang="en-US" sz="1600" b="1" dirty="0">
              <a:solidFill>
                <a:srgbClr val="73737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6C20FBB-DA0A-4D64-96F3-1BFC9EBDF0FB}" type="slidenum">
              <a:rPr lang="en-US" smtClean="0"/>
              <a:pPr/>
              <a:t>10</a:t>
            </a:fld>
            <a:endParaRPr lang="en-US" dirty="0"/>
          </a:p>
        </p:txBody>
      </p:sp>
      <p:sp>
        <p:nvSpPr>
          <p:cNvPr id="7" name="Title 1"/>
          <p:cNvSpPr>
            <a:spLocks noGrp="1"/>
          </p:cNvSpPr>
          <p:nvPr>
            <p:ph type="title"/>
          </p:nvPr>
        </p:nvSpPr>
        <p:spPr>
          <a:xfrm>
            <a:off x="314325" y="246063"/>
            <a:ext cx="8229600" cy="382587"/>
          </a:xfrm>
        </p:spPr>
        <p:txBody>
          <a:bodyPr/>
          <a:lstStyle/>
          <a:p>
            <a:r>
              <a:rPr lang="en-US" dirty="0" smtClean="0"/>
              <a:t>NYSESLAT Foundations: </a:t>
            </a:r>
            <a:r>
              <a:rPr lang="en-US" dirty="0" err="1" smtClean="0"/>
              <a:t>ToMs</a:t>
            </a:r>
            <a:endParaRPr lang="en-US" dirty="0"/>
          </a:p>
        </p:txBody>
      </p:sp>
      <p:sp>
        <p:nvSpPr>
          <p:cNvPr id="8" name="Rounded Rectangle 7"/>
          <p:cNvSpPr/>
          <p:nvPr/>
        </p:nvSpPr>
        <p:spPr>
          <a:xfrm>
            <a:off x="247650" y="5048250"/>
            <a:ext cx="866775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247650" y="1771650"/>
            <a:ext cx="866775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0" name="Table 9"/>
          <p:cNvGraphicFramePr>
            <a:graphicFrameLocks noGrp="1"/>
          </p:cNvGraphicFramePr>
          <p:nvPr/>
        </p:nvGraphicFramePr>
        <p:xfrm>
          <a:off x="257176" y="1767840"/>
          <a:ext cx="8639174" cy="4147185"/>
        </p:xfrm>
        <a:graphic>
          <a:graphicData uri="http://schemas.openxmlformats.org/drawingml/2006/table">
            <a:tbl>
              <a:tblPr firstRow="1" bandRow="1">
                <a:tableStyleId>{5C22544A-7EE6-4342-B048-85BDC9FD1C3A}</a:tableStyleId>
              </a:tblPr>
              <a:tblGrid>
                <a:gridCol w="1413344"/>
                <a:gridCol w="1553740"/>
                <a:gridCol w="1993655"/>
                <a:gridCol w="2554485"/>
                <a:gridCol w="1123950"/>
              </a:tblGrid>
              <a:tr h="307975">
                <a:tc>
                  <a:txBody>
                    <a:bodyPr/>
                    <a:lstStyle/>
                    <a:p>
                      <a:pPr algn="ctr"/>
                      <a:r>
                        <a:rPr lang="en-US" sz="900" dirty="0" smtClean="0">
                          <a:ln>
                            <a:noFill/>
                          </a:ln>
                          <a:solidFill>
                            <a:schemeClr val="bg1"/>
                          </a:solidFill>
                        </a:rPr>
                        <a:t>Claim</a:t>
                      </a:r>
                      <a:endParaRPr lang="en-US" sz="900" dirty="0">
                        <a:ln>
                          <a:noFill/>
                        </a:ln>
                        <a:solidFill>
                          <a:schemeClr val="bg1"/>
                        </a:solidFill>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900" dirty="0" smtClean="0">
                          <a:ln>
                            <a:noFill/>
                          </a:ln>
                          <a:solidFill>
                            <a:schemeClr val="bg1"/>
                          </a:solidFill>
                        </a:rPr>
                        <a:t>Anchor</a:t>
                      </a:r>
                      <a:endParaRPr lang="en-US" sz="9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900" dirty="0" smtClean="0">
                          <a:ln>
                            <a:noFill/>
                          </a:ln>
                          <a:solidFill>
                            <a:schemeClr val="bg1"/>
                          </a:solidFill>
                        </a:rPr>
                        <a:t>Target</a:t>
                      </a:r>
                      <a:r>
                        <a:rPr lang="en-US" sz="900" baseline="0" dirty="0" smtClean="0">
                          <a:ln>
                            <a:noFill/>
                          </a:ln>
                          <a:solidFill>
                            <a:schemeClr val="bg1"/>
                          </a:solidFill>
                        </a:rPr>
                        <a:t> of Measurement</a:t>
                      </a:r>
                      <a:endParaRPr lang="en-US" sz="9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900" dirty="0" smtClean="0">
                          <a:ln>
                            <a:noFill/>
                          </a:ln>
                          <a:solidFill>
                            <a:schemeClr val="bg1"/>
                          </a:solidFill>
                        </a:rPr>
                        <a:t>Language</a:t>
                      </a:r>
                      <a:r>
                        <a:rPr lang="en-US" sz="900" baseline="0" dirty="0" smtClean="0">
                          <a:ln>
                            <a:noFill/>
                          </a:ln>
                          <a:solidFill>
                            <a:schemeClr val="bg1"/>
                          </a:solidFill>
                        </a:rPr>
                        <a:t> Purpose/Function</a:t>
                      </a:r>
                      <a:endParaRPr lang="en-US" sz="9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900" dirty="0" smtClean="0">
                          <a:ln>
                            <a:noFill/>
                          </a:ln>
                          <a:solidFill>
                            <a:schemeClr val="bg1"/>
                          </a:solidFill>
                        </a:rPr>
                        <a:t>ELA Construct</a:t>
                      </a:r>
                      <a:r>
                        <a:rPr lang="en-US" sz="900" baseline="0" dirty="0" smtClean="0">
                          <a:ln>
                            <a:noFill/>
                          </a:ln>
                          <a:solidFill>
                            <a:schemeClr val="bg1"/>
                          </a:solidFill>
                        </a:rPr>
                        <a:t/>
                      </a:r>
                      <a:br>
                        <a:rPr lang="en-US" sz="900" baseline="0" dirty="0" smtClean="0">
                          <a:ln>
                            <a:noFill/>
                          </a:ln>
                          <a:solidFill>
                            <a:schemeClr val="bg1"/>
                          </a:solidFill>
                        </a:rPr>
                      </a:br>
                      <a:r>
                        <a:rPr lang="en-US" sz="900" baseline="0" dirty="0" smtClean="0">
                          <a:ln>
                            <a:noFill/>
                          </a:ln>
                          <a:solidFill>
                            <a:schemeClr val="bg1"/>
                          </a:solidFill>
                        </a:rPr>
                        <a:t>(in order to...)</a:t>
                      </a:r>
                      <a:endParaRPr lang="en-US" sz="9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r>
              <a:tr h="274320">
                <a:tc rowSpan="3">
                  <a:txBody>
                    <a:bodyPr/>
                    <a:lstStyle/>
                    <a:p>
                      <a:pPr algn="ctr"/>
                      <a:r>
                        <a:rPr lang="en-US" sz="800" b="1" baseline="0" dirty="0" smtClean="0">
                          <a:ln>
                            <a:noFill/>
                          </a:ln>
                          <a:solidFill>
                            <a:schemeClr val="tx1"/>
                          </a:solidFill>
                        </a:rPr>
                        <a:t>GENERAL CLAIM 1</a:t>
                      </a:r>
                    </a:p>
                    <a:p>
                      <a:pPr algn="ctr"/>
                      <a:endParaRPr lang="en-US" sz="800" baseline="0" dirty="0" smtClean="0">
                        <a:ln>
                          <a:noFill/>
                        </a:ln>
                        <a:solidFill>
                          <a:schemeClr val="tx1"/>
                        </a:solidFill>
                      </a:endParaRPr>
                    </a:p>
                    <a:p>
                      <a:pPr algn="ctr"/>
                      <a:r>
                        <a:rPr lang="en-US" sz="800" baseline="0" dirty="0" smtClean="0">
                          <a:ln>
                            <a:noFill/>
                          </a:ln>
                          <a:solidFill>
                            <a:schemeClr val="tx1"/>
                          </a:solidFill>
                        </a:rPr>
                        <a:t>Students can determine information in a </a:t>
                      </a:r>
                      <a:br>
                        <a:rPr lang="en-US" sz="800" baseline="0" dirty="0" smtClean="0">
                          <a:ln>
                            <a:noFill/>
                          </a:ln>
                          <a:solidFill>
                            <a:schemeClr val="tx1"/>
                          </a:solidFill>
                        </a:rPr>
                      </a:br>
                      <a:r>
                        <a:rPr lang="en-US" sz="800" baseline="0" dirty="0" smtClean="0">
                          <a:ln>
                            <a:noFill/>
                          </a:ln>
                          <a:solidFill>
                            <a:schemeClr val="tx1"/>
                          </a:solidFill>
                        </a:rPr>
                        <a:t>grade-level text.</a:t>
                      </a:r>
                      <a:endParaRPr lang="en-US" sz="80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pPr algn="ctr"/>
                      <a:r>
                        <a:rPr lang="en-US" sz="700" b="1" dirty="0" smtClean="0">
                          <a:ln>
                            <a:noFill/>
                          </a:ln>
                          <a:solidFill>
                            <a:schemeClr val="tx1"/>
                          </a:solidFill>
                        </a:rPr>
                        <a:t>ANCHOR 1</a:t>
                      </a:r>
                    </a:p>
                    <a:p>
                      <a:pPr algn="ctr"/>
                      <a:endParaRPr lang="en-US" sz="400" b="1" dirty="0" smtClean="0">
                        <a:ln>
                          <a:noFill/>
                        </a:ln>
                        <a:solidFill>
                          <a:schemeClr val="tx1"/>
                        </a:solidFill>
                      </a:endParaRPr>
                    </a:p>
                    <a:p>
                      <a:pPr algn="ctr"/>
                      <a:r>
                        <a:rPr lang="en-US" sz="700" b="0" dirty="0" smtClean="0">
                          <a:ln>
                            <a:noFill/>
                          </a:ln>
                          <a:solidFill>
                            <a:schemeClr val="tx1"/>
                          </a:solidFill>
                        </a:rPr>
                        <a:t>Students can determine key</a:t>
                      </a:r>
                      <a:r>
                        <a:rPr lang="en-US" sz="700" b="0" baseline="0" dirty="0" smtClean="0">
                          <a:ln>
                            <a:noFill/>
                          </a:ln>
                          <a:solidFill>
                            <a:schemeClr val="tx1"/>
                          </a:solidFill>
                        </a:rPr>
                        <a:t> details, narrative elements, and central ideas in a grade-level text</a:t>
                      </a:r>
                      <a:endParaRPr lang="en-US" sz="7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ToM.R.3-4.1</a:t>
                      </a:r>
                    </a:p>
                    <a:p>
                      <a:endParaRPr lang="en-US" sz="4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Students can identify grade-appropriate words, phrases, or sentences that </a:t>
                      </a:r>
                      <a:r>
                        <a:rPr lang="en-US" sz="700" b="1" kern="1200" dirty="0" smtClean="0">
                          <a:solidFill>
                            <a:schemeClr val="dk1"/>
                          </a:solidFill>
                          <a:latin typeface="+mn-lt"/>
                          <a:ea typeface="+mn-ea"/>
                          <a:cs typeface="+mn-cs"/>
                        </a:rPr>
                        <a:t>signal</a:t>
                      </a:r>
                      <a:r>
                        <a:rPr lang="en-US" sz="700" kern="1200" dirty="0" smtClean="0">
                          <a:solidFill>
                            <a:schemeClr val="dk1"/>
                          </a:solidFill>
                          <a:latin typeface="+mn-lt"/>
                          <a:ea typeface="+mn-ea"/>
                          <a:cs typeface="+mn-cs"/>
                        </a:rPr>
                        <a:t> </a:t>
                      </a:r>
                      <a:r>
                        <a:rPr lang="en-US" sz="700" b="1" kern="1200" dirty="0" smtClean="0">
                          <a:solidFill>
                            <a:schemeClr val="dk1"/>
                          </a:solidFill>
                          <a:latin typeface="+mn-lt"/>
                          <a:ea typeface="+mn-ea"/>
                          <a:cs typeface="+mn-cs"/>
                        </a:rPr>
                        <a:t>point of view, people, ideas, concepts, events, and the main topic or message</a:t>
                      </a:r>
                      <a:r>
                        <a:rPr lang="en-US" sz="700" kern="1200" dirty="0" smtClean="0">
                          <a:solidFill>
                            <a:schemeClr val="dk1"/>
                          </a:solidFill>
                          <a:latin typeface="+mn-lt"/>
                          <a:ea typeface="+mn-ea"/>
                          <a:cs typeface="+mn-cs"/>
                        </a:rPr>
                        <a:t> in a grade-level text.</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identify, introduce, describe, signal, target:</a:t>
                      </a:r>
                      <a:endParaRPr lang="en-US" sz="7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characters and events</a:t>
                      </a:r>
                    </a:p>
                    <a:p>
                      <a:r>
                        <a:rPr lang="en-US" sz="700" kern="1200" dirty="0" smtClean="0">
                          <a:solidFill>
                            <a:schemeClr val="dk1"/>
                          </a:solidFill>
                          <a:latin typeface="+mn-lt"/>
                          <a:ea typeface="+mn-ea"/>
                          <a:cs typeface="+mn-cs"/>
                        </a:rPr>
                        <a:t>actions, motivations, feelings</a:t>
                      </a:r>
                    </a:p>
                    <a:p>
                      <a:r>
                        <a:rPr lang="en-US" sz="700" kern="1200" dirty="0" smtClean="0">
                          <a:solidFill>
                            <a:schemeClr val="dk1"/>
                          </a:solidFill>
                          <a:latin typeface="+mn-lt"/>
                          <a:ea typeface="+mn-ea"/>
                          <a:cs typeface="+mn-cs"/>
                        </a:rPr>
                        <a:t>an event, a topic</a:t>
                      </a:r>
                    </a:p>
                    <a:p>
                      <a:r>
                        <a:rPr lang="en-US" sz="700" kern="1200" dirty="0" smtClean="0">
                          <a:solidFill>
                            <a:schemeClr val="dk1"/>
                          </a:solidFill>
                          <a:latin typeface="+mn-lt"/>
                          <a:ea typeface="+mn-ea"/>
                          <a:cs typeface="+mn-cs"/>
                        </a:rPr>
                        <a:t>the subject of an event </a:t>
                      </a:r>
                    </a:p>
                    <a:p>
                      <a:r>
                        <a:rPr lang="en-US" sz="700" kern="1200" dirty="0" smtClean="0">
                          <a:solidFill>
                            <a:schemeClr val="dk1"/>
                          </a:solidFill>
                          <a:latin typeface="+mn-lt"/>
                          <a:ea typeface="+mn-ea"/>
                          <a:cs typeface="+mn-cs"/>
                        </a:rPr>
                        <a:t>a main topic, central message, lesson, moral, theme</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pPr algn="ctr"/>
                      <a:r>
                        <a:rPr lang="en-US" sz="700" dirty="0" smtClean="0">
                          <a:ln>
                            <a:noFill/>
                          </a:ln>
                          <a:solidFill>
                            <a:schemeClr val="tx1"/>
                          </a:solidFill>
                        </a:rPr>
                        <a:t>demonstrate</a:t>
                      </a:r>
                      <a:r>
                        <a:rPr lang="en-US" sz="700" baseline="0" dirty="0" smtClean="0">
                          <a:ln>
                            <a:noFill/>
                          </a:ln>
                          <a:solidFill>
                            <a:schemeClr val="tx1"/>
                          </a:solidFill>
                        </a:rPr>
                        <a:t> understanding</a:t>
                      </a:r>
                    </a:p>
                    <a:p>
                      <a:pPr algn="ctr"/>
                      <a:r>
                        <a:rPr lang="en-US" sz="700" baseline="0" dirty="0" smtClean="0">
                          <a:ln>
                            <a:noFill/>
                          </a:ln>
                          <a:solidFill>
                            <a:schemeClr val="tx1"/>
                          </a:solidFill>
                        </a:rPr>
                        <a:t>of grade-level</a:t>
                      </a:r>
                    </a:p>
                    <a:p>
                      <a:pPr algn="ctr"/>
                      <a:r>
                        <a:rPr lang="en-US" sz="700" baseline="0" dirty="0" smtClean="0">
                          <a:ln>
                            <a:noFill/>
                          </a:ln>
                          <a:solidFill>
                            <a:schemeClr val="tx1"/>
                          </a:solidFill>
                        </a:rPr>
                        <a:t>informational texts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r>
              <a:tr h="274320">
                <a:tc vMerge="1">
                  <a:txBody>
                    <a:bodyPr/>
                    <a:lstStyle/>
                    <a:p>
                      <a:pPr algn="ct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ln>
                            <a:noFill/>
                          </a:ln>
                          <a:solidFill>
                            <a:schemeClr val="tx1"/>
                          </a:solidFill>
                        </a:rPr>
                        <a:t>ANCHOR</a:t>
                      </a:r>
                      <a:r>
                        <a:rPr lang="en-US" sz="700" b="1" baseline="0" dirty="0" smtClean="0">
                          <a:ln>
                            <a:noFill/>
                          </a:ln>
                          <a:solidFill>
                            <a:schemeClr val="tx1"/>
                          </a:solidFill>
                        </a:rPr>
                        <a:t> 2</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 b="1" baseline="0" dirty="0" smtClean="0">
                        <a:ln>
                          <a:noFill/>
                        </a:ln>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700" b="0" baseline="0" dirty="0" smtClean="0">
                          <a:ln>
                            <a:noFill/>
                          </a:ln>
                          <a:solidFill>
                            <a:schemeClr val="tx1"/>
                          </a:solidFill>
                        </a:rPr>
                        <a:t>Students can identify words and phrases used to structure and develop ideas in a </a:t>
                      </a:r>
                    </a:p>
                    <a:p>
                      <a:pPr marL="0" marR="0" indent="0" algn="ctr" defTabSz="914400" rtl="0" eaLnBrk="1" fontAlgn="auto" latinLnBrk="0" hangingPunct="1">
                        <a:lnSpc>
                          <a:spcPct val="100000"/>
                        </a:lnSpc>
                        <a:spcBef>
                          <a:spcPts val="0"/>
                        </a:spcBef>
                        <a:spcAft>
                          <a:spcPts val="0"/>
                        </a:spcAft>
                        <a:buClrTx/>
                        <a:buSzTx/>
                        <a:buFontTx/>
                        <a:buNone/>
                        <a:tabLst/>
                        <a:defRPr/>
                      </a:pPr>
                      <a:r>
                        <a:rPr lang="en-US" sz="700" b="0" baseline="0" dirty="0" smtClean="0">
                          <a:ln>
                            <a:noFill/>
                          </a:ln>
                          <a:solidFill>
                            <a:schemeClr val="tx1"/>
                          </a:solidFill>
                        </a:rPr>
                        <a:t>grade-level text.</a:t>
                      </a:r>
                      <a:endParaRPr lang="en-US" sz="700" b="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ToM.R.3-4.2</a:t>
                      </a:r>
                    </a:p>
                    <a:p>
                      <a:endParaRPr lang="en-US" sz="4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Students can identify grade-appropriate words, phrases, or sentences that </a:t>
                      </a:r>
                      <a:r>
                        <a:rPr lang="en-US" sz="700" b="1" kern="1200" dirty="0" smtClean="0">
                          <a:solidFill>
                            <a:schemeClr val="dk1"/>
                          </a:solidFill>
                          <a:latin typeface="+mn-lt"/>
                          <a:ea typeface="+mn-ea"/>
                          <a:cs typeface="+mn-cs"/>
                        </a:rPr>
                        <a:t>signal or convey key elements, sequence, connections, relationships, and point of view</a:t>
                      </a:r>
                      <a:r>
                        <a:rPr lang="en-US" sz="700" kern="1200" dirty="0" smtClean="0">
                          <a:solidFill>
                            <a:schemeClr val="dk1"/>
                          </a:solidFill>
                          <a:latin typeface="+mn-lt"/>
                          <a:ea typeface="+mn-ea"/>
                          <a:cs typeface="+mn-cs"/>
                        </a:rPr>
                        <a:t> in a grade-level text.</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signal, suggest:</a:t>
                      </a:r>
                      <a:endParaRPr lang="en-US" sz="7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a sequence of events</a:t>
                      </a:r>
                    </a:p>
                    <a:p>
                      <a:r>
                        <a:rPr lang="en-US" sz="700" kern="1200" dirty="0" smtClean="0">
                          <a:solidFill>
                            <a:schemeClr val="dk1"/>
                          </a:solidFill>
                          <a:latin typeface="+mn-lt"/>
                          <a:ea typeface="+mn-ea"/>
                          <a:cs typeface="+mn-cs"/>
                        </a:rPr>
                        <a:t>connections</a:t>
                      </a:r>
                    </a:p>
                    <a:p>
                      <a:r>
                        <a:rPr lang="en-US" sz="700" kern="1200" dirty="0" smtClean="0">
                          <a:solidFill>
                            <a:schemeClr val="dk1"/>
                          </a:solidFill>
                          <a:latin typeface="+mn-lt"/>
                          <a:ea typeface="+mn-ea"/>
                          <a:cs typeface="+mn-cs"/>
                        </a:rPr>
                        <a:t>cause and effect</a:t>
                      </a:r>
                    </a:p>
                    <a:p>
                      <a:r>
                        <a:rPr lang="en-US" sz="700" kern="1200" dirty="0" smtClean="0">
                          <a:solidFill>
                            <a:schemeClr val="dk1"/>
                          </a:solidFill>
                          <a:latin typeface="+mn-lt"/>
                          <a:ea typeface="+mn-ea"/>
                          <a:cs typeface="+mn-cs"/>
                        </a:rPr>
                        <a:t>comparison or contrast of information</a:t>
                      </a:r>
                    </a:p>
                    <a:p>
                      <a:r>
                        <a:rPr lang="en-US" sz="700" kern="1200" dirty="0" smtClean="0">
                          <a:solidFill>
                            <a:schemeClr val="dk1"/>
                          </a:solidFill>
                          <a:latin typeface="+mn-lt"/>
                          <a:ea typeface="+mn-ea"/>
                          <a:cs typeface="+mn-cs"/>
                        </a:rPr>
                        <a:t>problem and solution</a:t>
                      </a:r>
                    </a:p>
                    <a:p>
                      <a:r>
                        <a:rPr lang="en-US" sz="700" kern="1200" dirty="0" smtClean="0">
                          <a:solidFill>
                            <a:schemeClr val="dk1"/>
                          </a:solidFill>
                          <a:latin typeface="+mn-lt"/>
                          <a:ea typeface="+mn-ea"/>
                          <a:cs typeface="+mn-cs"/>
                        </a:rPr>
                        <a:t>various points of view (own, author, reader, 1st/3rd person)</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pPr algn="ctr"/>
                      <a:r>
                        <a:rPr lang="en-US" sz="700" dirty="0" smtClean="0">
                          <a:ln>
                            <a:noFill/>
                          </a:ln>
                          <a:solidFill>
                            <a:schemeClr val="tx1"/>
                          </a:solidFill>
                        </a:rPr>
                        <a:t>interpret information</a:t>
                      </a:r>
                    </a:p>
                    <a:p>
                      <a:pPr algn="ctr"/>
                      <a:r>
                        <a:rPr lang="en-US" sz="700" dirty="0" smtClean="0">
                          <a:ln>
                            <a:noFill/>
                          </a:ln>
                          <a:solidFill>
                            <a:schemeClr val="tx1"/>
                          </a:solidFill>
                        </a:rPr>
                        <a:t>from</a:t>
                      </a:r>
                      <a:r>
                        <a:rPr lang="en-US" sz="700" baseline="0" dirty="0" smtClean="0">
                          <a:ln>
                            <a:noFill/>
                          </a:ln>
                          <a:solidFill>
                            <a:schemeClr val="tx1"/>
                          </a:solidFill>
                        </a:rPr>
                        <a:t> grade-level informational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r>
              <a:tr h="733425">
                <a:tc vMerge="1">
                  <a:txBody>
                    <a:bodyPr/>
                    <a:lstStyle/>
                    <a:p>
                      <a:pPr algn="ct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ln>
                            <a:noFill/>
                          </a:ln>
                          <a:solidFill>
                            <a:schemeClr val="tx1"/>
                          </a:solidFill>
                        </a:rPr>
                        <a:t>ANCHOR 3</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 b="1" dirty="0" smtClean="0">
                        <a:ln>
                          <a:noFill/>
                        </a:ln>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700" b="0" dirty="0" smtClean="0">
                          <a:ln>
                            <a:noFill/>
                          </a:ln>
                          <a:solidFill>
                            <a:schemeClr val="tx1"/>
                          </a:solidFill>
                        </a:rPr>
                        <a:t>Students</a:t>
                      </a:r>
                      <a:r>
                        <a:rPr lang="en-US" sz="700" b="0" baseline="0" dirty="0" smtClean="0">
                          <a:ln>
                            <a:noFill/>
                          </a:ln>
                          <a:solidFill>
                            <a:schemeClr val="tx1"/>
                          </a:solidFill>
                        </a:rPr>
                        <a:t> can determine the meaning of grade-appropriate vocabulary in a graded-level text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ToM.R.3-4.3</a:t>
                      </a:r>
                    </a:p>
                    <a:p>
                      <a:endParaRPr lang="en-US" sz="4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Students can determine the literal or figurative meaning of </a:t>
                      </a:r>
                      <a:r>
                        <a:rPr lang="en-US" sz="700" b="1" kern="1200" dirty="0" smtClean="0">
                          <a:solidFill>
                            <a:schemeClr val="dk1"/>
                          </a:solidFill>
                          <a:latin typeface="+mn-lt"/>
                          <a:ea typeface="+mn-ea"/>
                          <a:cs typeface="+mn-cs"/>
                        </a:rPr>
                        <a:t>grade-appropriate</a:t>
                      </a:r>
                      <a:r>
                        <a:rPr lang="en-US" sz="700" kern="1200" dirty="0" smtClean="0">
                          <a:solidFill>
                            <a:schemeClr val="dk1"/>
                          </a:solidFill>
                          <a:latin typeface="+mn-lt"/>
                          <a:ea typeface="+mn-ea"/>
                          <a:cs typeface="+mn-cs"/>
                        </a:rPr>
                        <a:t> </a:t>
                      </a:r>
                      <a:r>
                        <a:rPr lang="en-US" sz="700" b="1" kern="1200" dirty="0" smtClean="0">
                          <a:solidFill>
                            <a:schemeClr val="dk1"/>
                          </a:solidFill>
                          <a:latin typeface="+mn-lt"/>
                          <a:ea typeface="+mn-ea"/>
                          <a:cs typeface="+mn-cs"/>
                        </a:rPr>
                        <a:t>Tier 1 and some Tier 2 and Tier 3 vocabulary</a:t>
                      </a:r>
                      <a:r>
                        <a:rPr lang="en-US" sz="700" kern="1200" dirty="0" smtClean="0">
                          <a:solidFill>
                            <a:schemeClr val="dk1"/>
                          </a:solidFill>
                          <a:latin typeface="+mn-lt"/>
                          <a:ea typeface="+mn-ea"/>
                          <a:cs typeface="+mn-cs"/>
                        </a:rPr>
                        <a:t> in a grade-level text.</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explain, identify, use:</a:t>
                      </a:r>
                      <a:endParaRPr lang="en-US" sz="7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Tier 1, Tier 2, and Tier 3 vocabulary</a:t>
                      </a:r>
                    </a:p>
                    <a:p>
                      <a:r>
                        <a:rPr lang="en-US" sz="700" kern="1200" dirty="0" smtClean="0">
                          <a:solidFill>
                            <a:schemeClr val="dk1"/>
                          </a:solidFill>
                          <a:latin typeface="+mn-lt"/>
                          <a:ea typeface="+mn-ea"/>
                          <a:cs typeface="+mn-cs"/>
                        </a:rPr>
                        <a:t>literal and non-literal meanings of words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pPr algn="ctr"/>
                      <a:r>
                        <a:rPr lang="en-US" sz="700" dirty="0" smtClean="0">
                          <a:ln>
                            <a:noFill/>
                          </a:ln>
                          <a:solidFill>
                            <a:schemeClr val="tx1"/>
                          </a:solidFill>
                        </a:rPr>
                        <a:t>determine the meaning</a:t>
                      </a:r>
                    </a:p>
                    <a:p>
                      <a:pPr algn="ctr"/>
                      <a:r>
                        <a:rPr lang="en-US" sz="700" dirty="0" smtClean="0">
                          <a:ln>
                            <a:noFill/>
                          </a:ln>
                          <a:solidFill>
                            <a:schemeClr val="tx1"/>
                          </a:solidFill>
                        </a:rPr>
                        <a:t>of grade-level </a:t>
                      </a:r>
                    </a:p>
                    <a:p>
                      <a:pPr algn="ctr"/>
                      <a:r>
                        <a:rPr lang="en-US" sz="700" dirty="0" smtClean="0">
                          <a:ln>
                            <a:noFill/>
                          </a:ln>
                          <a:solidFill>
                            <a:schemeClr val="tx1"/>
                          </a:solidFill>
                        </a:rPr>
                        <a:t>informational</a:t>
                      </a:r>
                      <a:r>
                        <a:rPr lang="en-US" sz="700" baseline="0" dirty="0" smtClean="0">
                          <a:ln>
                            <a:noFill/>
                          </a:ln>
                          <a:solidFill>
                            <a:schemeClr val="tx1"/>
                          </a:solidFill>
                        </a:rPr>
                        <a:t>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r>
              <a:tr h="274320">
                <a:tc rowSpan="2">
                  <a:txBody>
                    <a:bodyPr/>
                    <a:lstStyle/>
                    <a:p>
                      <a:pPr algn="ctr"/>
                      <a:r>
                        <a:rPr lang="en-US" sz="800" b="1" dirty="0" smtClean="0">
                          <a:ln>
                            <a:noFill/>
                          </a:ln>
                          <a:solidFill>
                            <a:schemeClr val="tx1"/>
                          </a:solidFill>
                        </a:rPr>
                        <a:t>GENERAL</a:t>
                      </a:r>
                      <a:r>
                        <a:rPr lang="en-US" sz="800" b="1" baseline="0" dirty="0" smtClean="0">
                          <a:ln>
                            <a:noFill/>
                          </a:ln>
                          <a:solidFill>
                            <a:schemeClr val="tx1"/>
                          </a:solidFill>
                        </a:rPr>
                        <a:t> CLAIM 2</a:t>
                      </a:r>
                    </a:p>
                    <a:p>
                      <a:pPr algn="ctr"/>
                      <a:endParaRPr lang="en-US" sz="800" baseline="0" dirty="0" smtClean="0">
                        <a:ln>
                          <a:noFill/>
                        </a:ln>
                        <a:solidFill>
                          <a:schemeClr val="tx1"/>
                        </a:solidFill>
                      </a:endParaRPr>
                    </a:p>
                    <a:p>
                      <a:pPr algn="ctr"/>
                      <a:r>
                        <a:rPr lang="en-US" sz="800" baseline="0" dirty="0" smtClean="0">
                          <a:ln>
                            <a:noFill/>
                          </a:ln>
                          <a:solidFill>
                            <a:schemeClr val="tx1"/>
                          </a:solidFill>
                        </a:rPr>
                        <a:t>Students can determine the development of ideas in grade-level texts.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ln>
                            <a:noFill/>
                          </a:ln>
                          <a:solidFill>
                            <a:schemeClr val="tx1"/>
                          </a:solidFill>
                        </a:rPr>
                        <a:t>ANCHOR 4</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 b="1" dirty="0" smtClean="0">
                        <a:ln>
                          <a:noFill/>
                        </a:ln>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700" b="0" dirty="0" smtClean="0">
                          <a:ln>
                            <a:noFill/>
                          </a:ln>
                          <a:solidFill>
                            <a:schemeClr val="tx1"/>
                          </a:solidFill>
                        </a:rPr>
                        <a:t>Students</a:t>
                      </a:r>
                      <a:r>
                        <a:rPr lang="en-US" sz="700" b="0" baseline="0" dirty="0" smtClean="0">
                          <a:ln>
                            <a:noFill/>
                          </a:ln>
                          <a:solidFill>
                            <a:schemeClr val="tx1"/>
                          </a:solidFill>
                        </a:rPr>
                        <a:t> can identify words and phrases that indicate key details, narrative elements, and central ideas in grade-level texts.</a:t>
                      </a:r>
                      <a:endParaRPr lang="en-US" sz="700" b="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r>
                        <a:rPr lang="en-US" sz="700" b="1" kern="1200" dirty="0" smtClean="0">
                          <a:solidFill>
                            <a:schemeClr val="dk1"/>
                          </a:solidFill>
                          <a:latin typeface="+mn-lt"/>
                          <a:ea typeface="+mn-ea"/>
                          <a:cs typeface="+mn-cs"/>
                        </a:rPr>
                        <a:t>ToM.R.3-4.4</a:t>
                      </a:r>
                    </a:p>
                    <a:p>
                      <a:endParaRPr lang="en-US" sz="4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Students can identify grade-appropriate text structures that </a:t>
                      </a:r>
                      <a:r>
                        <a:rPr lang="en-US" sz="700" b="1" kern="1200" dirty="0" smtClean="0">
                          <a:solidFill>
                            <a:schemeClr val="dk1"/>
                          </a:solidFill>
                          <a:latin typeface="+mn-lt"/>
                          <a:ea typeface="+mn-ea"/>
                          <a:cs typeface="+mn-cs"/>
                        </a:rPr>
                        <a:t>provide details, explain events, describe relationships, or develop a topic</a:t>
                      </a:r>
                      <a:r>
                        <a:rPr lang="en-US" sz="700" kern="1200" dirty="0" smtClean="0">
                          <a:solidFill>
                            <a:schemeClr val="dk1"/>
                          </a:solidFill>
                          <a:latin typeface="+mn-lt"/>
                          <a:ea typeface="+mn-ea"/>
                          <a:cs typeface="+mn-cs"/>
                        </a:rPr>
                        <a:t> in grade-level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r>
                        <a:rPr lang="en-US" sz="700" b="1" kern="1200" dirty="0" smtClean="0">
                          <a:solidFill>
                            <a:schemeClr val="dk1"/>
                          </a:solidFill>
                          <a:latin typeface="+mn-lt"/>
                          <a:ea typeface="+mn-ea"/>
                          <a:cs typeface="+mn-cs"/>
                        </a:rPr>
                        <a:t>convey, determine, explain:</a:t>
                      </a:r>
                      <a:endParaRPr lang="en-US" sz="7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the development of key details or ideas</a:t>
                      </a:r>
                    </a:p>
                    <a:p>
                      <a:r>
                        <a:rPr lang="en-US" sz="700" kern="1200" dirty="0" smtClean="0">
                          <a:solidFill>
                            <a:schemeClr val="dk1"/>
                          </a:solidFill>
                          <a:latin typeface="+mn-lt"/>
                          <a:ea typeface="+mn-ea"/>
                          <a:cs typeface="+mn-cs"/>
                        </a:rPr>
                        <a:t>the development of a topic</a:t>
                      </a:r>
                    </a:p>
                    <a:p>
                      <a:r>
                        <a:rPr lang="en-US" sz="700" kern="1200" dirty="0" smtClean="0">
                          <a:solidFill>
                            <a:schemeClr val="dk1"/>
                          </a:solidFill>
                          <a:latin typeface="+mn-lt"/>
                          <a:ea typeface="+mn-ea"/>
                          <a:cs typeface="+mn-cs"/>
                        </a:rPr>
                        <a:t>the development of cause and effect relationships</a:t>
                      </a:r>
                    </a:p>
                    <a:p>
                      <a:r>
                        <a:rPr lang="en-US" sz="700" kern="1200" dirty="0" smtClean="0">
                          <a:solidFill>
                            <a:schemeClr val="dk1"/>
                          </a:solidFill>
                          <a:latin typeface="+mn-lt"/>
                          <a:ea typeface="+mn-ea"/>
                          <a:cs typeface="+mn-cs"/>
                        </a:rPr>
                        <a:t>the development of problem and solution relationships</a:t>
                      </a:r>
                    </a:p>
                    <a:p>
                      <a:r>
                        <a:rPr lang="en-US" sz="700" kern="1200" dirty="0" smtClean="0">
                          <a:solidFill>
                            <a:schemeClr val="dk1"/>
                          </a:solidFill>
                          <a:latin typeface="+mn-lt"/>
                          <a:ea typeface="+mn-ea"/>
                          <a:cs typeface="+mn-cs"/>
                        </a:rPr>
                        <a:t>how a character contributes to events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ctr"/>
                      <a:r>
                        <a:rPr lang="en-US" sz="700" dirty="0" smtClean="0">
                          <a:ln>
                            <a:noFill/>
                          </a:ln>
                          <a:solidFill>
                            <a:schemeClr val="tx1"/>
                          </a:solidFill>
                        </a:rPr>
                        <a:t>understand text development</a:t>
                      </a:r>
                      <a:r>
                        <a:rPr lang="en-US" sz="700" baseline="0" dirty="0" smtClean="0">
                          <a:ln>
                            <a:noFill/>
                          </a:ln>
                          <a:solidFill>
                            <a:schemeClr val="tx1"/>
                          </a:solidFill>
                        </a:rPr>
                        <a:t> in</a:t>
                      </a:r>
                    </a:p>
                    <a:p>
                      <a:pPr algn="ctr"/>
                      <a:r>
                        <a:rPr lang="en-US" sz="700" baseline="0" dirty="0" smtClean="0">
                          <a:ln>
                            <a:noFill/>
                          </a:ln>
                          <a:solidFill>
                            <a:schemeClr val="tx1"/>
                          </a:solidFill>
                        </a:rPr>
                        <a:t>grade-level </a:t>
                      </a:r>
                    </a:p>
                    <a:p>
                      <a:pPr algn="ctr"/>
                      <a:r>
                        <a:rPr lang="en-US" sz="700" baseline="0" dirty="0" smtClean="0">
                          <a:ln>
                            <a:noFill/>
                          </a:ln>
                          <a:solidFill>
                            <a:schemeClr val="tx1"/>
                          </a:solidFill>
                        </a:rPr>
                        <a:t>informational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r>
              <a:tr h="274320">
                <a:tc vMerge="1">
                  <a:txBody>
                    <a:bodyPr/>
                    <a:lstStyle/>
                    <a:p>
                      <a:pPr algn="ct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ln>
                            <a:noFill/>
                          </a:ln>
                          <a:solidFill>
                            <a:schemeClr val="tx1"/>
                          </a:solidFill>
                        </a:rPr>
                        <a:t>ANCHOR 5</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 b="1" dirty="0" smtClean="0">
                        <a:ln>
                          <a:noFill/>
                        </a:ln>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700" b="0" dirty="0" smtClean="0">
                          <a:ln>
                            <a:noFill/>
                          </a:ln>
                          <a:solidFill>
                            <a:schemeClr val="tx1"/>
                          </a:solidFill>
                        </a:rPr>
                        <a:t>Students can determine how text structures work together to develop ideas, events, and relationships</a:t>
                      </a:r>
                      <a:r>
                        <a:rPr lang="en-US" sz="700" b="0" baseline="0" dirty="0" smtClean="0">
                          <a:ln>
                            <a:noFill/>
                          </a:ln>
                          <a:solidFill>
                            <a:schemeClr val="tx1"/>
                          </a:solidFill>
                        </a:rPr>
                        <a:t> in grade-level texts.</a:t>
                      </a:r>
                      <a:endParaRPr lang="en-US" sz="700" b="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r>
                        <a:rPr lang="en-US" sz="700" b="1" kern="1200" dirty="0" smtClean="0">
                          <a:solidFill>
                            <a:schemeClr val="dk1"/>
                          </a:solidFill>
                          <a:latin typeface="+mn-lt"/>
                          <a:ea typeface="+mn-ea"/>
                          <a:cs typeface="+mn-cs"/>
                        </a:rPr>
                        <a:t>ToM.R.3-4.5</a:t>
                      </a:r>
                    </a:p>
                    <a:p>
                      <a:endParaRPr lang="en-US" sz="4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Students can determine how the structure of grade-appropriate language </a:t>
                      </a:r>
                      <a:r>
                        <a:rPr lang="en-US" sz="700" b="1" kern="1200" dirty="0" smtClean="0">
                          <a:solidFill>
                            <a:schemeClr val="dk1"/>
                          </a:solidFill>
                          <a:latin typeface="+mn-lt"/>
                          <a:ea typeface="+mn-ea"/>
                          <a:cs typeface="+mn-cs"/>
                        </a:rPr>
                        <a:t>develops</a:t>
                      </a:r>
                      <a:r>
                        <a:rPr lang="en-US" sz="700" kern="1200" dirty="0" smtClean="0">
                          <a:solidFill>
                            <a:schemeClr val="dk1"/>
                          </a:solidFill>
                          <a:latin typeface="+mn-lt"/>
                          <a:ea typeface="+mn-ea"/>
                          <a:cs typeface="+mn-cs"/>
                        </a:rPr>
                        <a:t> </a:t>
                      </a:r>
                      <a:r>
                        <a:rPr lang="en-US" sz="700" b="1" kern="1200" dirty="0" smtClean="0">
                          <a:solidFill>
                            <a:schemeClr val="dk1"/>
                          </a:solidFill>
                          <a:latin typeface="+mn-lt"/>
                          <a:ea typeface="+mn-ea"/>
                          <a:cs typeface="+mn-cs"/>
                        </a:rPr>
                        <a:t>details, connections, and topics</a:t>
                      </a:r>
                      <a:r>
                        <a:rPr lang="en-US" sz="700" kern="1200" dirty="0" smtClean="0">
                          <a:solidFill>
                            <a:schemeClr val="dk1"/>
                          </a:solidFill>
                          <a:latin typeface="+mn-lt"/>
                          <a:ea typeface="+mn-ea"/>
                          <a:cs typeface="+mn-cs"/>
                        </a:rPr>
                        <a:t> in grade-level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r>
                        <a:rPr lang="en-US" sz="700" kern="1200" dirty="0" smtClean="0">
                          <a:solidFill>
                            <a:schemeClr val="dk1"/>
                          </a:solidFill>
                          <a:latin typeface="+mn-lt"/>
                          <a:ea typeface="+mn-ea"/>
                          <a:cs typeface="+mn-cs"/>
                        </a:rPr>
                        <a:t>to refer to a stanza or scene</a:t>
                      </a:r>
                    </a:p>
                    <a:p>
                      <a:r>
                        <a:rPr lang="en-US" sz="700" kern="1200" dirty="0" smtClean="0">
                          <a:solidFill>
                            <a:schemeClr val="dk1"/>
                          </a:solidFill>
                          <a:latin typeface="+mn-lt"/>
                          <a:ea typeface="+mn-ea"/>
                          <a:cs typeface="+mn-cs"/>
                        </a:rPr>
                        <a:t>to identify explicit details to support an idea</a:t>
                      </a:r>
                    </a:p>
                    <a:p>
                      <a:r>
                        <a:rPr lang="en-US" sz="700" kern="1200" dirty="0" smtClean="0">
                          <a:solidFill>
                            <a:schemeClr val="dk1"/>
                          </a:solidFill>
                          <a:latin typeface="+mn-lt"/>
                          <a:ea typeface="+mn-ea"/>
                          <a:cs typeface="+mn-cs"/>
                        </a:rPr>
                        <a:t>to describe connections between sentences or paragraphs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ctr"/>
                      <a:r>
                        <a:rPr lang="en-US" sz="700" dirty="0" smtClean="0">
                          <a:ln>
                            <a:noFill/>
                          </a:ln>
                          <a:solidFill>
                            <a:schemeClr val="tx1"/>
                          </a:solidFill>
                        </a:rPr>
                        <a:t>analyze the structure of grade-level informational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r>
            </a:tbl>
          </a:graphicData>
        </a:graphic>
      </p:graphicFrame>
      <p:sp>
        <p:nvSpPr>
          <p:cNvPr id="11" name="Rectangle 10"/>
          <p:cNvSpPr/>
          <p:nvPr/>
        </p:nvSpPr>
        <p:spPr>
          <a:xfrm>
            <a:off x="3238500" y="1781175"/>
            <a:ext cx="1981200" cy="4143375"/>
          </a:xfrm>
          <a:prstGeom prst="rect">
            <a:avLst/>
          </a:prstGeom>
          <a:noFill/>
          <a:ln w="50800">
            <a:solidFill>
              <a:srgbClr val="324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33674" y="1504950"/>
            <a:ext cx="3676651" cy="246221"/>
          </a:xfrm>
          <a:prstGeom prst="rect">
            <a:avLst/>
          </a:prstGeom>
          <a:noFill/>
        </p:spPr>
        <p:txBody>
          <a:bodyPr wrap="square" rtlCol="0">
            <a:spAutoFit/>
          </a:bodyPr>
          <a:lstStyle/>
          <a:p>
            <a:pPr algn="ctr"/>
            <a:r>
              <a:rPr lang="en-US" sz="1000" b="1" dirty="0" smtClean="0"/>
              <a:t>READING FOR INFORMATION: GRADE BAND 3–4</a:t>
            </a:r>
            <a:endParaRPr lang="en-US" sz="1000" b="1" dirty="0"/>
          </a:p>
        </p:txBody>
      </p:sp>
      <p:sp>
        <p:nvSpPr>
          <p:cNvPr id="13" name="Rounded Rectangle 12"/>
          <p:cNvSpPr/>
          <p:nvPr/>
        </p:nvSpPr>
        <p:spPr>
          <a:xfrm>
            <a:off x="266702" y="876301"/>
            <a:ext cx="3047998" cy="552450"/>
          </a:xfrm>
          <a:prstGeom prst="roundRect">
            <a:avLst/>
          </a:prstGeom>
          <a:solidFill>
            <a:srgbClr val="DAE2F0"/>
          </a:solidFill>
          <a:ln w="31750">
            <a:solidFill>
              <a:srgbClr val="324E89"/>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spcAft>
                <a:spcPts val="800"/>
              </a:spcAft>
            </a:pPr>
            <a:r>
              <a:rPr lang="en-US" sz="1000" b="1" dirty="0" err="1" smtClean="0">
                <a:solidFill>
                  <a:schemeClr val="tx1"/>
                </a:solidFill>
              </a:rPr>
              <a:t>ToMs</a:t>
            </a:r>
            <a:r>
              <a:rPr lang="en-US" sz="1000" b="1" dirty="0" smtClean="0">
                <a:solidFill>
                  <a:schemeClr val="tx1"/>
                </a:solidFill>
              </a:rPr>
              <a:t> are the linguistic demands of the CCLS.</a:t>
            </a:r>
          </a:p>
          <a:p>
            <a:pPr>
              <a:spcAft>
                <a:spcPts val="800"/>
              </a:spcAft>
            </a:pPr>
            <a:r>
              <a:rPr lang="en-US" sz="1000" b="1" dirty="0" smtClean="0">
                <a:solidFill>
                  <a:schemeClr val="tx1"/>
                </a:solidFill>
              </a:rPr>
              <a:t> Items align to the </a:t>
            </a:r>
            <a:r>
              <a:rPr lang="en-US" sz="1000" b="1" dirty="0" err="1" smtClean="0">
                <a:solidFill>
                  <a:schemeClr val="tx1"/>
                </a:solidFill>
              </a:rPr>
              <a:t>ToMs</a:t>
            </a:r>
            <a:r>
              <a:rPr lang="en-US" sz="1000" b="1" dirty="0" smtClean="0">
                <a:solidFill>
                  <a:schemeClr val="tx1"/>
                </a:solidFill>
              </a:rPr>
              <a:t>.</a:t>
            </a:r>
            <a:endParaRPr lang="en-US" sz="1000" b="1" dirty="0">
              <a:solidFill>
                <a:schemeClr val="tx1"/>
              </a:solidFill>
            </a:endParaRPr>
          </a:p>
        </p:txBody>
      </p:sp>
      <p:cxnSp>
        <p:nvCxnSpPr>
          <p:cNvPr id="14" name="Straight Connector 13"/>
          <p:cNvCxnSpPr>
            <a:endCxn id="13" idx="2"/>
          </p:cNvCxnSpPr>
          <p:nvPr/>
        </p:nvCxnSpPr>
        <p:spPr>
          <a:xfrm flipH="1" flipV="1">
            <a:off x="1790701" y="1428751"/>
            <a:ext cx="1457324" cy="352424"/>
          </a:xfrm>
          <a:prstGeom prst="line">
            <a:avLst/>
          </a:prstGeom>
          <a:ln w="31750">
            <a:solidFill>
              <a:srgbClr val="324E8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6C20FBB-DA0A-4D64-96F3-1BFC9EBDF0FB}" type="slidenum">
              <a:rPr lang="en-US" smtClean="0"/>
              <a:pPr/>
              <a:t>11</a:t>
            </a:fld>
            <a:endParaRPr lang="en-US" dirty="0"/>
          </a:p>
        </p:txBody>
      </p:sp>
      <p:sp>
        <p:nvSpPr>
          <p:cNvPr id="16" name="Title 1"/>
          <p:cNvSpPr>
            <a:spLocks noGrp="1"/>
          </p:cNvSpPr>
          <p:nvPr>
            <p:ph type="title"/>
          </p:nvPr>
        </p:nvSpPr>
        <p:spPr>
          <a:xfrm>
            <a:off x="314325" y="246063"/>
            <a:ext cx="8229600" cy="382587"/>
          </a:xfrm>
        </p:spPr>
        <p:txBody>
          <a:bodyPr/>
          <a:lstStyle/>
          <a:p>
            <a:r>
              <a:rPr lang="en-US" dirty="0" smtClean="0"/>
              <a:t>NYSESLAT Foundations: </a:t>
            </a:r>
            <a:r>
              <a:rPr lang="en-US" dirty="0" err="1" smtClean="0"/>
              <a:t>ToMs</a:t>
            </a:r>
            <a:endParaRPr lang="en-US" dirty="0"/>
          </a:p>
        </p:txBody>
      </p:sp>
      <p:sp>
        <p:nvSpPr>
          <p:cNvPr id="17" name="Rounded Rectangle 16"/>
          <p:cNvSpPr/>
          <p:nvPr/>
        </p:nvSpPr>
        <p:spPr>
          <a:xfrm>
            <a:off x="247650" y="5048250"/>
            <a:ext cx="866775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ounded Rectangle 17"/>
          <p:cNvSpPr/>
          <p:nvPr/>
        </p:nvSpPr>
        <p:spPr>
          <a:xfrm>
            <a:off x="247650" y="1771650"/>
            <a:ext cx="866775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9" name="Table 18"/>
          <p:cNvGraphicFramePr>
            <a:graphicFrameLocks noGrp="1"/>
          </p:cNvGraphicFramePr>
          <p:nvPr/>
        </p:nvGraphicFramePr>
        <p:xfrm>
          <a:off x="257176" y="1767840"/>
          <a:ext cx="8639174" cy="4147185"/>
        </p:xfrm>
        <a:graphic>
          <a:graphicData uri="http://schemas.openxmlformats.org/drawingml/2006/table">
            <a:tbl>
              <a:tblPr firstRow="1" bandRow="1">
                <a:tableStyleId>{5C22544A-7EE6-4342-B048-85BDC9FD1C3A}</a:tableStyleId>
              </a:tblPr>
              <a:tblGrid>
                <a:gridCol w="1413344"/>
                <a:gridCol w="1553740"/>
                <a:gridCol w="1993655"/>
                <a:gridCol w="2554485"/>
                <a:gridCol w="1123950"/>
              </a:tblGrid>
              <a:tr h="307975">
                <a:tc>
                  <a:txBody>
                    <a:bodyPr/>
                    <a:lstStyle/>
                    <a:p>
                      <a:pPr algn="ctr"/>
                      <a:r>
                        <a:rPr lang="en-US" sz="900" dirty="0" smtClean="0">
                          <a:ln>
                            <a:noFill/>
                          </a:ln>
                          <a:solidFill>
                            <a:schemeClr val="bg1"/>
                          </a:solidFill>
                        </a:rPr>
                        <a:t>Claim</a:t>
                      </a:r>
                      <a:endParaRPr lang="en-US" sz="900" dirty="0">
                        <a:ln>
                          <a:noFill/>
                        </a:ln>
                        <a:solidFill>
                          <a:schemeClr val="bg1"/>
                        </a:solidFill>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900" dirty="0" smtClean="0">
                          <a:ln>
                            <a:noFill/>
                          </a:ln>
                          <a:solidFill>
                            <a:schemeClr val="bg1"/>
                          </a:solidFill>
                        </a:rPr>
                        <a:t>Anchor</a:t>
                      </a:r>
                      <a:endParaRPr lang="en-US" sz="9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900" dirty="0" smtClean="0">
                          <a:ln>
                            <a:noFill/>
                          </a:ln>
                          <a:solidFill>
                            <a:schemeClr val="bg1"/>
                          </a:solidFill>
                        </a:rPr>
                        <a:t>Target</a:t>
                      </a:r>
                      <a:r>
                        <a:rPr lang="en-US" sz="900" baseline="0" dirty="0" smtClean="0">
                          <a:ln>
                            <a:noFill/>
                          </a:ln>
                          <a:solidFill>
                            <a:schemeClr val="bg1"/>
                          </a:solidFill>
                        </a:rPr>
                        <a:t> of Measurement</a:t>
                      </a:r>
                      <a:endParaRPr lang="en-US" sz="9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900" dirty="0" smtClean="0">
                          <a:ln>
                            <a:noFill/>
                          </a:ln>
                          <a:solidFill>
                            <a:schemeClr val="bg1"/>
                          </a:solidFill>
                        </a:rPr>
                        <a:t>Language</a:t>
                      </a:r>
                      <a:r>
                        <a:rPr lang="en-US" sz="900" baseline="0" dirty="0" smtClean="0">
                          <a:ln>
                            <a:noFill/>
                          </a:ln>
                          <a:solidFill>
                            <a:schemeClr val="bg1"/>
                          </a:solidFill>
                        </a:rPr>
                        <a:t> Purpose/Function</a:t>
                      </a:r>
                      <a:endParaRPr lang="en-US" sz="9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900" dirty="0" smtClean="0">
                          <a:ln>
                            <a:noFill/>
                          </a:ln>
                          <a:solidFill>
                            <a:schemeClr val="bg1"/>
                          </a:solidFill>
                        </a:rPr>
                        <a:t>ELA Construct</a:t>
                      </a:r>
                      <a:r>
                        <a:rPr lang="en-US" sz="900" baseline="0" dirty="0" smtClean="0">
                          <a:ln>
                            <a:noFill/>
                          </a:ln>
                          <a:solidFill>
                            <a:schemeClr val="bg1"/>
                          </a:solidFill>
                        </a:rPr>
                        <a:t/>
                      </a:r>
                      <a:br>
                        <a:rPr lang="en-US" sz="900" baseline="0" dirty="0" smtClean="0">
                          <a:ln>
                            <a:noFill/>
                          </a:ln>
                          <a:solidFill>
                            <a:schemeClr val="bg1"/>
                          </a:solidFill>
                        </a:rPr>
                      </a:br>
                      <a:r>
                        <a:rPr lang="en-US" sz="900" baseline="0" dirty="0" smtClean="0">
                          <a:ln>
                            <a:noFill/>
                          </a:ln>
                          <a:solidFill>
                            <a:schemeClr val="bg1"/>
                          </a:solidFill>
                        </a:rPr>
                        <a:t>(in order to...)</a:t>
                      </a:r>
                      <a:endParaRPr lang="en-US" sz="9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r>
              <a:tr h="274320">
                <a:tc rowSpan="3">
                  <a:txBody>
                    <a:bodyPr/>
                    <a:lstStyle/>
                    <a:p>
                      <a:pPr algn="ctr"/>
                      <a:r>
                        <a:rPr lang="en-US" sz="800" b="1" baseline="0" dirty="0" smtClean="0">
                          <a:ln>
                            <a:noFill/>
                          </a:ln>
                          <a:solidFill>
                            <a:schemeClr val="tx1"/>
                          </a:solidFill>
                        </a:rPr>
                        <a:t>GENERAL CLAIM 1</a:t>
                      </a:r>
                    </a:p>
                    <a:p>
                      <a:pPr algn="ctr"/>
                      <a:endParaRPr lang="en-US" sz="800" baseline="0" dirty="0" smtClean="0">
                        <a:ln>
                          <a:noFill/>
                        </a:ln>
                        <a:solidFill>
                          <a:schemeClr val="tx1"/>
                        </a:solidFill>
                      </a:endParaRPr>
                    </a:p>
                    <a:p>
                      <a:pPr algn="ctr"/>
                      <a:r>
                        <a:rPr lang="en-US" sz="800" baseline="0" dirty="0" smtClean="0">
                          <a:ln>
                            <a:noFill/>
                          </a:ln>
                          <a:solidFill>
                            <a:schemeClr val="tx1"/>
                          </a:solidFill>
                        </a:rPr>
                        <a:t>Students can determine information in a </a:t>
                      </a:r>
                      <a:br>
                        <a:rPr lang="en-US" sz="800" baseline="0" dirty="0" smtClean="0">
                          <a:ln>
                            <a:noFill/>
                          </a:ln>
                          <a:solidFill>
                            <a:schemeClr val="tx1"/>
                          </a:solidFill>
                        </a:rPr>
                      </a:br>
                      <a:r>
                        <a:rPr lang="en-US" sz="800" baseline="0" dirty="0" smtClean="0">
                          <a:ln>
                            <a:noFill/>
                          </a:ln>
                          <a:solidFill>
                            <a:schemeClr val="tx1"/>
                          </a:solidFill>
                        </a:rPr>
                        <a:t>grade-level text.</a:t>
                      </a:r>
                      <a:endParaRPr lang="en-US" sz="80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pPr algn="ctr"/>
                      <a:r>
                        <a:rPr lang="en-US" sz="700" b="1" dirty="0" smtClean="0">
                          <a:ln>
                            <a:noFill/>
                          </a:ln>
                          <a:solidFill>
                            <a:schemeClr val="tx1"/>
                          </a:solidFill>
                        </a:rPr>
                        <a:t>ANCHOR 1</a:t>
                      </a:r>
                    </a:p>
                    <a:p>
                      <a:pPr algn="ctr"/>
                      <a:endParaRPr lang="en-US" sz="400" b="1" dirty="0" smtClean="0">
                        <a:ln>
                          <a:noFill/>
                        </a:ln>
                        <a:solidFill>
                          <a:schemeClr val="tx1"/>
                        </a:solidFill>
                      </a:endParaRPr>
                    </a:p>
                    <a:p>
                      <a:pPr algn="ctr"/>
                      <a:r>
                        <a:rPr lang="en-US" sz="700" b="0" dirty="0" smtClean="0">
                          <a:ln>
                            <a:noFill/>
                          </a:ln>
                          <a:solidFill>
                            <a:schemeClr val="tx1"/>
                          </a:solidFill>
                        </a:rPr>
                        <a:t>Students can determine key</a:t>
                      </a:r>
                      <a:r>
                        <a:rPr lang="en-US" sz="700" b="0" baseline="0" dirty="0" smtClean="0">
                          <a:ln>
                            <a:noFill/>
                          </a:ln>
                          <a:solidFill>
                            <a:schemeClr val="tx1"/>
                          </a:solidFill>
                        </a:rPr>
                        <a:t> details, narrative elements, and central ideas in a grade-level text</a:t>
                      </a:r>
                      <a:endParaRPr lang="en-US" sz="7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ToM.R.3-4.1</a:t>
                      </a:r>
                    </a:p>
                    <a:p>
                      <a:endParaRPr lang="en-US" sz="4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Students can identify grade-appropriate words, phrases, or sentences that </a:t>
                      </a:r>
                      <a:r>
                        <a:rPr lang="en-US" sz="700" b="1" kern="1200" dirty="0" smtClean="0">
                          <a:solidFill>
                            <a:schemeClr val="dk1"/>
                          </a:solidFill>
                          <a:latin typeface="+mn-lt"/>
                          <a:ea typeface="+mn-ea"/>
                          <a:cs typeface="+mn-cs"/>
                        </a:rPr>
                        <a:t>signal</a:t>
                      </a:r>
                      <a:r>
                        <a:rPr lang="en-US" sz="700" kern="1200" dirty="0" smtClean="0">
                          <a:solidFill>
                            <a:schemeClr val="dk1"/>
                          </a:solidFill>
                          <a:latin typeface="+mn-lt"/>
                          <a:ea typeface="+mn-ea"/>
                          <a:cs typeface="+mn-cs"/>
                        </a:rPr>
                        <a:t> </a:t>
                      </a:r>
                      <a:r>
                        <a:rPr lang="en-US" sz="700" b="1" kern="1200" dirty="0" smtClean="0">
                          <a:solidFill>
                            <a:schemeClr val="dk1"/>
                          </a:solidFill>
                          <a:latin typeface="+mn-lt"/>
                          <a:ea typeface="+mn-ea"/>
                          <a:cs typeface="+mn-cs"/>
                        </a:rPr>
                        <a:t>point of view, people, ideas, concepts, events, and the main topic or message</a:t>
                      </a:r>
                      <a:r>
                        <a:rPr lang="en-US" sz="700" kern="1200" dirty="0" smtClean="0">
                          <a:solidFill>
                            <a:schemeClr val="dk1"/>
                          </a:solidFill>
                          <a:latin typeface="+mn-lt"/>
                          <a:ea typeface="+mn-ea"/>
                          <a:cs typeface="+mn-cs"/>
                        </a:rPr>
                        <a:t> in a grade-level text.</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identify, introduce, describe, signal, target:</a:t>
                      </a:r>
                      <a:endParaRPr lang="en-US" sz="7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characters and events</a:t>
                      </a:r>
                    </a:p>
                    <a:p>
                      <a:r>
                        <a:rPr lang="en-US" sz="700" kern="1200" dirty="0" smtClean="0">
                          <a:solidFill>
                            <a:schemeClr val="dk1"/>
                          </a:solidFill>
                          <a:latin typeface="+mn-lt"/>
                          <a:ea typeface="+mn-ea"/>
                          <a:cs typeface="+mn-cs"/>
                        </a:rPr>
                        <a:t>actions, motivations, feelings</a:t>
                      </a:r>
                    </a:p>
                    <a:p>
                      <a:r>
                        <a:rPr lang="en-US" sz="700" kern="1200" dirty="0" smtClean="0">
                          <a:solidFill>
                            <a:schemeClr val="dk1"/>
                          </a:solidFill>
                          <a:latin typeface="+mn-lt"/>
                          <a:ea typeface="+mn-ea"/>
                          <a:cs typeface="+mn-cs"/>
                        </a:rPr>
                        <a:t>an event, a topic</a:t>
                      </a:r>
                    </a:p>
                    <a:p>
                      <a:r>
                        <a:rPr lang="en-US" sz="700" kern="1200" dirty="0" smtClean="0">
                          <a:solidFill>
                            <a:schemeClr val="dk1"/>
                          </a:solidFill>
                          <a:latin typeface="+mn-lt"/>
                          <a:ea typeface="+mn-ea"/>
                          <a:cs typeface="+mn-cs"/>
                        </a:rPr>
                        <a:t>the subject of an event </a:t>
                      </a:r>
                    </a:p>
                    <a:p>
                      <a:r>
                        <a:rPr lang="en-US" sz="700" kern="1200" dirty="0" smtClean="0">
                          <a:solidFill>
                            <a:schemeClr val="dk1"/>
                          </a:solidFill>
                          <a:latin typeface="+mn-lt"/>
                          <a:ea typeface="+mn-ea"/>
                          <a:cs typeface="+mn-cs"/>
                        </a:rPr>
                        <a:t>a main topic, central message, lesson, moral, theme</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pPr algn="ctr"/>
                      <a:r>
                        <a:rPr lang="en-US" sz="700" dirty="0" smtClean="0">
                          <a:ln>
                            <a:noFill/>
                          </a:ln>
                          <a:solidFill>
                            <a:schemeClr val="tx1"/>
                          </a:solidFill>
                        </a:rPr>
                        <a:t>demonstrate</a:t>
                      </a:r>
                      <a:r>
                        <a:rPr lang="en-US" sz="700" baseline="0" dirty="0" smtClean="0">
                          <a:ln>
                            <a:noFill/>
                          </a:ln>
                          <a:solidFill>
                            <a:schemeClr val="tx1"/>
                          </a:solidFill>
                        </a:rPr>
                        <a:t> understanding</a:t>
                      </a:r>
                    </a:p>
                    <a:p>
                      <a:pPr algn="ctr"/>
                      <a:r>
                        <a:rPr lang="en-US" sz="700" baseline="0" dirty="0" smtClean="0">
                          <a:ln>
                            <a:noFill/>
                          </a:ln>
                          <a:solidFill>
                            <a:schemeClr val="tx1"/>
                          </a:solidFill>
                        </a:rPr>
                        <a:t>of grade-level</a:t>
                      </a:r>
                    </a:p>
                    <a:p>
                      <a:pPr algn="ctr"/>
                      <a:r>
                        <a:rPr lang="en-US" sz="700" baseline="0" dirty="0" smtClean="0">
                          <a:ln>
                            <a:noFill/>
                          </a:ln>
                          <a:solidFill>
                            <a:schemeClr val="tx1"/>
                          </a:solidFill>
                        </a:rPr>
                        <a:t>informational texts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r>
              <a:tr h="274320">
                <a:tc vMerge="1">
                  <a:txBody>
                    <a:bodyPr/>
                    <a:lstStyle/>
                    <a:p>
                      <a:pPr algn="ct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ln>
                            <a:noFill/>
                          </a:ln>
                          <a:solidFill>
                            <a:schemeClr val="tx1"/>
                          </a:solidFill>
                        </a:rPr>
                        <a:t>ANCHOR</a:t>
                      </a:r>
                      <a:r>
                        <a:rPr lang="en-US" sz="700" b="1" baseline="0" dirty="0" smtClean="0">
                          <a:ln>
                            <a:noFill/>
                          </a:ln>
                          <a:solidFill>
                            <a:schemeClr val="tx1"/>
                          </a:solidFill>
                        </a:rPr>
                        <a:t> 2</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 b="1" baseline="0" dirty="0" smtClean="0">
                        <a:ln>
                          <a:noFill/>
                        </a:ln>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700" b="0" baseline="0" dirty="0" smtClean="0">
                          <a:ln>
                            <a:noFill/>
                          </a:ln>
                          <a:solidFill>
                            <a:schemeClr val="tx1"/>
                          </a:solidFill>
                        </a:rPr>
                        <a:t>Students can identify words and phrases used to structure and develop ideas in a </a:t>
                      </a:r>
                    </a:p>
                    <a:p>
                      <a:pPr marL="0" marR="0" indent="0" algn="ctr" defTabSz="914400" rtl="0" eaLnBrk="1" fontAlgn="auto" latinLnBrk="0" hangingPunct="1">
                        <a:lnSpc>
                          <a:spcPct val="100000"/>
                        </a:lnSpc>
                        <a:spcBef>
                          <a:spcPts val="0"/>
                        </a:spcBef>
                        <a:spcAft>
                          <a:spcPts val="0"/>
                        </a:spcAft>
                        <a:buClrTx/>
                        <a:buSzTx/>
                        <a:buFontTx/>
                        <a:buNone/>
                        <a:tabLst/>
                        <a:defRPr/>
                      </a:pPr>
                      <a:r>
                        <a:rPr lang="en-US" sz="700" b="0" baseline="0" dirty="0" smtClean="0">
                          <a:ln>
                            <a:noFill/>
                          </a:ln>
                          <a:solidFill>
                            <a:schemeClr val="tx1"/>
                          </a:solidFill>
                        </a:rPr>
                        <a:t>grade-level text.</a:t>
                      </a:r>
                      <a:endParaRPr lang="en-US" sz="700" b="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ToM.R.3-4.2</a:t>
                      </a:r>
                    </a:p>
                    <a:p>
                      <a:endParaRPr lang="en-US" sz="4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Students can identify grade-appropriate words, phrases, or sentences that </a:t>
                      </a:r>
                      <a:r>
                        <a:rPr lang="en-US" sz="700" b="1" kern="1200" dirty="0" smtClean="0">
                          <a:solidFill>
                            <a:schemeClr val="dk1"/>
                          </a:solidFill>
                          <a:latin typeface="+mn-lt"/>
                          <a:ea typeface="+mn-ea"/>
                          <a:cs typeface="+mn-cs"/>
                        </a:rPr>
                        <a:t>signal or convey key elements, sequence, connections, relationships, and point of view</a:t>
                      </a:r>
                      <a:r>
                        <a:rPr lang="en-US" sz="700" kern="1200" dirty="0" smtClean="0">
                          <a:solidFill>
                            <a:schemeClr val="dk1"/>
                          </a:solidFill>
                          <a:latin typeface="+mn-lt"/>
                          <a:ea typeface="+mn-ea"/>
                          <a:cs typeface="+mn-cs"/>
                        </a:rPr>
                        <a:t> in a grade-level text.</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signal, suggest:</a:t>
                      </a:r>
                      <a:endParaRPr lang="en-US" sz="7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a sequence of events</a:t>
                      </a:r>
                    </a:p>
                    <a:p>
                      <a:r>
                        <a:rPr lang="en-US" sz="700" kern="1200" dirty="0" smtClean="0">
                          <a:solidFill>
                            <a:schemeClr val="dk1"/>
                          </a:solidFill>
                          <a:latin typeface="+mn-lt"/>
                          <a:ea typeface="+mn-ea"/>
                          <a:cs typeface="+mn-cs"/>
                        </a:rPr>
                        <a:t>connections</a:t>
                      </a:r>
                    </a:p>
                    <a:p>
                      <a:r>
                        <a:rPr lang="en-US" sz="700" kern="1200" dirty="0" smtClean="0">
                          <a:solidFill>
                            <a:schemeClr val="dk1"/>
                          </a:solidFill>
                          <a:latin typeface="+mn-lt"/>
                          <a:ea typeface="+mn-ea"/>
                          <a:cs typeface="+mn-cs"/>
                        </a:rPr>
                        <a:t>cause and effect</a:t>
                      </a:r>
                    </a:p>
                    <a:p>
                      <a:r>
                        <a:rPr lang="en-US" sz="700" kern="1200" dirty="0" smtClean="0">
                          <a:solidFill>
                            <a:schemeClr val="dk1"/>
                          </a:solidFill>
                          <a:latin typeface="+mn-lt"/>
                          <a:ea typeface="+mn-ea"/>
                          <a:cs typeface="+mn-cs"/>
                        </a:rPr>
                        <a:t>comparison or contrast of information</a:t>
                      </a:r>
                    </a:p>
                    <a:p>
                      <a:r>
                        <a:rPr lang="en-US" sz="700" kern="1200" dirty="0" smtClean="0">
                          <a:solidFill>
                            <a:schemeClr val="dk1"/>
                          </a:solidFill>
                          <a:latin typeface="+mn-lt"/>
                          <a:ea typeface="+mn-ea"/>
                          <a:cs typeface="+mn-cs"/>
                        </a:rPr>
                        <a:t>problem and solution</a:t>
                      </a:r>
                    </a:p>
                    <a:p>
                      <a:r>
                        <a:rPr lang="en-US" sz="700" kern="1200" dirty="0" smtClean="0">
                          <a:solidFill>
                            <a:schemeClr val="dk1"/>
                          </a:solidFill>
                          <a:latin typeface="+mn-lt"/>
                          <a:ea typeface="+mn-ea"/>
                          <a:cs typeface="+mn-cs"/>
                        </a:rPr>
                        <a:t>various points of view (own, author, reader, 1st/3rd person)</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pPr algn="ctr"/>
                      <a:r>
                        <a:rPr lang="en-US" sz="700" dirty="0" smtClean="0">
                          <a:ln>
                            <a:noFill/>
                          </a:ln>
                          <a:solidFill>
                            <a:schemeClr val="tx1"/>
                          </a:solidFill>
                        </a:rPr>
                        <a:t>interpret information</a:t>
                      </a:r>
                    </a:p>
                    <a:p>
                      <a:pPr algn="ctr"/>
                      <a:r>
                        <a:rPr lang="en-US" sz="700" dirty="0" smtClean="0">
                          <a:ln>
                            <a:noFill/>
                          </a:ln>
                          <a:solidFill>
                            <a:schemeClr val="tx1"/>
                          </a:solidFill>
                        </a:rPr>
                        <a:t>from</a:t>
                      </a:r>
                      <a:r>
                        <a:rPr lang="en-US" sz="700" baseline="0" dirty="0" smtClean="0">
                          <a:ln>
                            <a:noFill/>
                          </a:ln>
                          <a:solidFill>
                            <a:schemeClr val="tx1"/>
                          </a:solidFill>
                        </a:rPr>
                        <a:t> grade-level informational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r>
              <a:tr h="733425">
                <a:tc vMerge="1">
                  <a:txBody>
                    <a:bodyPr/>
                    <a:lstStyle/>
                    <a:p>
                      <a:pPr algn="ct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ln>
                            <a:noFill/>
                          </a:ln>
                          <a:solidFill>
                            <a:schemeClr val="tx1"/>
                          </a:solidFill>
                        </a:rPr>
                        <a:t>ANCHOR 3</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 b="1" dirty="0" smtClean="0">
                        <a:ln>
                          <a:noFill/>
                        </a:ln>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700" b="0" dirty="0" smtClean="0">
                          <a:ln>
                            <a:noFill/>
                          </a:ln>
                          <a:solidFill>
                            <a:schemeClr val="tx1"/>
                          </a:solidFill>
                        </a:rPr>
                        <a:t>Students</a:t>
                      </a:r>
                      <a:r>
                        <a:rPr lang="en-US" sz="700" b="0" baseline="0" dirty="0" smtClean="0">
                          <a:ln>
                            <a:noFill/>
                          </a:ln>
                          <a:solidFill>
                            <a:schemeClr val="tx1"/>
                          </a:solidFill>
                        </a:rPr>
                        <a:t> can determine the meaning of grade-appropriate vocabulary in a graded-level text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ToM.R.3-4.3</a:t>
                      </a:r>
                    </a:p>
                    <a:p>
                      <a:endParaRPr lang="en-US" sz="4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Students can determine the literal or figurative meaning of </a:t>
                      </a:r>
                      <a:r>
                        <a:rPr lang="en-US" sz="700" b="1" kern="1200" dirty="0" smtClean="0">
                          <a:solidFill>
                            <a:schemeClr val="dk1"/>
                          </a:solidFill>
                          <a:latin typeface="+mn-lt"/>
                          <a:ea typeface="+mn-ea"/>
                          <a:cs typeface="+mn-cs"/>
                        </a:rPr>
                        <a:t>grade-appropriate</a:t>
                      </a:r>
                      <a:r>
                        <a:rPr lang="en-US" sz="700" kern="1200" dirty="0" smtClean="0">
                          <a:solidFill>
                            <a:schemeClr val="dk1"/>
                          </a:solidFill>
                          <a:latin typeface="+mn-lt"/>
                          <a:ea typeface="+mn-ea"/>
                          <a:cs typeface="+mn-cs"/>
                        </a:rPr>
                        <a:t> </a:t>
                      </a:r>
                      <a:r>
                        <a:rPr lang="en-US" sz="700" b="1" kern="1200" dirty="0" smtClean="0">
                          <a:solidFill>
                            <a:schemeClr val="dk1"/>
                          </a:solidFill>
                          <a:latin typeface="+mn-lt"/>
                          <a:ea typeface="+mn-ea"/>
                          <a:cs typeface="+mn-cs"/>
                        </a:rPr>
                        <a:t>Tier 1 and some Tier 2 and Tier 3 vocabulary</a:t>
                      </a:r>
                      <a:r>
                        <a:rPr lang="en-US" sz="700" kern="1200" dirty="0" smtClean="0">
                          <a:solidFill>
                            <a:schemeClr val="dk1"/>
                          </a:solidFill>
                          <a:latin typeface="+mn-lt"/>
                          <a:ea typeface="+mn-ea"/>
                          <a:cs typeface="+mn-cs"/>
                        </a:rPr>
                        <a:t> in a grade-level text.</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r>
                        <a:rPr lang="en-US" sz="700" b="1" kern="1200" dirty="0" smtClean="0">
                          <a:solidFill>
                            <a:schemeClr val="dk1"/>
                          </a:solidFill>
                          <a:latin typeface="+mn-lt"/>
                          <a:ea typeface="+mn-ea"/>
                          <a:cs typeface="+mn-cs"/>
                        </a:rPr>
                        <a:t>explain, identify, use:</a:t>
                      </a:r>
                      <a:endParaRPr lang="en-US" sz="7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Tier 1, Tier 2, and Tier 3 vocabulary</a:t>
                      </a:r>
                    </a:p>
                    <a:p>
                      <a:r>
                        <a:rPr lang="en-US" sz="700" kern="1200" dirty="0" smtClean="0">
                          <a:solidFill>
                            <a:schemeClr val="dk1"/>
                          </a:solidFill>
                          <a:latin typeface="+mn-lt"/>
                          <a:ea typeface="+mn-ea"/>
                          <a:cs typeface="+mn-cs"/>
                        </a:rPr>
                        <a:t>literal and non-literal meanings of words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pPr algn="ctr"/>
                      <a:r>
                        <a:rPr lang="en-US" sz="700" dirty="0" smtClean="0">
                          <a:ln>
                            <a:noFill/>
                          </a:ln>
                          <a:solidFill>
                            <a:schemeClr val="tx1"/>
                          </a:solidFill>
                        </a:rPr>
                        <a:t>determine the meaning</a:t>
                      </a:r>
                    </a:p>
                    <a:p>
                      <a:pPr algn="ctr"/>
                      <a:r>
                        <a:rPr lang="en-US" sz="700" dirty="0" smtClean="0">
                          <a:ln>
                            <a:noFill/>
                          </a:ln>
                          <a:solidFill>
                            <a:schemeClr val="tx1"/>
                          </a:solidFill>
                        </a:rPr>
                        <a:t>of grade-level </a:t>
                      </a:r>
                    </a:p>
                    <a:p>
                      <a:pPr algn="ctr"/>
                      <a:r>
                        <a:rPr lang="en-US" sz="700" dirty="0" smtClean="0">
                          <a:ln>
                            <a:noFill/>
                          </a:ln>
                          <a:solidFill>
                            <a:schemeClr val="tx1"/>
                          </a:solidFill>
                        </a:rPr>
                        <a:t>informational</a:t>
                      </a:r>
                      <a:r>
                        <a:rPr lang="en-US" sz="700" baseline="0" dirty="0" smtClean="0">
                          <a:ln>
                            <a:noFill/>
                          </a:ln>
                          <a:solidFill>
                            <a:schemeClr val="tx1"/>
                          </a:solidFill>
                        </a:rPr>
                        <a:t>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r>
              <a:tr h="274320">
                <a:tc rowSpan="2">
                  <a:txBody>
                    <a:bodyPr/>
                    <a:lstStyle/>
                    <a:p>
                      <a:pPr algn="ctr"/>
                      <a:r>
                        <a:rPr lang="en-US" sz="800" b="1" dirty="0" smtClean="0">
                          <a:ln>
                            <a:noFill/>
                          </a:ln>
                          <a:solidFill>
                            <a:schemeClr val="tx1"/>
                          </a:solidFill>
                        </a:rPr>
                        <a:t>GENERAL</a:t>
                      </a:r>
                      <a:r>
                        <a:rPr lang="en-US" sz="800" b="1" baseline="0" dirty="0" smtClean="0">
                          <a:ln>
                            <a:noFill/>
                          </a:ln>
                          <a:solidFill>
                            <a:schemeClr val="tx1"/>
                          </a:solidFill>
                        </a:rPr>
                        <a:t> CLAIM 2</a:t>
                      </a:r>
                    </a:p>
                    <a:p>
                      <a:pPr algn="ctr"/>
                      <a:endParaRPr lang="en-US" sz="800" baseline="0" dirty="0" smtClean="0">
                        <a:ln>
                          <a:noFill/>
                        </a:ln>
                        <a:solidFill>
                          <a:schemeClr val="tx1"/>
                        </a:solidFill>
                      </a:endParaRPr>
                    </a:p>
                    <a:p>
                      <a:pPr algn="ctr"/>
                      <a:r>
                        <a:rPr lang="en-US" sz="800" baseline="0" dirty="0" smtClean="0">
                          <a:ln>
                            <a:noFill/>
                          </a:ln>
                          <a:solidFill>
                            <a:schemeClr val="tx1"/>
                          </a:solidFill>
                        </a:rPr>
                        <a:t>Students can determine the development of ideas in grade-level texts.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ln>
                            <a:noFill/>
                          </a:ln>
                          <a:solidFill>
                            <a:schemeClr val="tx1"/>
                          </a:solidFill>
                        </a:rPr>
                        <a:t>ANCHOR 4</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 b="1" dirty="0" smtClean="0">
                        <a:ln>
                          <a:noFill/>
                        </a:ln>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700" b="0" dirty="0" smtClean="0">
                          <a:ln>
                            <a:noFill/>
                          </a:ln>
                          <a:solidFill>
                            <a:schemeClr val="tx1"/>
                          </a:solidFill>
                        </a:rPr>
                        <a:t>Students</a:t>
                      </a:r>
                      <a:r>
                        <a:rPr lang="en-US" sz="700" b="0" baseline="0" dirty="0" smtClean="0">
                          <a:ln>
                            <a:noFill/>
                          </a:ln>
                          <a:solidFill>
                            <a:schemeClr val="tx1"/>
                          </a:solidFill>
                        </a:rPr>
                        <a:t> can identify words and phrases that indicate key details, narrative elements, and central ideas in grade-level texts.</a:t>
                      </a:r>
                      <a:endParaRPr lang="en-US" sz="700" b="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r>
                        <a:rPr lang="en-US" sz="700" b="1" kern="1200" dirty="0" smtClean="0">
                          <a:solidFill>
                            <a:schemeClr val="dk1"/>
                          </a:solidFill>
                          <a:latin typeface="+mn-lt"/>
                          <a:ea typeface="+mn-ea"/>
                          <a:cs typeface="+mn-cs"/>
                        </a:rPr>
                        <a:t>ToM.R.3-4.4</a:t>
                      </a:r>
                    </a:p>
                    <a:p>
                      <a:endParaRPr lang="en-US" sz="4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Students can identify grade-appropriate text structures that </a:t>
                      </a:r>
                      <a:r>
                        <a:rPr lang="en-US" sz="700" b="1" kern="1200" dirty="0" smtClean="0">
                          <a:solidFill>
                            <a:schemeClr val="dk1"/>
                          </a:solidFill>
                          <a:latin typeface="+mn-lt"/>
                          <a:ea typeface="+mn-ea"/>
                          <a:cs typeface="+mn-cs"/>
                        </a:rPr>
                        <a:t>provide details, explain events, describe relationships, or develop a topic</a:t>
                      </a:r>
                      <a:r>
                        <a:rPr lang="en-US" sz="700" kern="1200" dirty="0" smtClean="0">
                          <a:solidFill>
                            <a:schemeClr val="dk1"/>
                          </a:solidFill>
                          <a:latin typeface="+mn-lt"/>
                          <a:ea typeface="+mn-ea"/>
                          <a:cs typeface="+mn-cs"/>
                        </a:rPr>
                        <a:t> in grade-level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r>
                        <a:rPr lang="en-US" sz="700" b="1" kern="1200" dirty="0" smtClean="0">
                          <a:solidFill>
                            <a:schemeClr val="dk1"/>
                          </a:solidFill>
                          <a:latin typeface="+mn-lt"/>
                          <a:ea typeface="+mn-ea"/>
                          <a:cs typeface="+mn-cs"/>
                        </a:rPr>
                        <a:t>convey, determine, explain:</a:t>
                      </a:r>
                      <a:endParaRPr lang="en-US" sz="7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the development of key details or ideas</a:t>
                      </a:r>
                    </a:p>
                    <a:p>
                      <a:r>
                        <a:rPr lang="en-US" sz="700" kern="1200" dirty="0" smtClean="0">
                          <a:solidFill>
                            <a:schemeClr val="dk1"/>
                          </a:solidFill>
                          <a:latin typeface="+mn-lt"/>
                          <a:ea typeface="+mn-ea"/>
                          <a:cs typeface="+mn-cs"/>
                        </a:rPr>
                        <a:t>the development of a topic</a:t>
                      </a:r>
                    </a:p>
                    <a:p>
                      <a:r>
                        <a:rPr lang="en-US" sz="700" kern="1200" dirty="0" smtClean="0">
                          <a:solidFill>
                            <a:schemeClr val="dk1"/>
                          </a:solidFill>
                          <a:latin typeface="+mn-lt"/>
                          <a:ea typeface="+mn-ea"/>
                          <a:cs typeface="+mn-cs"/>
                        </a:rPr>
                        <a:t>the development of cause and effect relationships</a:t>
                      </a:r>
                    </a:p>
                    <a:p>
                      <a:r>
                        <a:rPr lang="en-US" sz="700" kern="1200" dirty="0" smtClean="0">
                          <a:solidFill>
                            <a:schemeClr val="dk1"/>
                          </a:solidFill>
                          <a:latin typeface="+mn-lt"/>
                          <a:ea typeface="+mn-ea"/>
                          <a:cs typeface="+mn-cs"/>
                        </a:rPr>
                        <a:t>the development of problem and solution relationships</a:t>
                      </a:r>
                    </a:p>
                    <a:p>
                      <a:r>
                        <a:rPr lang="en-US" sz="700" kern="1200" dirty="0" smtClean="0">
                          <a:solidFill>
                            <a:schemeClr val="dk1"/>
                          </a:solidFill>
                          <a:latin typeface="+mn-lt"/>
                          <a:ea typeface="+mn-ea"/>
                          <a:cs typeface="+mn-cs"/>
                        </a:rPr>
                        <a:t>how a character contributes to events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ctr"/>
                      <a:r>
                        <a:rPr lang="en-US" sz="700" dirty="0" smtClean="0">
                          <a:ln>
                            <a:noFill/>
                          </a:ln>
                          <a:solidFill>
                            <a:schemeClr val="tx1"/>
                          </a:solidFill>
                        </a:rPr>
                        <a:t>understand text development</a:t>
                      </a:r>
                      <a:r>
                        <a:rPr lang="en-US" sz="700" baseline="0" dirty="0" smtClean="0">
                          <a:ln>
                            <a:noFill/>
                          </a:ln>
                          <a:solidFill>
                            <a:schemeClr val="tx1"/>
                          </a:solidFill>
                        </a:rPr>
                        <a:t> in</a:t>
                      </a:r>
                    </a:p>
                    <a:p>
                      <a:pPr algn="ctr"/>
                      <a:r>
                        <a:rPr lang="en-US" sz="700" baseline="0" dirty="0" smtClean="0">
                          <a:ln>
                            <a:noFill/>
                          </a:ln>
                          <a:solidFill>
                            <a:schemeClr val="tx1"/>
                          </a:solidFill>
                        </a:rPr>
                        <a:t>grade-level </a:t>
                      </a:r>
                    </a:p>
                    <a:p>
                      <a:pPr algn="ctr"/>
                      <a:r>
                        <a:rPr lang="en-US" sz="700" baseline="0" dirty="0" smtClean="0">
                          <a:ln>
                            <a:noFill/>
                          </a:ln>
                          <a:solidFill>
                            <a:schemeClr val="tx1"/>
                          </a:solidFill>
                        </a:rPr>
                        <a:t>informational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r>
              <a:tr h="274320">
                <a:tc vMerge="1">
                  <a:txBody>
                    <a:bodyPr/>
                    <a:lstStyle/>
                    <a:p>
                      <a:pPr algn="ct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smtClean="0">
                          <a:ln>
                            <a:noFill/>
                          </a:ln>
                          <a:solidFill>
                            <a:schemeClr val="tx1"/>
                          </a:solidFill>
                        </a:rPr>
                        <a:t>ANCHOR 5</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 b="1" dirty="0" smtClean="0">
                        <a:ln>
                          <a:noFill/>
                        </a:ln>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700" b="0" dirty="0" smtClean="0">
                          <a:ln>
                            <a:noFill/>
                          </a:ln>
                          <a:solidFill>
                            <a:schemeClr val="tx1"/>
                          </a:solidFill>
                        </a:rPr>
                        <a:t>Students can determine how text structures work together to develop ideas, events, and relationships</a:t>
                      </a:r>
                      <a:r>
                        <a:rPr lang="en-US" sz="700" b="0" baseline="0" dirty="0" smtClean="0">
                          <a:ln>
                            <a:noFill/>
                          </a:ln>
                          <a:solidFill>
                            <a:schemeClr val="tx1"/>
                          </a:solidFill>
                        </a:rPr>
                        <a:t> in grade-level texts.</a:t>
                      </a:r>
                      <a:endParaRPr lang="en-US" sz="700" b="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r>
                        <a:rPr lang="en-US" sz="700" b="1" kern="1200" dirty="0" smtClean="0">
                          <a:solidFill>
                            <a:schemeClr val="dk1"/>
                          </a:solidFill>
                          <a:latin typeface="+mn-lt"/>
                          <a:ea typeface="+mn-ea"/>
                          <a:cs typeface="+mn-cs"/>
                        </a:rPr>
                        <a:t>ToM.R.3-4.5</a:t>
                      </a:r>
                    </a:p>
                    <a:p>
                      <a:endParaRPr lang="en-US" sz="400" kern="1200" dirty="0" smtClean="0">
                        <a:solidFill>
                          <a:schemeClr val="dk1"/>
                        </a:solidFill>
                        <a:latin typeface="+mn-lt"/>
                        <a:ea typeface="+mn-ea"/>
                        <a:cs typeface="+mn-cs"/>
                      </a:endParaRPr>
                    </a:p>
                    <a:p>
                      <a:r>
                        <a:rPr lang="en-US" sz="700" kern="1200" dirty="0" smtClean="0">
                          <a:solidFill>
                            <a:schemeClr val="dk1"/>
                          </a:solidFill>
                          <a:latin typeface="+mn-lt"/>
                          <a:ea typeface="+mn-ea"/>
                          <a:cs typeface="+mn-cs"/>
                        </a:rPr>
                        <a:t>Students can determine how the structure of grade-appropriate language </a:t>
                      </a:r>
                      <a:r>
                        <a:rPr lang="en-US" sz="700" b="1" kern="1200" dirty="0" smtClean="0">
                          <a:solidFill>
                            <a:schemeClr val="dk1"/>
                          </a:solidFill>
                          <a:latin typeface="+mn-lt"/>
                          <a:ea typeface="+mn-ea"/>
                          <a:cs typeface="+mn-cs"/>
                        </a:rPr>
                        <a:t>develops</a:t>
                      </a:r>
                      <a:r>
                        <a:rPr lang="en-US" sz="700" kern="1200" dirty="0" smtClean="0">
                          <a:solidFill>
                            <a:schemeClr val="dk1"/>
                          </a:solidFill>
                          <a:latin typeface="+mn-lt"/>
                          <a:ea typeface="+mn-ea"/>
                          <a:cs typeface="+mn-cs"/>
                        </a:rPr>
                        <a:t> </a:t>
                      </a:r>
                      <a:r>
                        <a:rPr lang="en-US" sz="700" b="1" kern="1200" dirty="0" smtClean="0">
                          <a:solidFill>
                            <a:schemeClr val="dk1"/>
                          </a:solidFill>
                          <a:latin typeface="+mn-lt"/>
                          <a:ea typeface="+mn-ea"/>
                          <a:cs typeface="+mn-cs"/>
                        </a:rPr>
                        <a:t>details, connections, and topics</a:t>
                      </a:r>
                      <a:r>
                        <a:rPr lang="en-US" sz="700" kern="1200" dirty="0" smtClean="0">
                          <a:solidFill>
                            <a:schemeClr val="dk1"/>
                          </a:solidFill>
                          <a:latin typeface="+mn-lt"/>
                          <a:ea typeface="+mn-ea"/>
                          <a:cs typeface="+mn-cs"/>
                        </a:rPr>
                        <a:t> in grade-level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r>
                        <a:rPr lang="en-US" sz="700" kern="1200" dirty="0" smtClean="0">
                          <a:solidFill>
                            <a:schemeClr val="dk1"/>
                          </a:solidFill>
                          <a:latin typeface="+mn-lt"/>
                          <a:ea typeface="+mn-ea"/>
                          <a:cs typeface="+mn-cs"/>
                        </a:rPr>
                        <a:t>to refer to a stanza or scene</a:t>
                      </a:r>
                    </a:p>
                    <a:p>
                      <a:r>
                        <a:rPr lang="en-US" sz="700" kern="1200" dirty="0" smtClean="0">
                          <a:solidFill>
                            <a:schemeClr val="dk1"/>
                          </a:solidFill>
                          <a:latin typeface="+mn-lt"/>
                          <a:ea typeface="+mn-ea"/>
                          <a:cs typeface="+mn-cs"/>
                        </a:rPr>
                        <a:t>to identify explicit details to support an idea</a:t>
                      </a:r>
                    </a:p>
                    <a:p>
                      <a:r>
                        <a:rPr lang="en-US" sz="700" kern="1200" dirty="0" smtClean="0">
                          <a:solidFill>
                            <a:schemeClr val="dk1"/>
                          </a:solidFill>
                          <a:latin typeface="+mn-lt"/>
                          <a:ea typeface="+mn-ea"/>
                          <a:cs typeface="+mn-cs"/>
                        </a:rPr>
                        <a:t>to describe connections between sentences or paragraphs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ctr"/>
                      <a:r>
                        <a:rPr lang="en-US" sz="700" dirty="0" smtClean="0">
                          <a:ln>
                            <a:noFill/>
                          </a:ln>
                          <a:solidFill>
                            <a:schemeClr val="tx1"/>
                          </a:solidFill>
                        </a:rPr>
                        <a:t>analyze the structure of grade-level informational texts</a:t>
                      </a:r>
                      <a:endParaRPr lang="en-US" sz="7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r>
            </a:tbl>
          </a:graphicData>
        </a:graphic>
      </p:graphicFrame>
      <p:sp>
        <p:nvSpPr>
          <p:cNvPr id="20" name="Rectangle 19"/>
          <p:cNvSpPr/>
          <p:nvPr/>
        </p:nvSpPr>
        <p:spPr>
          <a:xfrm>
            <a:off x="5229224" y="1781176"/>
            <a:ext cx="2543175" cy="4133849"/>
          </a:xfrm>
          <a:prstGeom prst="rect">
            <a:avLst/>
          </a:prstGeom>
          <a:noFill/>
          <a:ln w="50800">
            <a:solidFill>
              <a:srgbClr val="324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33674" y="1504950"/>
            <a:ext cx="3676651" cy="246221"/>
          </a:xfrm>
          <a:prstGeom prst="rect">
            <a:avLst/>
          </a:prstGeom>
          <a:noFill/>
        </p:spPr>
        <p:txBody>
          <a:bodyPr wrap="square" rtlCol="0">
            <a:spAutoFit/>
          </a:bodyPr>
          <a:lstStyle/>
          <a:p>
            <a:pPr algn="ctr"/>
            <a:r>
              <a:rPr lang="en-US" sz="1000" b="1" dirty="0" smtClean="0"/>
              <a:t>READING FOR INFORMATION: GRADE BAND 3–4</a:t>
            </a:r>
            <a:endParaRPr lang="en-US" sz="1000" b="1" dirty="0"/>
          </a:p>
        </p:txBody>
      </p:sp>
      <p:sp>
        <p:nvSpPr>
          <p:cNvPr id="22" name="Rounded Rectangle 21"/>
          <p:cNvSpPr/>
          <p:nvPr/>
        </p:nvSpPr>
        <p:spPr>
          <a:xfrm>
            <a:off x="6381752" y="876301"/>
            <a:ext cx="2514598" cy="552450"/>
          </a:xfrm>
          <a:prstGeom prst="roundRect">
            <a:avLst/>
          </a:prstGeom>
          <a:solidFill>
            <a:srgbClr val="DAE2F0"/>
          </a:solidFill>
          <a:ln w="31750">
            <a:solidFill>
              <a:srgbClr val="324E89"/>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800"/>
              </a:spcAft>
            </a:pPr>
            <a:r>
              <a:rPr lang="en-US" sz="1000" b="1" dirty="0" smtClean="0">
                <a:solidFill>
                  <a:schemeClr val="tx1"/>
                </a:solidFill>
              </a:rPr>
              <a:t>Formerly SLDs; Items focus on the</a:t>
            </a:r>
            <a:br>
              <a:rPr lang="en-US" sz="1000" b="1" dirty="0" smtClean="0">
                <a:solidFill>
                  <a:schemeClr val="tx1"/>
                </a:solidFill>
              </a:rPr>
            </a:br>
            <a:r>
              <a:rPr lang="en-US" sz="1000" b="1" dirty="0" smtClean="0">
                <a:solidFill>
                  <a:schemeClr val="tx1"/>
                </a:solidFill>
              </a:rPr>
              <a:t>Language Purpose/Function.</a:t>
            </a:r>
          </a:p>
        </p:txBody>
      </p:sp>
      <p:cxnSp>
        <p:nvCxnSpPr>
          <p:cNvPr id="23" name="Straight Connector 22"/>
          <p:cNvCxnSpPr/>
          <p:nvPr/>
        </p:nvCxnSpPr>
        <p:spPr>
          <a:xfrm flipV="1">
            <a:off x="7781926" y="1419225"/>
            <a:ext cx="142874" cy="361950"/>
          </a:xfrm>
          <a:prstGeom prst="line">
            <a:avLst/>
          </a:prstGeom>
          <a:ln w="31750">
            <a:solidFill>
              <a:srgbClr val="324E8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Performance Levels</a:t>
            </a:r>
            <a:endParaRPr lang="en-US" dirty="0"/>
          </a:p>
        </p:txBody>
      </p:sp>
      <p:sp>
        <p:nvSpPr>
          <p:cNvPr id="3" name="Content Placeholder 2"/>
          <p:cNvSpPr>
            <a:spLocks noGrp="1"/>
          </p:cNvSpPr>
          <p:nvPr>
            <p:ph idx="1"/>
          </p:nvPr>
        </p:nvSpPr>
        <p:spPr>
          <a:xfrm>
            <a:off x="1763713" y="2206625"/>
            <a:ext cx="5589587" cy="3546475"/>
          </a:xfrm>
        </p:spPr>
        <p:txBody>
          <a:bodyPr/>
          <a:lstStyle/>
          <a:p>
            <a:pPr>
              <a:spcBef>
                <a:spcPts val="3000"/>
              </a:spcBef>
            </a:pPr>
            <a:r>
              <a:rPr lang="en-US" sz="2200" dirty="0" smtClean="0"/>
              <a:t>Entering</a:t>
            </a:r>
            <a:r>
              <a:rPr lang="en-US" dirty="0" smtClean="0"/>
              <a:t> </a:t>
            </a:r>
            <a:r>
              <a:rPr lang="en-US" sz="1800" dirty="0" smtClean="0"/>
              <a:t>(approximates Beginning)</a:t>
            </a:r>
          </a:p>
          <a:p>
            <a:pPr>
              <a:spcBef>
                <a:spcPts val="3000"/>
              </a:spcBef>
            </a:pPr>
            <a:r>
              <a:rPr lang="en-US" sz="2200" dirty="0" smtClean="0"/>
              <a:t>Emerging</a:t>
            </a:r>
            <a:r>
              <a:rPr lang="en-US" dirty="0" smtClean="0"/>
              <a:t> </a:t>
            </a:r>
            <a:r>
              <a:rPr lang="en-US" sz="1800" dirty="0" smtClean="0"/>
              <a:t>(approximates Low Intermediate)</a:t>
            </a:r>
          </a:p>
          <a:p>
            <a:pPr>
              <a:spcBef>
                <a:spcPts val="3000"/>
              </a:spcBef>
            </a:pPr>
            <a:r>
              <a:rPr lang="en-US" sz="2200" dirty="0" smtClean="0"/>
              <a:t>Transitioning</a:t>
            </a:r>
            <a:r>
              <a:rPr lang="en-US" dirty="0" smtClean="0"/>
              <a:t> </a:t>
            </a:r>
            <a:r>
              <a:rPr lang="en-US" sz="1800" dirty="0" smtClean="0"/>
              <a:t>(approximates Intermediate)</a:t>
            </a:r>
          </a:p>
          <a:p>
            <a:pPr>
              <a:spcBef>
                <a:spcPts val="3000"/>
              </a:spcBef>
            </a:pPr>
            <a:r>
              <a:rPr lang="en-US" sz="2200" dirty="0" smtClean="0"/>
              <a:t>Expanding</a:t>
            </a:r>
            <a:r>
              <a:rPr lang="en-US" dirty="0" smtClean="0"/>
              <a:t> </a:t>
            </a:r>
            <a:r>
              <a:rPr lang="en-US" sz="1800" dirty="0" smtClean="0"/>
              <a:t>(approximates Advanced)</a:t>
            </a:r>
          </a:p>
          <a:p>
            <a:pPr>
              <a:spcBef>
                <a:spcPts val="3000"/>
              </a:spcBef>
            </a:pPr>
            <a:r>
              <a:rPr lang="en-US" sz="2200" dirty="0" smtClean="0"/>
              <a:t>Commanding</a:t>
            </a:r>
            <a:r>
              <a:rPr lang="en-US" dirty="0" smtClean="0"/>
              <a:t> </a:t>
            </a:r>
            <a:r>
              <a:rPr lang="en-US" sz="1800" dirty="0" smtClean="0"/>
              <a:t>(approximates Proficient)</a:t>
            </a:r>
            <a:endParaRPr lang="en-US" sz="1800" dirty="0"/>
          </a:p>
        </p:txBody>
      </p:sp>
      <p:sp>
        <p:nvSpPr>
          <p:cNvPr id="4" name="TextBox 3"/>
          <p:cNvSpPr txBox="1"/>
          <p:nvPr/>
        </p:nvSpPr>
        <p:spPr>
          <a:xfrm>
            <a:off x="1143000" y="1314451"/>
            <a:ext cx="6838949" cy="430887"/>
          </a:xfrm>
          <a:prstGeom prst="rect">
            <a:avLst/>
          </a:prstGeom>
          <a:noFill/>
        </p:spPr>
        <p:txBody>
          <a:bodyPr wrap="square" rtlCol="0">
            <a:spAutoFit/>
          </a:bodyPr>
          <a:lstStyle/>
          <a:p>
            <a:r>
              <a:rPr lang="en-US" sz="2200" dirty="0" smtClean="0"/>
              <a:t>Student performance will be reliably identified as:</a:t>
            </a:r>
            <a:endParaRPr lang="en-US" sz="2200" dirty="0"/>
          </a:p>
        </p:txBody>
      </p:sp>
      <p:sp>
        <p:nvSpPr>
          <p:cNvPr id="5" name="Slide Number Placeholder 4"/>
          <p:cNvSpPr>
            <a:spLocks noGrp="1"/>
          </p:cNvSpPr>
          <p:nvPr>
            <p:ph type="sldNum" sz="quarter" idx="10"/>
          </p:nvPr>
        </p:nvSpPr>
        <p:spPr/>
        <p:txBody>
          <a:bodyPr/>
          <a:lstStyle/>
          <a:p>
            <a:fld id="{C6C20FBB-DA0A-4D64-96F3-1BFC9EBDF0F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6C20FBB-DA0A-4D64-96F3-1BFC9EBDF0FB}" type="slidenum">
              <a:rPr lang="en-US" smtClean="0"/>
              <a:pPr/>
              <a:t>13</a:t>
            </a:fld>
            <a:endParaRPr lang="en-US" dirty="0"/>
          </a:p>
        </p:txBody>
      </p:sp>
      <p:sp>
        <p:nvSpPr>
          <p:cNvPr id="5" name="Title 1"/>
          <p:cNvSpPr>
            <a:spLocks noGrp="1"/>
          </p:cNvSpPr>
          <p:nvPr>
            <p:ph type="title"/>
          </p:nvPr>
        </p:nvSpPr>
        <p:spPr>
          <a:xfrm>
            <a:off x="314325" y="246063"/>
            <a:ext cx="8229600" cy="382587"/>
          </a:xfrm>
        </p:spPr>
        <p:txBody>
          <a:bodyPr/>
          <a:lstStyle/>
          <a:p>
            <a:r>
              <a:rPr lang="en-US" dirty="0" smtClean="0"/>
              <a:t>NYSESLAT Foundations: PLDs</a:t>
            </a:r>
            <a:endParaRPr lang="en-US" dirty="0"/>
          </a:p>
        </p:txBody>
      </p:sp>
      <p:sp>
        <p:nvSpPr>
          <p:cNvPr id="6" name="Rounded Rectangle 5"/>
          <p:cNvSpPr/>
          <p:nvPr/>
        </p:nvSpPr>
        <p:spPr>
          <a:xfrm>
            <a:off x="209550" y="4333875"/>
            <a:ext cx="874395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09550" y="1657350"/>
            <a:ext cx="8734425"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Table 7"/>
          <p:cNvGraphicFramePr>
            <a:graphicFrameLocks noGrp="1"/>
          </p:cNvGraphicFramePr>
          <p:nvPr/>
        </p:nvGraphicFramePr>
        <p:xfrm>
          <a:off x="219074" y="1653539"/>
          <a:ext cx="8715375" cy="3524251"/>
        </p:xfrm>
        <a:graphic>
          <a:graphicData uri="http://schemas.openxmlformats.org/drawingml/2006/table">
            <a:tbl>
              <a:tblPr firstRow="1" bandRow="1">
                <a:tableStyleId>{5C22544A-7EE6-4342-B048-85BDC9FD1C3A}</a:tableStyleId>
              </a:tblPr>
              <a:tblGrid>
                <a:gridCol w="443314"/>
                <a:gridCol w="1214037"/>
                <a:gridCol w="1314450"/>
                <a:gridCol w="1457325"/>
                <a:gridCol w="1724025"/>
                <a:gridCol w="1285875"/>
                <a:gridCol w="1276349"/>
              </a:tblGrid>
              <a:tr h="537211">
                <a:tc>
                  <a:txBody>
                    <a:bodyPr/>
                    <a:lstStyle/>
                    <a:p>
                      <a:pPr algn="ctr"/>
                      <a:r>
                        <a:rPr lang="en-US" sz="1200" dirty="0" smtClean="0">
                          <a:ln>
                            <a:noFill/>
                          </a:ln>
                          <a:solidFill>
                            <a:schemeClr val="bg1"/>
                          </a:solidFill>
                        </a:rPr>
                        <a:t>3-4</a:t>
                      </a:r>
                      <a:endParaRPr lang="en-US" sz="1200" dirty="0">
                        <a:ln>
                          <a:noFill/>
                        </a:ln>
                        <a:solidFill>
                          <a:schemeClr val="bg1"/>
                        </a:solidFill>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900" dirty="0" smtClean="0">
                          <a:ln>
                            <a:noFill/>
                          </a:ln>
                          <a:solidFill>
                            <a:schemeClr val="tx1"/>
                          </a:solidFill>
                        </a:rPr>
                        <a:t>Target of Measurement</a:t>
                      </a:r>
                      <a:endParaRPr lang="en-US" sz="9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algn="ctr">
                        <a:spcAft>
                          <a:spcPts val="500"/>
                        </a:spcAft>
                      </a:pPr>
                      <a:r>
                        <a:rPr lang="en-US" sz="900" dirty="0" smtClean="0">
                          <a:ln>
                            <a:noFill/>
                          </a:ln>
                          <a:solidFill>
                            <a:schemeClr val="bg1"/>
                          </a:solidFill>
                        </a:rPr>
                        <a:t>Entering</a:t>
                      </a:r>
                    </a:p>
                    <a:p>
                      <a:pPr algn="ctr">
                        <a:spcAft>
                          <a:spcPts val="500"/>
                        </a:spcAft>
                      </a:pPr>
                      <a:r>
                        <a:rPr lang="en-US" sz="800" dirty="0" smtClean="0">
                          <a:ln>
                            <a:noFill/>
                          </a:ln>
                          <a:solidFill>
                            <a:schemeClr val="bg1"/>
                          </a:solidFill>
                        </a:rPr>
                        <a:t>(Formerly Beginning)</a:t>
                      </a:r>
                      <a:endParaRPr lang="en-US" sz="8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spcAft>
                          <a:spcPts val="500"/>
                        </a:spcAft>
                      </a:pPr>
                      <a:r>
                        <a:rPr lang="en-US" sz="900" dirty="0" smtClean="0">
                          <a:ln>
                            <a:noFill/>
                          </a:ln>
                          <a:solidFill>
                            <a:schemeClr val="bg1"/>
                          </a:solidFill>
                        </a:rPr>
                        <a:t>Emerging</a:t>
                      </a:r>
                    </a:p>
                    <a:p>
                      <a:pPr algn="ctr">
                        <a:spcAft>
                          <a:spcPts val="500"/>
                        </a:spcAft>
                      </a:pPr>
                      <a:r>
                        <a:rPr lang="en-US" sz="800" dirty="0" smtClean="0">
                          <a:ln>
                            <a:noFill/>
                          </a:ln>
                          <a:solidFill>
                            <a:schemeClr val="bg1"/>
                          </a:solidFill>
                        </a:rPr>
                        <a:t>(Formerly</a:t>
                      </a:r>
                      <a:r>
                        <a:rPr lang="en-US" sz="800" baseline="0" dirty="0" smtClean="0">
                          <a:ln>
                            <a:noFill/>
                          </a:ln>
                          <a:solidFill>
                            <a:schemeClr val="bg1"/>
                          </a:solidFill>
                        </a:rPr>
                        <a:t> Intermediate)</a:t>
                      </a:r>
                      <a:endParaRPr lang="en-US" sz="8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spcAft>
                          <a:spcPts val="500"/>
                        </a:spcAft>
                      </a:pPr>
                      <a:r>
                        <a:rPr lang="en-US" sz="900" dirty="0" smtClean="0">
                          <a:ln>
                            <a:noFill/>
                          </a:ln>
                          <a:solidFill>
                            <a:schemeClr val="bg1"/>
                          </a:solidFill>
                        </a:rPr>
                        <a:t>Transitioning</a:t>
                      </a:r>
                    </a:p>
                    <a:p>
                      <a:pPr algn="ctr">
                        <a:spcAft>
                          <a:spcPts val="500"/>
                        </a:spcAft>
                      </a:pPr>
                      <a:r>
                        <a:rPr lang="en-US" sz="800" dirty="0" smtClean="0">
                          <a:ln>
                            <a:noFill/>
                          </a:ln>
                          <a:solidFill>
                            <a:schemeClr val="bg1"/>
                          </a:solidFill>
                        </a:rPr>
                        <a:t>(Formerly</a:t>
                      </a:r>
                      <a:r>
                        <a:rPr lang="en-US" sz="800" baseline="0" dirty="0" smtClean="0">
                          <a:ln>
                            <a:noFill/>
                          </a:ln>
                          <a:solidFill>
                            <a:schemeClr val="bg1"/>
                          </a:solidFill>
                        </a:rPr>
                        <a:t> High Intermediate)</a:t>
                      </a:r>
                      <a:endParaRPr lang="en-US" sz="8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spcAft>
                          <a:spcPts val="500"/>
                        </a:spcAft>
                      </a:pPr>
                      <a:r>
                        <a:rPr lang="en-US" sz="900" dirty="0" smtClean="0">
                          <a:ln>
                            <a:noFill/>
                          </a:ln>
                          <a:solidFill>
                            <a:schemeClr val="bg1"/>
                          </a:solidFill>
                        </a:rPr>
                        <a:t>Expanding</a:t>
                      </a:r>
                    </a:p>
                    <a:p>
                      <a:pPr algn="ctr">
                        <a:spcAft>
                          <a:spcPts val="500"/>
                        </a:spcAft>
                      </a:pPr>
                      <a:r>
                        <a:rPr lang="en-US" sz="800" dirty="0" smtClean="0">
                          <a:ln>
                            <a:noFill/>
                          </a:ln>
                          <a:solidFill>
                            <a:schemeClr val="bg1"/>
                          </a:solidFill>
                        </a:rPr>
                        <a:t>(Formerly</a:t>
                      </a:r>
                      <a:r>
                        <a:rPr lang="en-US" sz="800" baseline="0" dirty="0" smtClean="0">
                          <a:ln>
                            <a:noFill/>
                          </a:ln>
                          <a:solidFill>
                            <a:schemeClr val="bg1"/>
                          </a:solidFill>
                        </a:rPr>
                        <a:t> Advanced)</a:t>
                      </a:r>
                      <a:endParaRPr lang="en-US" sz="8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spcAft>
                          <a:spcPts val="500"/>
                        </a:spcAft>
                      </a:pPr>
                      <a:r>
                        <a:rPr lang="en-US" sz="900" dirty="0" smtClean="0">
                          <a:ln>
                            <a:noFill/>
                          </a:ln>
                          <a:solidFill>
                            <a:schemeClr val="bg1"/>
                          </a:solidFill>
                        </a:rPr>
                        <a:t>Commanding</a:t>
                      </a:r>
                    </a:p>
                    <a:p>
                      <a:pPr algn="ctr">
                        <a:spcAft>
                          <a:spcPts val="500"/>
                        </a:spcAft>
                      </a:pPr>
                      <a:r>
                        <a:rPr lang="en-US" sz="800" dirty="0" smtClean="0">
                          <a:ln>
                            <a:noFill/>
                          </a:ln>
                          <a:solidFill>
                            <a:schemeClr val="bg1"/>
                          </a:solidFill>
                        </a:rPr>
                        <a:t>(Formerly</a:t>
                      </a:r>
                      <a:r>
                        <a:rPr lang="en-US" sz="800" baseline="0" dirty="0" smtClean="0">
                          <a:ln>
                            <a:noFill/>
                          </a:ln>
                          <a:solidFill>
                            <a:schemeClr val="bg1"/>
                          </a:solidFill>
                        </a:rPr>
                        <a:t> Proficient)</a:t>
                      </a:r>
                      <a:endParaRPr lang="en-US" sz="8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r>
              <a:tr h="1430862">
                <a:tc rowSpan="2">
                  <a:txBody>
                    <a:bodyPr/>
                    <a:lstStyle/>
                    <a:p>
                      <a:pPr algn="ctr">
                        <a:spcAft>
                          <a:spcPts val="400"/>
                        </a:spcAft>
                      </a:pPr>
                      <a:r>
                        <a:rPr lang="en-US" sz="800" b="1" dirty="0" smtClean="0">
                          <a:ln>
                            <a:noFill/>
                          </a:ln>
                          <a:solidFill>
                            <a:schemeClr val="tx1"/>
                          </a:solidFill>
                        </a:rPr>
                        <a:t>READING</a:t>
                      </a:r>
                      <a:r>
                        <a:rPr lang="en-US" sz="800" b="1" baseline="0" dirty="0" smtClean="0">
                          <a:ln>
                            <a:noFill/>
                          </a:ln>
                          <a:solidFill>
                            <a:schemeClr val="tx1"/>
                          </a:solidFill>
                        </a:rPr>
                        <a:t> GENERAL CLAIM 1:</a:t>
                      </a:r>
                    </a:p>
                    <a:p>
                      <a:pPr algn="ctr">
                        <a:spcAft>
                          <a:spcPts val="400"/>
                        </a:spcAft>
                      </a:pPr>
                      <a:r>
                        <a:rPr lang="en-US" sz="800" baseline="0" dirty="0" smtClean="0">
                          <a:ln>
                            <a:noFill/>
                          </a:ln>
                          <a:solidFill>
                            <a:schemeClr val="tx1"/>
                          </a:solidFill>
                        </a:rPr>
                        <a:t>Students can determine information in grade-level text.</a:t>
                      </a:r>
                      <a:endParaRPr lang="en-US" sz="800" dirty="0" smtClean="0">
                        <a:ln>
                          <a:noFill/>
                        </a:ln>
                        <a:solidFill>
                          <a:schemeClr val="tx1"/>
                        </a:solidFill>
                      </a:endParaRPr>
                    </a:p>
                  </a:txBody>
                  <a:tcPr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800" b="1" kern="1200" dirty="0" smtClean="0">
                          <a:solidFill>
                            <a:schemeClr val="dk1"/>
                          </a:solidFill>
                          <a:latin typeface="+mn-lt"/>
                          <a:ea typeface="+mn-ea"/>
                          <a:cs typeface="+mn-cs"/>
                        </a:rPr>
                        <a:t>ToM.R.3-4.1</a:t>
                      </a:r>
                      <a:endParaRPr lang="en-US" sz="800" kern="1200" dirty="0" smtClean="0">
                        <a:solidFill>
                          <a:schemeClr val="dk1"/>
                        </a:solidFill>
                        <a:latin typeface="+mn-lt"/>
                        <a:ea typeface="+mn-ea"/>
                        <a:cs typeface="+mn-cs"/>
                      </a:endParaRPr>
                    </a:p>
                    <a:p>
                      <a:pPr algn="l"/>
                      <a:r>
                        <a:rPr lang="en-US" sz="800" kern="1200" dirty="0" smtClean="0">
                          <a:solidFill>
                            <a:schemeClr val="dk1"/>
                          </a:solidFill>
                          <a:latin typeface="+mn-lt"/>
                          <a:ea typeface="+mn-ea"/>
                          <a:cs typeface="+mn-cs"/>
                        </a:rPr>
                        <a:t>Students can identify grade-appropriate words, phrases, or sentences that </a:t>
                      </a:r>
                      <a:r>
                        <a:rPr lang="en-US" sz="800" b="1" kern="1200" dirty="0" smtClean="0">
                          <a:solidFill>
                            <a:schemeClr val="dk1"/>
                          </a:solidFill>
                          <a:latin typeface="+mn-lt"/>
                          <a:ea typeface="+mn-ea"/>
                          <a:cs typeface="+mn-cs"/>
                        </a:rPr>
                        <a:t>signal</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point of view, people, ideas, concepts, events, and the main topic or message</a:t>
                      </a:r>
                      <a:r>
                        <a:rPr lang="en-US" sz="800" kern="1200" dirty="0" smtClean="0">
                          <a:solidFill>
                            <a:schemeClr val="dk1"/>
                          </a:solidFill>
                          <a:latin typeface="+mn-lt"/>
                          <a:ea typeface="+mn-ea"/>
                          <a:cs typeface="+mn-cs"/>
                        </a:rPr>
                        <a:t> in a grade-level text.</a:t>
                      </a:r>
                      <a:endParaRPr lang="en-US" sz="80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algn="l"/>
                      <a:r>
                        <a:rPr lang="en-US" sz="800" kern="1200" dirty="0" smtClean="0">
                          <a:solidFill>
                            <a:schemeClr val="dk1"/>
                          </a:solidFill>
                          <a:latin typeface="+mn-lt"/>
                          <a:ea typeface="+mn-ea"/>
                          <a:cs typeface="+mn-cs"/>
                        </a:rPr>
                        <a:t>Student cannot or can identify a few grade-appropriate words or short phrases that </a:t>
                      </a:r>
                      <a:r>
                        <a:rPr lang="en-US" sz="800" b="1" kern="1200" dirty="0" smtClean="0">
                          <a:solidFill>
                            <a:schemeClr val="dk1"/>
                          </a:solidFill>
                          <a:latin typeface="+mn-lt"/>
                          <a:ea typeface="+mn-ea"/>
                          <a:cs typeface="+mn-cs"/>
                        </a:rPr>
                        <a:t>signal</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point of view, people, ideas, concepts, events, and the main topic or message</a:t>
                      </a:r>
                      <a:r>
                        <a:rPr lang="en-US" sz="800" kern="1200" dirty="0" smtClean="0">
                          <a:solidFill>
                            <a:schemeClr val="dk1"/>
                          </a:solidFill>
                          <a:latin typeface="+mn-lt"/>
                          <a:ea typeface="+mn-ea"/>
                          <a:cs typeface="+mn-cs"/>
                        </a:rPr>
                        <a:t> in a grade-level text.</a:t>
                      </a:r>
                      <a:endParaRPr lang="en-US" sz="8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800" kern="1200" dirty="0" smtClean="0">
                          <a:solidFill>
                            <a:schemeClr val="dk1"/>
                          </a:solidFill>
                          <a:latin typeface="+mn-lt"/>
                          <a:ea typeface="+mn-ea"/>
                          <a:cs typeface="+mn-cs"/>
                        </a:rPr>
                        <a:t>Student can identify some grade-appropriate words and phrases, and a few simple sentences that </a:t>
                      </a:r>
                      <a:r>
                        <a:rPr lang="en-US" sz="800" b="1" kern="1200" dirty="0" smtClean="0">
                          <a:solidFill>
                            <a:schemeClr val="dk1"/>
                          </a:solidFill>
                          <a:latin typeface="+mn-lt"/>
                          <a:ea typeface="+mn-ea"/>
                          <a:cs typeface="+mn-cs"/>
                        </a:rPr>
                        <a:t>signal</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point of view, people, ideas, concepts, events, and the main topic or message</a:t>
                      </a:r>
                      <a:r>
                        <a:rPr lang="en-US" sz="800" kern="1200" dirty="0" smtClean="0">
                          <a:solidFill>
                            <a:schemeClr val="dk1"/>
                          </a:solidFill>
                          <a:latin typeface="+mn-lt"/>
                          <a:ea typeface="+mn-ea"/>
                          <a:cs typeface="+mn-cs"/>
                        </a:rPr>
                        <a:t> in a grade-level text.</a:t>
                      </a:r>
                      <a:endParaRPr lang="en-US" sz="8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800" kern="1200" dirty="0" smtClean="0">
                          <a:solidFill>
                            <a:schemeClr val="dk1"/>
                          </a:solidFill>
                          <a:latin typeface="+mn-lt"/>
                          <a:ea typeface="+mn-ea"/>
                          <a:cs typeface="+mn-cs"/>
                        </a:rPr>
                        <a:t>Student can identify most grade-appropriate phrases and simple sentences, and a few complex sentences that </a:t>
                      </a:r>
                      <a:r>
                        <a:rPr lang="en-US" sz="800" b="1" kern="1200" dirty="0" smtClean="0">
                          <a:solidFill>
                            <a:schemeClr val="dk1"/>
                          </a:solidFill>
                          <a:latin typeface="+mn-lt"/>
                          <a:ea typeface="+mn-ea"/>
                          <a:cs typeface="+mn-cs"/>
                        </a:rPr>
                        <a:t>signal</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point of view, people, ideas, concepts, events, and the main topic or message</a:t>
                      </a:r>
                      <a:r>
                        <a:rPr lang="en-US" sz="800" kern="1200" dirty="0" smtClean="0">
                          <a:solidFill>
                            <a:schemeClr val="dk1"/>
                          </a:solidFill>
                          <a:latin typeface="+mn-lt"/>
                          <a:ea typeface="+mn-ea"/>
                          <a:cs typeface="+mn-cs"/>
                        </a:rPr>
                        <a:t> in a grade-level text.</a:t>
                      </a:r>
                      <a:endParaRPr lang="en-US" sz="8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800" kern="1200" dirty="0" smtClean="0">
                          <a:solidFill>
                            <a:schemeClr val="dk1"/>
                          </a:solidFill>
                          <a:latin typeface="+mn-lt"/>
                          <a:ea typeface="+mn-ea"/>
                          <a:cs typeface="+mn-cs"/>
                        </a:rPr>
                        <a:t>Student can identify most grade-appropriate simple and some complex sentences that </a:t>
                      </a:r>
                      <a:r>
                        <a:rPr lang="en-US" sz="800" b="1" kern="1200" dirty="0" smtClean="0">
                          <a:solidFill>
                            <a:schemeClr val="dk1"/>
                          </a:solidFill>
                          <a:latin typeface="+mn-lt"/>
                          <a:ea typeface="+mn-ea"/>
                          <a:cs typeface="+mn-cs"/>
                        </a:rPr>
                        <a:t>signal</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point of view, people, ideas, concepts, events, and the main topic or message</a:t>
                      </a:r>
                      <a:r>
                        <a:rPr lang="en-US" sz="800" kern="1200" dirty="0" smtClean="0">
                          <a:solidFill>
                            <a:schemeClr val="dk1"/>
                          </a:solidFill>
                          <a:latin typeface="+mn-lt"/>
                          <a:ea typeface="+mn-ea"/>
                          <a:cs typeface="+mn-cs"/>
                        </a:rPr>
                        <a:t> in a grade-level text.</a:t>
                      </a:r>
                      <a:endParaRPr lang="en-US" sz="800" kern="1200" dirty="0">
                        <a:solidFill>
                          <a:schemeClr val="dk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800" kern="1200" dirty="0" smtClean="0">
                          <a:solidFill>
                            <a:schemeClr val="dk1"/>
                          </a:solidFill>
                          <a:latin typeface="+mn-lt"/>
                          <a:ea typeface="+mn-ea"/>
                          <a:cs typeface="+mn-cs"/>
                        </a:rPr>
                        <a:t>Student can identify most grade-appropriate complex sentences that </a:t>
                      </a:r>
                      <a:r>
                        <a:rPr lang="en-US" sz="800" b="1" kern="1200" dirty="0" smtClean="0">
                          <a:solidFill>
                            <a:schemeClr val="dk1"/>
                          </a:solidFill>
                          <a:latin typeface="+mn-lt"/>
                          <a:ea typeface="+mn-ea"/>
                          <a:cs typeface="+mn-cs"/>
                        </a:rPr>
                        <a:t>signal</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point of view, people, ideas, concepts, events, and the main topic or message</a:t>
                      </a:r>
                      <a:r>
                        <a:rPr lang="en-US" sz="800" kern="1200" dirty="0" smtClean="0">
                          <a:solidFill>
                            <a:schemeClr val="dk1"/>
                          </a:solidFill>
                          <a:latin typeface="+mn-lt"/>
                          <a:ea typeface="+mn-ea"/>
                          <a:cs typeface="+mn-cs"/>
                        </a:rPr>
                        <a:t> in a grade-level text.</a:t>
                      </a:r>
                      <a:endParaRPr lang="en-US" sz="800" kern="1200" dirty="0">
                        <a:solidFill>
                          <a:schemeClr val="dk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r>
              <a:tr h="1430862">
                <a:tc vMerge="1">
                  <a:txBody>
                    <a:bodyPr/>
                    <a:lstStyle/>
                    <a:p>
                      <a:pPr algn="ctr"/>
                      <a:endParaRPr lang="en-US" sz="80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CDCDC"/>
                    </a:solidFill>
                  </a:tcPr>
                </a:tc>
                <a:tc>
                  <a:txBody>
                    <a:bodyPr/>
                    <a:lstStyle/>
                    <a:p>
                      <a:pPr algn="l"/>
                      <a:r>
                        <a:rPr lang="en-US" sz="800" b="1" kern="1200" dirty="0" smtClean="0">
                          <a:solidFill>
                            <a:schemeClr val="dk1"/>
                          </a:solidFill>
                          <a:latin typeface="+mn-lt"/>
                          <a:ea typeface="+mn-ea"/>
                          <a:cs typeface="+mn-cs"/>
                        </a:rPr>
                        <a:t>ToM.R.3-4.2</a:t>
                      </a:r>
                      <a:endParaRPr lang="en-US" sz="800" kern="1200" dirty="0" smtClean="0">
                        <a:solidFill>
                          <a:schemeClr val="dk1"/>
                        </a:solidFill>
                        <a:latin typeface="+mn-lt"/>
                        <a:ea typeface="+mn-ea"/>
                        <a:cs typeface="+mn-cs"/>
                      </a:endParaRPr>
                    </a:p>
                    <a:p>
                      <a:pPr algn="l"/>
                      <a:r>
                        <a:rPr lang="en-US" sz="800" kern="1200" dirty="0" smtClean="0">
                          <a:solidFill>
                            <a:schemeClr val="dk1"/>
                          </a:solidFill>
                          <a:latin typeface="+mn-lt"/>
                          <a:ea typeface="+mn-ea"/>
                          <a:cs typeface="+mn-cs"/>
                        </a:rPr>
                        <a:t>Students can identify grade-appropriate words, phrases, or sentences that </a:t>
                      </a:r>
                      <a:r>
                        <a:rPr lang="en-US" sz="800" b="1" kern="1200" dirty="0" smtClean="0">
                          <a:solidFill>
                            <a:schemeClr val="dk1"/>
                          </a:solidFill>
                          <a:latin typeface="+mn-lt"/>
                          <a:ea typeface="+mn-ea"/>
                          <a:cs typeface="+mn-cs"/>
                        </a:rPr>
                        <a:t>signal or convey key elements,</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sequence, connections, relationships, and point of view</a:t>
                      </a:r>
                      <a:r>
                        <a:rPr lang="en-US" sz="800" kern="1200" dirty="0" smtClean="0">
                          <a:solidFill>
                            <a:schemeClr val="dk1"/>
                          </a:solidFill>
                          <a:latin typeface="+mn-lt"/>
                          <a:ea typeface="+mn-ea"/>
                          <a:cs typeface="+mn-cs"/>
                        </a:rPr>
                        <a:t> in a grade-level text.</a:t>
                      </a:r>
                      <a:endParaRPr lang="en-US" sz="80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dk1"/>
                          </a:solidFill>
                          <a:latin typeface="+mn-lt"/>
                          <a:ea typeface="+mn-ea"/>
                          <a:cs typeface="+mn-cs"/>
                        </a:rPr>
                        <a:t>Student cannot or can identify a few grade-appropriate words or short phrases that </a:t>
                      </a:r>
                      <a:r>
                        <a:rPr lang="en-US" sz="800" b="1" kern="1200" dirty="0" smtClean="0">
                          <a:solidFill>
                            <a:schemeClr val="dk1"/>
                          </a:solidFill>
                          <a:latin typeface="+mn-lt"/>
                          <a:ea typeface="+mn-ea"/>
                          <a:cs typeface="+mn-cs"/>
                        </a:rPr>
                        <a:t>signal or convey</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key elements,</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sequence, connections, relationships, and point of view</a:t>
                      </a:r>
                      <a:r>
                        <a:rPr lang="en-US" sz="800" kern="1200" dirty="0" smtClean="0">
                          <a:solidFill>
                            <a:schemeClr val="dk1"/>
                          </a:solidFill>
                          <a:latin typeface="+mn-lt"/>
                          <a:ea typeface="+mn-ea"/>
                          <a:cs typeface="+mn-cs"/>
                        </a:rPr>
                        <a:t> in a grade-level text.</a:t>
                      </a:r>
                      <a:endParaRPr lang="en-US" sz="800" b="0" dirty="0" smtClean="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800" kern="1200" dirty="0" smtClean="0">
                          <a:solidFill>
                            <a:schemeClr val="dk1"/>
                          </a:solidFill>
                          <a:latin typeface="+mn-lt"/>
                          <a:ea typeface="+mn-ea"/>
                          <a:cs typeface="+mn-cs"/>
                        </a:rPr>
                        <a:t>Student can identify some grade-appropriate words and phrases, and a few simple sentences that </a:t>
                      </a:r>
                      <a:r>
                        <a:rPr lang="en-US" sz="800" b="1" kern="1200" dirty="0" smtClean="0">
                          <a:solidFill>
                            <a:schemeClr val="dk1"/>
                          </a:solidFill>
                          <a:latin typeface="+mn-lt"/>
                          <a:ea typeface="+mn-ea"/>
                          <a:cs typeface="+mn-cs"/>
                        </a:rPr>
                        <a:t>signal or convey key elements,</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sequence, connections, relationships, and point of view</a:t>
                      </a:r>
                      <a:r>
                        <a:rPr lang="en-US" sz="800" kern="1200" dirty="0" smtClean="0">
                          <a:solidFill>
                            <a:schemeClr val="dk1"/>
                          </a:solidFill>
                          <a:latin typeface="+mn-lt"/>
                          <a:ea typeface="+mn-ea"/>
                          <a:cs typeface="+mn-cs"/>
                        </a:rPr>
                        <a:t> in a grade-level text.</a:t>
                      </a:r>
                      <a:endParaRPr lang="en-US" sz="8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800" kern="1200" dirty="0" smtClean="0">
                          <a:solidFill>
                            <a:schemeClr val="dk1"/>
                          </a:solidFill>
                          <a:latin typeface="+mn-lt"/>
                          <a:ea typeface="+mn-ea"/>
                          <a:cs typeface="+mn-cs"/>
                        </a:rPr>
                        <a:t>Student can identify most grade-appropriate phrases and simple sentences, and a few complex sentences that </a:t>
                      </a:r>
                      <a:r>
                        <a:rPr lang="en-US" sz="800" b="1" kern="1200" dirty="0" smtClean="0">
                          <a:solidFill>
                            <a:schemeClr val="dk1"/>
                          </a:solidFill>
                          <a:latin typeface="+mn-lt"/>
                          <a:ea typeface="+mn-ea"/>
                          <a:cs typeface="+mn-cs"/>
                        </a:rPr>
                        <a:t>signal or convey key elements,</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sequence, connections, relationships, and point of view</a:t>
                      </a:r>
                      <a:r>
                        <a:rPr lang="en-US" sz="800" kern="1200" dirty="0" smtClean="0">
                          <a:solidFill>
                            <a:schemeClr val="dk1"/>
                          </a:solidFill>
                          <a:latin typeface="+mn-lt"/>
                          <a:ea typeface="+mn-ea"/>
                          <a:cs typeface="+mn-cs"/>
                        </a:rPr>
                        <a:t> in a grade-level text.</a:t>
                      </a:r>
                      <a:endParaRPr lang="en-US" sz="8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800" kern="1200" dirty="0" smtClean="0">
                          <a:solidFill>
                            <a:schemeClr val="dk1"/>
                          </a:solidFill>
                          <a:latin typeface="+mn-lt"/>
                          <a:ea typeface="+mn-ea"/>
                          <a:cs typeface="+mn-cs"/>
                        </a:rPr>
                        <a:t>Student can identify most grade-appropriate simple and some complex sentences that </a:t>
                      </a:r>
                      <a:r>
                        <a:rPr lang="en-US" sz="800" b="1" kern="1200" dirty="0" smtClean="0">
                          <a:solidFill>
                            <a:schemeClr val="dk1"/>
                          </a:solidFill>
                          <a:latin typeface="+mn-lt"/>
                          <a:ea typeface="+mn-ea"/>
                          <a:cs typeface="+mn-cs"/>
                        </a:rPr>
                        <a:t>signal or convey</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key elements,</a:t>
                      </a:r>
                      <a:r>
                        <a:rPr lang="en-US" sz="800" kern="1200" dirty="0" smtClean="0">
                          <a:solidFill>
                            <a:schemeClr val="dk1"/>
                          </a:solidFill>
                          <a:latin typeface="+mn-lt"/>
                          <a:ea typeface="+mn-ea"/>
                          <a:cs typeface="+mn-cs"/>
                        </a:rPr>
                        <a:t> </a:t>
                      </a:r>
                      <a:r>
                        <a:rPr lang="en-US" sz="800" b="1" kern="1200" dirty="0" smtClean="0">
                          <a:solidFill>
                            <a:schemeClr val="dk1"/>
                          </a:solidFill>
                          <a:latin typeface="+mn-lt"/>
                          <a:ea typeface="+mn-ea"/>
                          <a:cs typeface="+mn-cs"/>
                        </a:rPr>
                        <a:t>sequence, connections, relationships, and point of view</a:t>
                      </a:r>
                      <a:r>
                        <a:rPr lang="en-US" sz="800" kern="1200" dirty="0" smtClean="0">
                          <a:solidFill>
                            <a:schemeClr val="dk1"/>
                          </a:solidFill>
                          <a:latin typeface="+mn-lt"/>
                          <a:ea typeface="+mn-ea"/>
                          <a:cs typeface="+mn-cs"/>
                        </a:rPr>
                        <a:t> in a grade-level text.</a:t>
                      </a:r>
                      <a:endParaRPr lang="en-US" sz="8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800" kern="1200" dirty="0" smtClean="0">
                          <a:solidFill>
                            <a:schemeClr val="dk1"/>
                          </a:solidFill>
                          <a:latin typeface="+mn-lt"/>
                          <a:ea typeface="+mn-ea"/>
                          <a:cs typeface="+mn-cs"/>
                        </a:rPr>
                        <a:t>Student can identify most grade-appropriate complex sentences that </a:t>
                      </a:r>
                      <a:r>
                        <a:rPr lang="en-US" sz="800" b="1" kern="1200" dirty="0" smtClean="0">
                          <a:solidFill>
                            <a:schemeClr val="dk1"/>
                          </a:solidFill>
                          <a:latin typeface="+mn-lt"/>
                          <a:ea typeface="+mn-ea"/>
                          <a:cs typeface="+mn-cs"/>
                        </a:rPr>
                        <a:t>signal or convey key elements, sequence, connections, relationships, and point of view</a:t>
                      </a:r>
                      <a:r>
                        <a:rPr lang="en-US" sz="800" kern="1200" dirty="0" smtClean="0">
                          <a:solidFill>
                            <a:schemeClr val="dk1"/>
                          </a:solidFill>
                          <a:latin typeface="+mn-lt"/>
                          <a:ea typeface="+mn-ea"/>
                          <a:cs typeface="+mn-cs"/>
                        </a:rPr>
                        <a:t> in a grade-level text.</a:t>
                      </a:r>
                      <a:endParaRPr lang="en-US" sz="8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r>
            </a:tbl>
          </a:graphicData>
        </a:graphic>
      </p:graphicFrame>
      <p:sp>
        <p:nvSpPr>
          <p:cNvPr id="9" name="Rectangle 8"/>
          <p:cNvSpPr/>
          <p:nvPr/>
        </p:nvSpPr>
        <p:spPr>
          <a:xfrm>
            <a:off x="685799" y="2190750"/>
            <a:ext cx="8248651" cy="1428750"/>
          </a:xfrm>
          <a:prstGeom prst="rect">
            <a:avLst/>
          </a:prstGeom>
          <a:noFill/>
          <a:ln w="50800">
            <a:solidFill>
              <a:srgbClr val="324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Integrated Approach to Modalities</a:t>
            </a:r>
            <a:endParaRPr lang="en-US" dirty="0"/>
          </a:p>
        </p:txBody>
      </p:sp>
      <p:sp>
        <p:nvSpPr>
          <p:cNvPr id="3" name="Content Placeholder 2"/>
          <p:cNvSpPr>
            <a:spLocks noGrp="1"/>
          </p:cNvSpPr>
          <p:nvPr>
            <p:ph idx="1"/>
          </p:nvPr>
        </p:nvSpPr>
        <p:spPr>
          <a:xfrm>
            <a:off x="457200" y="1263649"/>
            <a:ext cx="8437562" cy="4641851"/>
          </a:xfrm>
        </p:spPr>
        <p:txBody>
          <a:bodyPr/>
          <a:lstStyle/>
          <a:p>
            <a:pPr>
              <a:spcBef>
                <a:spcPts val="0"/>
              </a:spcBef>
              <a:spcAft>
                <a:spcPts val="3000"/>
              </a:spcAft>
            </a:pPr>
            <a:r>
              <a:rPr lang="en-US" sz="2200" dirty="0" smtClean="0"/>
              <a:t>Students integrate their listening, reading, writing, and speaking abilities in the classroom</a:t>
            </a:r>
          </a:p>
          <a:p>
            <a:pPr>
              <a:spcBef>
                <a:spcPts val="0"/>
              </a:spcBef>
              <a:spcAft>
                <a:spcPts val="3000"/>
              </a:spcAft>
            </a:pPr>
            <a:r>
              <a:rPr lang="en-US" sz="2200" dirty="0" smtClean="0"/>
              <a:t>Organized themes and topics underlie the NYSESLAT Listening and Reading passages, the Writing prompts that are grounded in the Reading passages, and the Speaking stimuli</a:t>
            </a:r>
          </a:p>
          <a:p>
            <a:pPr>
              <a:spcBef>
                <a:spcPts val="0"/>
              </a:spcBef>
              <a:spcAft>
                <a:spcPts val="3000"/>
              </a:spcAft>
            </a:pPr>
            <a:r>
              <a:rPr lang="en-US" sz="2200" dirty="0" smtClean="0"/>
              <a:t>The NYSESLAT provides a cohesive assessment experience similar to the instructional experience found in a well-developed unit of study</a:t>
            </a:r>
          </a:p>
          <a:p>
            <a:pPr>
              <a:spcBef>
                <a:spcPts val="0"/>
              </a:spcBef>
              <a:spcAft>
                <a:spcPts val="3000"/>
              </a:spcAft>
            </a:pPr>
            <a:r>
              <a:rPr lang="en-US" sz="2200" dirty="0" smtClean="0"/>
              <a:t>The NYSESLAT is designed to measure the language that is embedded in content rather than the content itself</a:t>
            </a:r>
            <a:endParaRPr lang="en-US" sz="2200"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Text Complexity</a:t>
            </a:r>
            <a:endParaRPr lang="en-US" dirty="0"/>
          </a:p>
        </p:txBody>
      </p:sp>
      <p:sp>
        <p:nvSpPr>
          <p:cNvPr id="3" name="Content Placeholder 2"/>
          <p:cNvSpPr>
            <a:spLocks noGrp="1"/>
          </p:cNvSpPr>
          <p:nvPr>
            <p:ph idx="1"/>
          </p:nvPr>
        </p:nvSpPr>
        <p:spPr>
          <a:xfrm>
            <a:off x="458788" y="1987551"/>
            <a:ext cx="8229600" cy="3143249"/>
          </a:xfrm>
        </p:spPr>
        <p:txBody>
          <a:bodyPr/>
          <a:lstStyle/>
          <a:p>
            <a:pPr>
              <a:spcBef>
                <a:spcPts val="0"/>
              </a:spcBef>
              <a:spcAft>
                <a:spcPts val="3000"/>
              </a:spcAft>
            </a:pPr>
            <a:r>
              <a:rPr lang="en-US" sz="2200" dirty="0" smtClean="0"/>
              <a:t>The Common Core Learning Standards require students to engage with text of grade-level complexity in order to effectively prepare students to be on track for college and successful careers</a:t>
            </a:r>
          </a:p>
          <a:p>
            <a:pPr>
              <a:spcBef>
                <a:spcPts val="0"/>
              </a:spcBef>
              <a:spcAft>
                <a:spcPts val="3000"/>
              </a:spcAft>
            </a:pPr>
            <a:r>
              <a:rPr lang="en-US" sz="2200" dirty="0" smtClean="0"/>
              <a:t>The Spring 2015 NYSESLAT focuses on aspects of instruction that students encounter in content-area classrooms, with close attention paid to text complexity, thus reflecting the CCLS requirements</a:t>
            </a:r>
            <a:endParaRPr lang="en-US" sz="2200"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677275" cy="382587"/>
          </a:xfrm>
        </p:spPr>
        <p:txBody>
          <a:bodyPr/>
          <a:lstStyle/>
          <a:p>
            <a:r>
              <a:rPr lang="en-US" dirty="0" smtClean="0"/>
              <a:t>5: Instructionally</a:t>
            </a:r>
            <a:r>
              <a:rPr lang="en-US" sz="2000" dirty="0" smtClean="0"/>
              <a:t> </a:t>
            </a:r>
            <a:r>
              <a:rPr lang="en-US" dirty="0" smtClean="0"/>
              <a:t>Relevant</a:t>
            </a:r>
            <a:r>
              <a:rPr lang="en-US" sz="2000" dirty="0" smtClean="0"/>
              <a:t> </a:t>
            </a:r>
            <a:r>
              <a:rPr lang="en-US" dirty="0" smtClean="0"/>
              <a:t>Academic</a:t>
            </a:r>
            <a:r>
              <a:rPr lang="en-US" sz="2000" dirty="0" smtClean="0"/>
              <a:t> </a:t>
            </a:r>
            <a:r>
              <a:rPr lang="en-US" dirty="0" smtClean="0"/>
              <a:t>Language</a:t>
            </a:r>
            <a:endParaRPr lang="en-US" dirty="0"/>
          </a:p>
        </p:txBody>
      </p:sp>
      <p:sp>
        <p:nvSpPr>
          <p:cNvPr id="4" name="Content Placeholder 2"/>
          <p:cNvSpPr>
            <a:spLocks noGrp="1"/>
          </p:cNvSpPr>
          <p:nvPr>
            <p:ph idx="1"/>
          </p:nvPr>
        </p:nvSpPr>
        <p:spPr>
          <a:xfrm>
            <a:off x="458788" y="1970299"/>
            <a:ext cx="8218487" cy="3317874"/>
          </a:xfrm>
        </p:spPr>
        <p:txBody>
          <a:bodyPr/>
          <a:lstStyle/>
          <a:p>
            <a:pPr>
              <a:spcBef>
                <a:spcPts val="1500"/>
              </a:spcBef>
            </a:pPr>
            <a:r>
              <a:rPr lang="en-US" sz="2200" dirty="0" smtClean="0"/>
              <a:t>NYSESLAT test questions reflect content-area classroom activities</a:t>
            </a:r>
          </a:p>
          <a:p>
            <a:pPr lvl="1">
              <a:spcBef>
                <a:spcPts val="1500"/>
              </a:spcBef>
            </a:pPr>
            <a:r>
              <a:rPr lang="en-US" dirty="0" smtClean="0"/>
              <a:t>Questions are firmly based in academics as opposed to personal experience or background</a:t>
            </a:r>
          </a:p>
          <a:p>
            <a:pPr>
              <a:spcBef>
                <a:spcPts val="3000"/>
              </a:spcBef>
            </a:pPr>
            <a:r>
              <a:rPr lang="en-US" sz="2200" dirty="0" smtClean="0"/>
              <a:t>Due to the constructs being measured—and in alignment with the purpose of the exam—the questions focus on the language and language structures that support the content as opposed to the content itself</a:t>
            </a:r>
            <a:endParaRPr lang="en-US" sz="2200" dirty="0"/>
          </a:p>
        </p:txBody>
      </p:sp>
      <p:sp>
        <p:nvSpPr>
          <p:cNvPr id="5" name="Slide Number Placeholder 4"/>
          <p:cNvSpPr>
            <a:spLocks noGrp="1"/>
          </p:cNvSpPr>
          <p:nvPr>
            <p:ph type="sldNum" sz="quarter" idx="10"/>
          </p:nvPr>
        </p:nvSpPr>
        <p:spPr/>
        <p:txBody>
          <a:bodyPr/>
          <a:lstStyle/>
          <a:p>
            <a:fld id="{C6C20FBB-DA0A-4D64-96F3-1BFC9EBDF0F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8788" y="2102750"/>
            <a:ext cx="8229600" cy="2679699"/>
          </a:xfrm>
        </p:spPr>
        <p:txBody>
          <a:bodyPr/>
          <a:lstStyle/>
          <a:p>
            <a:pPr>
              <a:spcBef>
                <a:spcPts val="0"/>
              </a:spcBef>
              <a:spcAft>
                <a:spcPts val="1000"/>
              </a:spcAft>
            </a:pPr>
            <a:r>
              <a:rPr lang="en-US" sz="2200" dirty="0" smtClean="0"/>
              <a:t>Details regarding Spring 2015 NYSESLAT will be found in:</a:t>
            </a:r>
          </a:p>
          <a:p>
            <a:pPr lvl="1">
              <a:spcBef>
                <a:spcPts val="0"/>
              </a:spcBef>
              <a:spcAft>
                <a:spcPts val="1000"/>
              </a:spcAft>
            </a:pPr>
            <a:r>
              <a:rPr lang="en-US" dirty="0" smtClean="0"/>
              <a:t>School Administrator’s Manual (SAM)</a:t>
            </a:r>
          </a:p>
          <a:p>
            <a:pPr lvl="1">
              <a:spcBef>
                <a:spcPts val="0"/>
              </a:spcBef>
              <a:spcAft>
                <a:spcPts val="1000"/>
              </a:spcAft>
            </a:pPr>
            <a:r>
              <a:rPr lang="en-US" dirty="0" smtClean="0"/>
              <a:t>Directions for Administration (DFA)</a:t>
            </a:r>
          </a:p>
          <a:p>
            <a:pPr lvl="1">
              <a:spcBef>
                <a:spcPts val="0"/>
              </a:spcBef>
              <a:spcAft>
                <a:spcPts val="1000"/>
              </a:spcAft>
              <a:buNone/>
            </a:pPr>
            <a:endParaRPr lang="en-US" sz="1200" dirty="0" smtClean="0"/>
          </a:p>
          <a:p>
            <a:pPr>
              <a:spcBef>
                <a:spcPts val="0"/>
              </a:spcBef>
              <a:spcAft>
                <a:spcPts val="500"/>
              </a:spcAft>
            </a:pPr>
            <a:r>
              <a:rPr lang="en-US" sz="2200" dirty="0" smtClean="0"/>
              <a:t>Materials will also be available on the </a:t>
            </a:r>
            <a:r>
              <a:rPr lang="en-US" sz="2200" dirty="0" err="1" smtClean="0"/>
              <a:t>EngageNY</a:t>
            </a:r>
            <a:r>
              <a:rPr lang="en-US" sz="2200" dirty="0" smtClean="0"/>
              <a:t> website:</a:t>
            </a:r>
          </a:p>
          <a:p>
            <a:pPr>
              <a:spcBef>
                <a:spcPts val="0"/>
              </a:spcBef>
              <a:spcAft>
                <a:spcPts val="1000"/>
              </a:spcAft>
              <a:buNone/>
            </a:pPr>
            <a:r>
              <a:rPr lang="en-US" sz="2200" dirty="0" smtClean="0">
                <a:solidFill>
                  <a:srgbClr val="0070C0"/>
                </a:solidFill>
              </a:rPr>
              <a:t>	</a:t>
            </a:r>
            <a:r>
              <a:rPr lang="en-US" sz="1800" u="sng" dirty="0" smtClean="0">
                <a:solidFill>
                  <a:srgbClr val="0070C0"/>
                </a:solidFill>
              </a:rPr>
              <a:t>www.engageny.org/resource/spring-2015-NYSESLAT-resources</a:t>
            </a:r>
            <a:endParaRPr lang="en-US" sz="2200" dirty="0" smtClean="0"/>
          </a:p>
          <a:p>
            <a:pPr lvl="1">
              <a:buNone/>
            </a:pPr>
            <a:endParaRPr lang="en-US" dirty="0" smtClean="0"/>
          </a:p>
        </p:txBody>
      </p:sp>
      <p:sp>
        <p:nvSpPr>
          <p:cNvPr id="4" name="Slide Number Placeholder 3"/>
          <p:cNvSpPr>
            <a:spLocks noGrp="1"/>
          </p:cNvSpPr>
          <p:nvPr>
            <p:ph type="sldNum" sz="quarter" idx="10"/>
          </p:nvPr>
        </p:nvSpPr>
        <p:spPr/>
        <p:txBody>
          <a:bodyPr/>
          <a:lstStyle/>
          <a:p>
            <a:fld id="{C6C20FBB-DA0A-4D64-96F3-1BFC9EBDF0F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the Holistic Writing Rubrics</a:t>
            </a:r>
            <a:endParaRPr lang="en-US" dirty="0"/>
          </a:p>
        </p:txBody>
      </p:sp>
      <p:sp>
        <p:nvSpPr>
          <p:cNvPr id="3" name="Content Placeholder 2"/>
          <p:cNvSpPr>
            <a:spLocks noGrp="1"/>
          </p:cNvSpPr>
          <p:nvPr>
            <p:ph idx="1"/>
          </p:nvPr>
        </p:nvSpPr>
        <p:spPr>
          <a:xfrm>
            <a:off x="201613" y="921650"/>
            <a:ext cx="8809037" cy="5202925"/>
          </a:xfrm>
        </p:spPr>
        <p:txBody>
          <a:bodyPr/>
          <a:lstStyle/>
          <a:p>
            <a:pPr>
              <a:spcBef>
                <a:spcPts val="0"/>
              </a:spcBef>
              <a:spcAft>
                <a:spcPts val="1000"/>
              </a:spcAft>
            </a:pPr>
            <a:r>
              <a:rPr lang="en-US" sz="2200" dirty="0" smtClean="0"/>
              <a:t>The score assigned is the overall proficiency level of the language in the written response.</a:t>
            </a:r>
          </a:p>
          <a:p>
            <a:pPr lvl="1">
              <a:spcBef>
                <a:spcPts val="0"/>
              </a:spcBef>
              <a:spcAft>
                <a:spcPts val="1000"/>
              </a:spcAft>
            </a:pPr>
            <a:r>
              <a:rPr lang="en-US" sz="1800" dirty="0" smtClean="0"/>
              <a:t>Best describes the entire response</a:t>
            </a:r>
          </a:p>
          <a:p>
            <a:pPr lvl="1">
              <a:spcBef>
                <a:spcPts val="0"/>
              </a:spcBef>
              <a:spcAft>
                <a:spcPts val="1000"/>
              </a:spcAft>
            </a:pPr>
            <a:r>
              <a:rPr lang="en-US" sz="1800" dirty="0" smtClean="0"/>
              <a:t>Reflects the descriptors of the writing dimensions that best define the response</a:t>
            </a:r>
          </a:p>
          <a:p>
            <a:pPr lvl="1">
              <a:spcBef>
                <a:spcPts val="0"/>
              </a:spcBef>
              <a:spcAft>
                <a:spcPts val="400"/>
              </a:spcAft>
              <a:buNone/>
            </a:pPr>
            <a:endParaRPr lang="en-US" sz="400" dirty="0" smtClean="0"/>
          </a:p>
          <a:p>
            <a:pPr>
              <a:spcBef>
                <a:spcPts val="0"/>
              </a:spcBef>
              <a:spcAft>
                <a:spcPts val="800"/>
              </a:spcAft>
            </a:pPr>
            <a:r>
              <a:rPr lang="en-US" sz="2200" dirty="0" smtClean="0"/>
              <a:t>Become familiar with the prompt</a:t>
            </a:r>
          </a:p>
          <a:p>
            <a:pPr>
              <a:spcBef>
                <a:spcPts val="0"/>
              </a:spcBef>
              <a:spcAft>
                <a:spcPts val="800"/>
              </a:spcAft>
            </a:pPr>
            <a:r>
              <a:rPr lang="en-US" sz="2200" dirty="0" smtClean="0"/>
              <a:t>Become familiar with the rubric associated with the prompt</a:t>
            </a:r>
          </a:p>
          <a:p>
            <a:pPr>
              <a:spcBef>
                <a:spcPts val="0"/>
              </a:spcBef>
              <a:spcAft>
                <a:spcPts val="800"/>
              </a:spcAft>
            </a:pPr>
            <a:r>
              <a:rPr lang="en-US" sz="2200" dirty="0" smtClean="0"/>
              <a:t>Read the response to the prompt</a:t>
            </a:r>
          </a:p>
          <a:p>
            <a:pPr lvl="1">
              <a:spcBef>
                <a:spcPts val="0"/>
              </a:spcBef>
              <a:spcAft>
                <a:spcPts val="800"/>
              </a:spcAft>
            </a:pPr>
            <a:r>
              <a:rPr lang="en-US" sz="1800" dirty="0" smtClean="0"/>
              <a:t>Focus on the linguistic make-up of the response: the words, phrases, and sentences used by the student. The content of the response is not scored</a:t>
            </a:r>
          </a:p>
          <a:p>
            <a:pPr>
              <a:spcBef>
                <a:spcPts val="0"/>
              </a:spcBef>
              <a:spcAft>
                <a:spcPts val="800"/>
              </a:spcAft>
            </a:pPr>
            <a:r>
              <a:rPr lang="en-US" sz="2200" dirty="0" smtClean="0"/>
              <a:t>Consider the five Writing dimensions as they apply to the response</a:t>
            </a:r>
          </a:p>
          <a:p>
            <a:pPr>
              <a:spcBef>
                <a:spcPts val="0"/>
              </a:spcBef>
              <a:spcAft>
                <a:spcPts val="800"/>
              </a:spcAft>
            </a:pPr>
            <a:r>
              <a:rPr lang="en-US" sz="2200" dirty="0" smtClean="0"/>
              <a:t>Score the response based on the best proficiency level for the majority of the dimensions</a:t>
            </a:r>
          </a:p>
          <a:p>
            <a:pPr lvl="1">
              <a:buNone/>
            </a:pPr>
            <a:endParaRPr lang="en-US" dirty="0" smtClean="0"/>
          </a:p>
        </p:txBody>
      </p:sp>
      <p:sp>
        <p:nvSpPr>
          <p:cNvPr id="4" name="Slide Number Placeholder 3"/>
          <p:cNvSpPr>
            <a:spLocks noGrp="1"/>
          </p:cNvSpPr>
          <p:nvPr>
            <p:ph type="sldNum" sz="quarter" idx="10"/>
          </p:nvPr>
        </p:nvSpPr>
        <p:spPr/>
        <p:txBody>
          <a:bodyPr/>
          <a:lstStyle/>
          <a:p>
            <a:fld id="{C6C20FBB-DA0A-4D64-96F3-1BFC9EBDF0F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6C20FBB-DA0A-4D64-96F3-1BFC9EBDF0FB}" type="slidenum">
              <a:rPr lang="en-US" smtClean="0"/>
              <a:pPr/>
              <a:t>19</a:t>
            </a:fld>
            <a:endParaRPr lang="en-US" dirty="0"/>
          </a:p>
        </p:txBody>
      </p:sp>
      <p:sp>
        <p:nvSpPr>
          <p:cNvPr id="5" name="Rectangle 2"/>
          <p:cNvSpPr>
            <a:spLocks noGrp="1" noChangeArrowheads="1"/>
          </p:cNvSpPr>
          <p:nvPr>
            <p:ph type="title"/>
          </p:nvPr>
        </p:nvSpPr>
        <p:spPr>
          <a:xfrm>
            <a:off x="314325" y="246063"/>
            <a:ext cx="8229600" cy="382587"/>
          </a:xfrm>
        </p:spPr>
        <p:txBody>
          <a:bodyPr/>
          <a:lstStyle/>
          <a:p>
            <a:r>
              <a:rPr lang="en-US" dirty="0" smtClean="0"/>
              <a:t>Kindergarten: Letter Writing Rubric</a:t>
            </a:r>
            <a:endParaRPr lang="en-US" dirty="0"/>
          </a:p>
        </p:txBody>
      </p:sp>
      <p:sp>
        <p:nvSpPr>
          <p:cNvPr id="6" name="TextBox 5"/>
          <p:cNvSpPr txBox="1"/>
          <p:nvPr/>
        </p:nvSpPr>
        <p:spPr>
          <a:xfrm>
            <a:off x="1104902" y="1143000"/>
            <a:ext cx="6934198" cy="646331"/>
          </a:xfrm>
          <a:prstGeom prst="rect">
            <a:avLst/>
          </a:prstGeom>
          <a:noFill/>
        </p:spPr>
        <p:txBody>
          <a:bodyPr wrap="square" rtlCol="0">
            <a:spAutoFit/>
          </a:bodyPr>
          <a:lstStyle/>
          <a:p>
            <a:r>
              <a:rPr lang="en-US" dirty="0" smtClean="0"/>
              <a:t>This type of constructed-response question (for Kindergarten only)</a:t>
            </a:r>
            <a:br>
              <a:rPr lang="en-US" dirty="0" smtClean="0"/>
            </a:br>
            <a:r>
              <a:rPr lang="en-US" dirty="0" smtClean="0"/>
              <a:t>requires the student to write the letter dictated by the examiner</a:t>
            </a:r>
            <a:endParaRPr lang="en-US" dirty="0"/>
          </a:p>
        </p:txBody>
      </p:sp>
      <p:sp>
        <p:nvSpPr>
          <p:cNvPr id="7" name="AutoShape 2"/>
          <p:cNvSpPr>
            <a:spLocks noChangeArrowheads="1"/>
          </p:cNvSpPr>
          <p:nvPr/>
        </p:nvSpPr>
        <p:spPr bwMode="auto">
          <a:xfrm>
            <a:off x="1866901" y="4438652"/>
            <a:ext cx="5391149" cy="1638298"/>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8" name="TextBox 7"/>
          <p:cNvSpPr txBox="1"/>
          <p:nvPr/>
        </p:nvSpPr>
        <p:spPr>
          <a:xfrm>
            <a:off x="3686175" y="4467225"/>
            <a:ext cx="1733550" cy="369332"/>
          </a:xfrm>
          <a:prstGeom prst="rect">
            <a:avLst/>
          </a:prstGeom>
          <a:noFill/>
        </p:spPr>
        <p:txBody>
          <a:bodyPr wrap="square" rtlCol="0">
            <a:spAutoFit/>
          </a:bodyPr>
          <a:lstStyle/>
          <a:p>
            <a:r>
              <a:rPr lang="en-US" b="1" dirty="0" smtClean="0">
                <a:solidFill>
                  <a:schemeClr val="bg1"/>
                </a:solidFill>
              </a:rPr>
              <a:t>Score Point 1</a:t>
            </a:r>
            <a:endParaRPr lang="en-US" b="1" dirty="0">
              <a:solidFill>
                <a:schemeClr val="bg1"/>
              </a:solidFill>
            </a:endParaRPr>
          </a:p>
        </p:txBody>
      </p:sp>
      <p:sp>
        <p:nvSpPr>
          <p:cNvPr id="9" name="Rectangle 8"/>
          <p:cNvSpPr/>
          <p:nvPr/>
        </p:nvSpPr>
        <p:spPr>
          <a:xfrm>
            <a:off x="1876426" y="4857751"/>
            <a:ext cx="5367528" cy="1028700"/>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14527" y="4879209"/>
            <a:ext cx="5286374" cy="975652"/>
          </a:xfrm>
          <a:prstGeom prst="rect">
            <a:avLst/>
          </a:prstGeom>
          <a:solidFill>
            <a:srgbClr val="EBEBEB"/>
          </a:solidFill>
        </p:spPr>
        <p:txBody>
          <a:bodyPr wrap="square" rtlCol="0" anchor="ctr" anchorCtr="1">
            <a:spAutoFit/>
          </a:bodyPr>
          <a:lstStyle/>
          <a:p>
            <a:pPr lvl="0">
              <a:spcBef>
                <a:spcPct val="5000"/>
              </a:spcBef>
            </a:pPr>
            <a:r>
              <a:rPr lang="en-US" sz="1400" b="1" dirty="0"/>
              <a:t>Letter forming</a:t>
            </a:r>
            <a:r>
              <a:rPr lang="en-US" sz="1400" dirty="0"/>
              <a:t>: </a:t>
            </a:r>
            <a:r>
              <a:rPr lang="en-US" sz="1400" dirty="0" smtClean="0"/>
              <a:t>Student produces </a:t>
            </a:r>
            <a:r>
              <a:rPr lang="en-US" sz="1400" dirty="0"/>
              <a:t>letters accurately.</a:t>
            </a:r>
          </a:p>
          <a:p>
            <a:pPr lvl="0">
              <a:spcBef>
                <a:spcPct val="5000"/>
              </a:spcBef>
            </a:pPr>
            <a:endParaRPr lang="en-US" sz="1400" dirty="0"/>
          </a:p>
          <a:p>
            <a:pPr lvl="0">
              <a:spcBef>
                <a:spcPct val="5000"/>
              </a:spcBef>
            </a:pPr>
            <a:r>
              <a:rPr lang="en-US" sz="1400" b="1" dirty="0"/>
              <a:t>Legibility</a:t>
            </a:r>
            <a:r>
              <a:rPr lang="en-US" sz="1400" dirty="0"/>
              <a:t>: </a:t>
            </a:r>
            <a:r>
              <a:rPr lang="en-US" sz="1400" dirty="0" smtClean="0"/>
              <a:t>Student </a:t>
            </a:r>
            <a:r>
              <a:rPr lang="en-US" sz="1400" dirty="0"/>
              <a:t>production of </a:t>
            </a:r>
            <a:r>
              <a:rPr lang="en-US" sz="1400" dirty="0" smtClean="0"/>
              <a:t>single letters is recognizable </a:t>
            </a:r>
            <a:br>
              <a:rPr lang="en-US" sz="1400" dirty="0" smtClean="0"/>
            </a:br>
            <a:r>
              <a:rPr lang="en-US" sz="1400" dirty="0" smtClean="0"/>
              <a:t>                 as the correct letter.</a:t>
            </a:r>
            <a:endParaRPr lang="en-US" sz="1400" dirty="0"/>
          </a:p>
        </p:txBody>
      </p:sp>
      <p:sp>
        <p:nvSpPr>
          <p:cNvPr id="11" name="AutoShape 2"/>
          <p:cNvSpPr>
            <a:spLocks noChangeArrowheads="1"/>
          </p:cNvSpPr>
          <p:nvPr/>
        </p:nvSpPr>
        <p:spPr bwMode="auto">
          <a:xfrm>
            <a:off x="1866901" y="2362202"/>
            <a:ext cx="5391149" cy="1638298"/>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12" name="TextBox 11"/>
          <p:cNvSpPr txBox="1"/>
          <p:nvPr/>
        </p:nvSpPr>
        <p:spPr>
          <a:xfrm>
            <a:off x="3695700" y="2390775"/>
            <a:ext cx="1733550" cy="369332"/>
          </a:xfrm>
          <a:prstGeom prst="rect">
            <a:avLst/>
          </a:prstGeom>
          <a:noFill/>
        </p:spPr>
        <p:txBody>
          <a:bodyPr wrap="square" rtlCol="0">
            <a:spAutoFit/>
          </a:bodyPr>
          <a:lstStyle/>
          <a:p>
            <a:r>
              <a:rPr lang="en-US" b="1" dirty="0" smtClean="0">
                <a:solidFill>
                  <a:schemeClr val="bg1"/>
                </a:solidFill>
              </a:rPr>
              <a:t>Score Point 0</a:t>
            </a:r>
            <a:endParaRPr lang="en-US" b="1" dirty="0">
              <a:solidFill>
                <a:schemeClr val="bg1"/>
              </a:solidFill>
            </a:endParaRPr>
          </a:p>
        </p:txBody>
      </p:sp>
      <p:sp>
        <p:nvSpPr>
          <p:cNvPr id="13" name="Rectangle 12"/>
          <p:cNvSpPr/>
          <p:nvPr/>
        </p:nvSpPr>
        <p:spPr>
          <a:xfrm>
            <a:off x="1876426" y="2781301"/>
            <a:ext cx="5367528" cy="1028700"/>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14527" y="2910481"/>
            <a:ext cx="5286374" cy="760208"/>
          </a:xfrm>
          <a:prstGeom prst="rect">
            <a:avLst/>
          </a:prstGeom>
          <a:solidFill>
            <a:srgbClr val="EBEBEB"/>
          </a:solidFill>
        </p:spPr>
        <p:txBody>
          <a:bodyPr wrap="square" rtlCol="0" anchor="ctr" anchorCtr="1">
            <a:spAutoFit/>
          </a:bodyPr>
          <a:lstStyle/>
          <a:p>
            <a:pPr lvl="0">
              <a:spcBef>
                <a:spcPct val="5000"/>
              </a:spcBef>
            </a:pPr>
            <a:r>
              <a:rPr lang="en-US" sz="1400" b="1" dirty="0" smtClean="0"/>
              <a:t>Letter forming</a:t>
            </a:r>
            <a:r>
              <a:rPr lang="en-US" sz="1400" dirty="0" smtClean="0"/>
              <a:t>: Student does not produce letters accurately.</a:t>
            </a:r>
          </a:p>
          <a:p>
            <a:pPr lvl="0">
              <a:spcBef>
                <a:spcPct val="5000"/>
              </a:spcBef>
            </a:pPr>
            <a:endParaRPr lang="en-US" sz="1400" dirty="0"/>
          </a:p>
          <a:p>
            <a:pPr lvl="0">
              <a:spcBef>
                <a:spcPct val="5000"/>
              </a:spcBef>
            </a:pPr>
            <a:r>
              <a:rPr lang="en-US" sz="1400" b="1" dirty="0" smtClean="0"/>
              <a:t>Legibility</a:t>
            </a:r>
            <a:r>
              <a:rPr lang="en-US" sz="1400" dirty="0" smtClean="0"/>
              <a:t>: Student production of letters is not recognizable.</a:t>
            </a:r>
            <a:endParaRPr lang="en-US" sz="1400" dirty="0"/>
          </a:p>
        </p:txBody>
      </p:sp>
      <p:cxnSp>
        <p:nvCxnSpPr>
          <p:cNvPr id="15" name="Straight Connector 14"/>
          <p:cNvCxnSpPr/>
          <p:nvPr/>
        </p:nvCxnSpPr>
        <p:spPr>
          <a:xfrm flipV="1">
            <a:off x="1116330" y="1007745"/>
            <a:ext cx="6858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15568" y="1857375"/>
            <a:ext cx="6858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19100" y="5010150"/>
            <a:ext cx="83439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428625" y="2552700"/>
            <a:ext cx="83439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1" name="Title 1"/>
          <p:cNvSpPr>
            <a:spLocks noGrp="1"/>
          </p:cNvSpPr>
          <p:nvPr>
            <p:ph type="title"/>
          </p:nvPr>
        </p:nvSpPr>
        <p:spPr/>
        <p:txBody>
          <a:bodyPr/>
          <a:lstStyle/>
          <a:p>
            <a:pPr eaLnBrk="1" hangingPunct="1"/>
            <a:r>
              <a:rPr lang="en-US" smtClean="0"/>
              <a:t>Test Times by Modality: Kindergarten</a:t>
            </a:r>
          </a:p>
        </p:txBody>
      </p:sp>
      <p:sp>
        <p:nvSpPr>
          <p:cNvPr id="3" name="Content Placeholder 2"/>
          <p:cNvSpPr>
            <a:spLocks noGrp="1"/>
          </p:cNvSpPr>
          <p:nvPr>
            <p:ph idx="1"/>
          </p:nvPr>
        </p:nvSpPr>
        <p:spPr>
          <a:xfrm>
            <a:off x="373063" y="968375"/>
            <a:ext cx="8408987" cy="1393825"/>
          </a:xfrm>
        </p:spPr>
        <p:txBody>
          <a:bodyPr/>
          <a:lstStyle/>
          <a:p>
            <a:pPr eaLnBrk="1" hangingPunct="1">
              <a:spcBef>
                <a:spcPts val="0"/>
              </a:spcBef>
              <a:buFontTx/>
              <a:buNone/>
              <a:defRPr/>
            </a:pPr>
            <a:r>
              <a:rPr lang="en-US" sz="1400" dirty="0" smtClean="0"/>
              <a:t>The table below shows the estimated testing time. A test form will consist of either one modality</a:t>
            </a:r>
          </a:p>
          <a:p>
            <a:pPr eaLnBrk="1" hangingPunct="1">
              <a:spcBef>
                <a:spcPts val="0"/>
              </a:spcBef>
              <a:buFontTx/>
              <a:buNone/>
              <a:defRPr/>
            </a:pPr>
            <a:r>
              <a:rPr lang="en-US" sz="1400" dirty="0" smtClean="0"/>
              <a:t>(Speaking) or a combination of modalities (Listening, Reading, and Writing). The latter will all be</a:t>
            </a:r>
          </a:p>
          <a:p>
            <a:pPr eaLnBrk="1" hangingPunct="1">
              <a:spcBef>
                <a:spcPts val="0"/>
              </a:spcBef>
              <a:buFontTx/>
              <a:buNone/>
              <a:defRPr/>
            </a:pPr>
            <a:r>
              <a:rPr lang="en-US" sz="1400" dirty="0" smtClean="0"/>
              <a:t>contained in a single test booklet. The testing times given are for planning purposes only.  The time</a:t>
            </a:r>
          </a:p>
          <a:p>
            <a:pPr eaLnBrk="1" hangingPunct="1">
              <a:spcBef>
                <a:spcPts val="0"/>
              </a:spcBef>
              <a:buFontTx/>
              <a:buNone/>
              <a:defRPr/>
            </a:pPr>
            <a:r>
              <a:rPr lang="en-US" sz="1400" dirty="0" smtClean="0"/>
              <a:t>allotment indicated should be adequate for most students to complete testing.  However, if necessary,</a:t>
            </a:r>
          </a:p>
          <a:p>
            <a:pPr eaLnBrk="1" hangingPunct="1">
              <a:spcBef>
                <a:spcPts val="0"/>
              </a:spcBef>
              <a:buFontTx/>
              <a:buNone/>
              <a:defRPr/>
            </a:pPr>
            <a:r>
              <a:rPr lang="en-US" sz="1400" dirty="0" smtClean="0"/>
              <a:t>additional time should be allowed for a student to complete the test. Provide students with as much</a:t>
            </a:r>
          </a:p>
          <a:p>
            <a:pPr marL="0" indent="0" eaLnBrk="1" hangingPunct="1">
              <a:spcBef>
                <a:spcPts val="0"/>
              </a:spcBef>
              <a:buFontTx/>
              <a:buNone/>
              <a:defRPr/>
            </a:pPr>
            <a:r>
              <a:rPr lang="en-US" sz="1400" dirty="0" smtClean="0"/>
              <a:t>time as they need to complete the test while still working productively</a:t>
            </a:r>
          </a:p>
        </p:txBody>
      </p:sp>
      <p:sp>
        <p:nvSpPr>
          <p:cNvPr id="4" name="Slide Number Placeholder 3"/>
          <p:cNvSpPr>
            <a:spLocks noGrp="1"/>
          </p:cNvSpPr>
          <p:nvPr>
            <p:ph type="sldNum" sz="quarter" idx="10"/>
          </p:nvPr>
        </p:nvSpPr>
        <p:spPr/>
        <p:txBody>
          <a:bodyPr/>
          <a:lstStyle/>
          <a:p>
            <a:pPr>
              <a:defRPr/>
            </a:pPr>
            <a:fld id="{0C4A4D42-4DE4-4170-8F68-4D946ACC79F4}" type="slidenum">
              <a:rPr lang="en-US"/>
              <a:pPr>
                <a:defRPr/>
              </a:pPr>
              <a:t>2</a:t>
            </a:fld>
            <a:endParaRPr lang="en-US" dirty="0"/>
          </a:p>
        </p:txBody>
      </p:sp>
      <p:graphicFrame>
        <p:nvGraphicFramePr>
          <p:cNvPr id="5" name="Table 4"/>
          <p:cNvGraphicFramePr>
            <a:graphicFrameLocks noGrp="1"/>
          </p:cNvGraphicFramePr>
          <p:nvPr/>
        </p:nvGraphicFramePr>
        <p:xfrm>
          <a:off x="428625" y="2549525"/>
          <a:ext cx="8324852" cy="3298825"/>
        </p:xfrm>
        <a:graphic>
          <a:graphicData uri="http://schemas.openxmlformats.org/drawingml/2006/table">
            <a:tbl>
              <a:tblPr firstRow="1" bandRow="1">
                <a:tableStyleId>{5C22544A-7EE6-4342-B048-85BDC9FD1C3A}</a:tableStyleId>
              </a:tblPr>
              <a:tblGrid>
                <a:gridCol w="2366659"/>
                <a:gridCol w="913447"/>
                <a:gridCol w="1951456"/>
                <a:gridCol w="1525872"/>
                <a:gridCol w="1567418"/>
              </a:tblGrid>
              <a:tr h="555625">
                <a:tc>
                  <a:txBody>
                    <a:bodyPr/>
                    <a:lstStyle/>
                    <a:p>
                      <a:pPr algn="ctr"/>
                      <a:r>
                        <a:rPr lang="en-US" sz="1200" dirty="0" smtClean="0">
                          <a:ln>
                            <a:noFill/>
                          </a:ln>
                          <a:solidFill>
                            <a:schemeClr val="bg1"/>
                          </a:solidFill>
                        </a:rPr>
                        <a:t>Session</a:t>
                      </a:r>
                      <a:endParaRPr lang="en-US" sz="1200" dirty="0">
                        <a:ln>
                          <a:noFill/>
                        </a:ln>
                        <a:solidFill>
                          <a:schemeClr val="bg1"/>
                        </a:solidFill>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200" dirty="0" smtClean="0">
                          <a:ln>
                            <a:noFill/>
                          </a:ln>
                          <a:solidFill>
                            <a:schemeClr val="bg1"/>
                          </a:solidFill>
                        </a:rPr>
                        <a:t>Grade Band</a:t>
                      </a:r>
                      <a:endParaRPr lang="en-US" sz="12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200" dirty="0" smtClean="0">
                          <a:ln>
                            <a:noFill/>
                          </a:ln>
                          <a:solidFill>
                            <a:schemeClr val="bg1"/>
                          </a:solidFill>
                        </a:rPr>
                        <a:t>Number of </a:t>
                      </a:r>
                    </a:p>
                    <a:p>
                      <a:pPr algn="ctr"/>
                      <a:r>
                        <a:rPr lang="en-US" sz="1200" dirty="0" smtClean="0">
                          <a:ln>
                            <a:noFill/>
                          </a:ln>
                          <a:solidFill>
                            <a:schemeClr val="bg1"/>
                          </a:solidFill>
                        </a:rPr>
                        <a:t>Items/Tasks</a:t>
                      </a:r>
                      <a:endParaRPr lang="en-US" sz="12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200" dirty="0" smtClean="0">
                          <a:ln>
                            <a:noFill/>
                          </a:ln>
                          <a:solidFill>
                            <a:schemeClr val="bg1"/>
                          </a:solidFill>
                        </a:rPr>
                        <a:t>Total</a:t>
                      </a:r>
                      <a:r>
                        <a:rPr lang="en-US" sz="1200" baseline="0" dirty="0" smtClean="0">
                          <a:ln>
                            <a:noFill/>
                          </a:ln>
                          <a:solidFill>
                            <a:schemeClr val="bg1"/>
                          </a:solidFill>
                        </a:rPr>
                        <a:t> Number of Items/Tasks</a:t>
                      </a:r>
                      <a:endParaRPr lang="en-US" sz="12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200" dirty="0" smtClean="0">
                          <a:ln>
                            <a:noFill/>
                          </a:ln>
                          <a:solidFill>
                            <a:schemeClr val="bg1"/>
                          </a:solidFill>
                        </a:rPr>
                        <a:t>Estimated Testing Time (minutes)</a:t>
                      </a:r>
                      <a:endParaRPr lang="en-US" sz="12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r>
              <a:tr h="0">
                <a:tc>
                  <a:txBody>
                    <a:bodyPr/>
                    <a:lstStyle/>
                    <a:p>
                      <a:pPr algn="ctr"/>
                      <a:r>
                        <a:rPr lang="en-US" sz="1200" dirty="0" smtClean="0">
                          <a:ln>
                            <a:noFill/>
                          </a:ln>
                          <a:solidFill>
                            <a:schemeClr val="tx1"/>
                          </a:solidFill>
                        </a:rPr>
                        <a:t>Speaking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ctr"/>
                      <a:r>
                        <a:rPr lang="en-US" sz="1200" b="0" dirty="0" smtClean="0">
                          <a:ln>
                            <a:noFill/>
                          </a:ln>
                          <a:solidFill>
                            <a:schemeClr val="tx1"/>
                          </a:solidFill>
                        </a:rPr>
                        <a:t>K</a:t>
                      </a:r>
                      <a:endParaRPr lang="en-US" sz="12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1200" dirty="0" smtClean="0">
                          <a:ln>
                            <a:noFill/>
                          </a:ln>
                          <a:solidFill>
                            <a:schemeClr val="tx1"/>
                          </a:solidFill>
                        </a:rPr>
                        <a:t>13 questions</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ctr"/>
                      <a:r>
                        <a:rPr lang="en-US" sz="1200" dirty="0" smtClean="0">
                          <a:ln>
                            <a:noFill/>
                          </a:ln>
                          <a:solidFill>
                            <a:schemeClr val="tx1"/>
                          </a:solidFill>
                        </a:rPr>
                        <a:t>13</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ctr"/>
                      <a:r>
                        <a:rPr lang="en-US" sz="1200" dirty="0" smtClean="0">
                          <a:ln>
                            <a:noFill/>
                          </a:ln>
                          <a:solidFill>
                            <a:schemeClr val="tx1"/>
                          </a:solidFill>
                        </a:rPr>
                        <a:t>15</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r>
              <a:tr h="0">
                <a:tc rowSpan="3">
                  <a:txBody>
                    <a:bodyPr/>
                    <a:lstStyle/>
                    <a:p>
                      <a:pPr algn="ctr"/>
                      <a:r>
                        <a:rPr lang="en-US" sz="1200" dirty="0" smtClean="0">
                          <a:ln>
                            <a:noFill/>
                          </a:ln>
                          <a:solidFill>
                            <a:schemeClr val="tx1"/>
                          </a:solidFill>
                        </a:rPr>
                        <a:t>Listening/Reading</a:t>
                      </a:r>
                      <a:r>
                        <a:rPr lang="en-US" sz="1200" baseline="0" dirty="0" smtClean="0">
                          <a:ln>
                            <a:noFill/>
                          </a:ln>
                          <a:solidFill>
                            <a:schemeClr val="tx1"/>
                          </a:solidFill>
                        </a:rPr>
                        <a:t>/Writing</a:t>
                      </a:r>
                    </a:p>
                    <a:p>
                      <a:pPr algn="ctr"/>
                      <a:r>
                        <a:rPr lang="en-US" sz="1200" baseline="0" dirty="0" smtClean="0">
                          <a:ln>
                            <a:noFill/>
                          </a:ln>
                          <a:solidFill>
                            <a:schemeClr val="tx1"/>
                          </a:solidFill>
                        </a:rPr>
                        <a:t>Session 1</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algn="ctr"/>
                      <a:r>
                        <a:rPr lang="en-US" sz="1200" b="0" dirty="0" smtClean="0">
                          <a:ln>
                            <a:noFill/>
                          </a:ln>
                          <a:solidFill>
                            <a:schemeClr val="tx1"/>
                          </a:solidFill>
                        </a:rPr>
                        <a:t>K</a:t>
                      </a:r>
                      <a:endParaRPr lang="en-US" sz="12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algn="l"/>
                      <a:r>
                        <a:rPr lang="en-US" sz="1200" dirty="0" smtClean="0">
                          <a:ln>
                            <a:noFill/>
                          </a:ln>
                          <a:solidFill>
                            <a:schemeClr val="tx1"/>
                          </a:solidFill>
                        </a:rPr>
                        <a:t>Listening: 7</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algn="ctr"/>
                      <a:r>
                        <a:rPr lang="en-US" sz="1200" dirty="0" smtClean="0">
                          <a:ln>
                            <a:noFill/>
                          </a:ln>
                          <a:solidFill>
                            <a:schemeClr val="tx1"/>
                          </a:solidFill>
                        </a:rPr>
                        <a:t>17</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algn="ctr"/>
                      <a:r>
                        <a:rPr lang="en-US" sz="1200" dirty="0" smtClean="0">
                          <a:ln>
                            <a:noFill/>
                          </a:ln>
                          <a:solidFill>
                            <a:schemeClr val="tx1"/>
                          </a:solidFill>
                        </a:rPr>
                        <a:t>30-35</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r>
              <a:tr h="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Reading: 6</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Writing: 4 Short</a:t>
                      </a:r>
                      <a:r>
                        <a:rPr lang="en-US" sz="1200" baseline="0" dirty="0" smtClean="0">
                          <a:ln>
                            <a:noFill/>
                          </a:ln>
                          <a:solidFill>
                            <a:schemeClr val="tx1"/>
                          </a:solidFill>
                        </a:rPr>
                        <a:t> CR</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0">
                <a:tc rowSpan="3">
                  <a:txBody>
                    <a:bodyPr/>
                    <a:lstStyle/>
                    <a:p>
                      <a:pPr algn="ctr"/>
                      <a:r>
                        <a:rPr lang="en-US" sz="1200" dirty="0" smtClean="0">
                          <a:ln>
                            <a:noFill/>
                          </a:ln>
                          <a:solidFill>
                            <a:schemeClr val="tx1"/>
                          </a:solidFill>
                        </a:rPr>
                        <a:t>Listening/Reading</a:t>
                      </a:r>
                      <a:r>
                        <a:rPr lang="en-US" sz="1200" baseline="0" dirty="0" smtClean="0">
                          <a:ln>
                            <a:noFill/>
                          </a:ln>
                          <a:solidFill>
                            <a:schemeClr val="tx1"/>
                          </a:solidFill>
                        </a:rPr>
                        <a:t>/Writing Session 2</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rowSpan="3">
                  <a:txBody>
                    <a:bodyPr/>
                    <a:lstStyle/>
                    <a:p>
                      <a:pPr algn="ctr"/>
                      <a:r>
                        <a:rPr lang="en-US" sz="1200" b="0" dirty="0" smtClean="0">
                          <a:ln>
                            <a:noFill/>
                          </a:ln>
                          <a:solidFill>
                            <a:schemeClr val="tx1"/>
                          </a:solidFill>
                        </a:rPr>
                        <a:t>K</a:t>
                      </a:r>
                      <a:endParaRPr lang="en-US" sz="12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1200" dirty="0" smtClean="0">
                          <a:ln>
                            <a:noFill/>
                          </a:ln>
                          <a:solidFill>
                            <a:schemeClr val="tx1"/>
                          </a:solidFill>
                        </a:rPr>
                        <a:t>Listening: 6</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rowSpan="3">
                  <a:txBody>
                    <a:bodyPr/>
                    <a:lstStyle/>
                    <a:p>
                      <a:pPr algn="ctr"/>
                      <a:r>
                        <a:rPr lang="en-US" sz="1200" dirty="0" smtClean="0">
                          <a:ln>
                            <a:noFill/>
                          </a:ln>
                          <a:solidFill>
                            <a:schemeClr val="tx1"/>
                          </a:solidFill>
                        </a:rPr>
                        <a:t>15</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rowSpan="3">
                  <a:txBody>
                    <a:bodyPr/>
                    <a:lstStyle/>
                    <a:p>
                      <a:pPr algn="ctr"/>
                      <a:r>
                        <a:rPr lang="en-US" sz="1200" dirty="0" smtClean="0">
                          <a:ln>
                            <a:noFill/>
                          </a:ln>
                          <a:solidFill>
                            <a:schemeClr val="tx1"/>
                          </a:solidFill>
                        </a:rPr>
                        <a:t>30-35</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r>
              <a:tr h="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Reading: 6</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Writing: 3 Short</a:t>
                      </a:r>
                      <a:r>
                        <a:rPr lang="en-US" sz="1200" baseline="0" dirty="0" smtClean="0">
                          <a:ln>
                            <a:noFill/>
                          </a:ln>
                          <a:solidFill>
                            <a:schemeClr val="tx1"/>
                          </a:solidFill>
                        </a:rPr>
                        <a:t> CR</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0">
                <a:tc rowSpan="3">
                  <a:txBody>
                    <a:bodyPr/>
                    <a:lstStyle/>
                    <a:p>
                      <a:pPr algn="ctr"/>
                      <a:r>
                        <a:rPr lang="en-US" sz="1200" dirty="0" smtClean="0">
                          <a:ln>
                            <a:noFill/>
                          </a:ln>
                          <a:solidFill>
                            <a:schemeClr val="tx1"/>
                          </a:solidFill>
                        </a:rPr>
                        <a:t>Listening/Reading</a:t>
                      </a:r>
                      <a:r>
                        <a:rPr lang="en-US" sz="1200" baseline="0" dirty="0" smtClean="0">
                          <a:ln>
                            <a:noFill/>
                          </a:ln>
                          <a:solidFill>
                            <a:schemeClr val="tx1"/>
                          </a:solidFill>
                        </a:rPr>
                        <a:t>/Writing Session 3</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algn="ctr"/>
                      <a:r>
                        <a:rPr lang="en-US" sz="1200" b="0" dirty="0" smtClean="0">
                          <a:ln>
                            <a:noFill/>
                          </a:ln>
                          <a:solidFill>
                            <a:schemeClr val="tx1"/>
                          </a:solidFill>
                        </a:rPr>
                        <a:t>K</a:t>
                      </a:r>
                      <a:endParaRPr lang="en-US" sz="12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algn="l"/>
                      <a:r>
                        <a:rPr lang="en-US" sz="1200" dirty="0" smtClean="0">
                          <a:ln>
                            <a:noFill/>
                          </a:ln>
                          <a:solidFill>
                            <a:schemeClr val="tx1"/>
                          </a:solidFill>
                        </a:rPr>
                        <a:t>Listening: 6</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algn="ctr"/>
                      <a:r>
                        <a:rPr lang="en-US" sz="1200" dirty="0" smtClean="0">
                          <a:ln>
                            <a:noFill/>
                          </a:ln>
                          <a:solidFill>
                            <a:schemeClr val="tx1"/>
                          </a:solidFill>
                        </a:rPr>
                        <a:t>15</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algn="ctr"/>
                      <a:r>
                        <a:rPr lang="en-US" sz="1200" dirty="0" smtClean="0">
                          <a:ln>
                            <a:noFill/>
                          </a:ln>
                          <a:solidFill>
                            <a:schemeClr val="tx1"/>
                          </a:solidFill>
                        </a:rPr>
                        <a:t>30-35</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r>
              <a:tr h="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Reading: 6</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Writing: 3 Short</a:t>
                      </a:r>
                      <a:r>
                        <a:rPr lang="en-US" sz="1200" baseline="0" dirty="0" smtClean="0">
                          <a:ln>
                            <a:noFill/>
                          </a:ln>
                          <a:solidFill>
                            <a:schemeClr val="tx1"/>
                          </a:solidFill>
                        </a:rPr>
                        <a:t> CR</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p:cNvSpPr>
            <a:spLocks noChangeArrowheads="1"/>
          </p:cNvSpPr>
          <p:nvPr/>
        </p:nvSpPr>
        <p:spPr bwMode="auto">
          <a:xfrm>
            <a:off x="354012" y="3548063"/>
            <a:ext cx="8408988" cy="2185987"/>
          </a:xfrm>
          <a:prstGeom prst="roundRect">
            <a:avLst>
              <a:gd name="adj" fmla="val 16667"/>
            </a:avLst>
          </a:prstGeom>
          <a:gradFill flip="none" rotWithShape="1">
            <a:gsLst>
              <a:gs pos="0">
                <a:srgbClr val="EAEAEA"/>
              </a:gs>
              <a:gs pos="100000">
                <a:srgbClr val="EAEAEA">
                  <a:gamma/>
                  <a:shade val="85882"/>
                  <a:invGamma/>
                </a:srgbClr>
              </a:gs>
            </a:gsLst>
            <a:lin ang="18900000" scaled="1"/>
            <a:tileRect/>
          </a:gradFill>
          <a:ln w="25400">
            <a:solidFill>
              <a:srgbClr val="737373"/>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 name="Title 1"/>
          <p:cNvSpPr>
            <a:spLocks noGrp="1"/>
          </p:cNvSpPr>
          <p:nvPr>
            <p:ph type="title"/>
          </p:nvPr>
        </p:nvSpPr>
        <p:spPr/>
        <p:txBody>
          <a:bodyPr/>
          <a:lstStyle/>
          <a:p>
            <a:r>
              <a:rPr lang="en-US" dirty="0" smtClean="0"/>
              <a:t>Kindergarten: Letter Writing</a:t>
            </a:r>
            <a:endParaRPr lang="en-US" dirty="0"/>
          </a:p>
        </p:txBody>
      </p:sp>
      <p:pic>
        <p:nvPicPr>
          <p:cNvPr id="4" name="Picture 3" descr="Copy Letter Box.png"/>
          <p:cNvPicPr>
            <a:picLocks noChangeAspect="1"/>
          </p:cNvPicPr>
          <p:nvPr/>
        </p:nvPicPr>
        <p:blipFill>
          <a:blip r:embed="rId2" cstate="print"/>
          <a:stretch>
            <a:fillRect/>
          </a:stretch>
        </p:blipFill>
        <p:spPr>
          <a:xfrm>
            <a:off x="3309937" y="1143000"/>
            <a:ext cx="2505075" cy="1952625"/>
          </a:xfrm>
          <a:prstGeom prst="rect">
            <a:avLst/>
          </a:prstGeom>
        </p:spPr>
      </p:pic>
      <p:grpSp>
        <p:nvGrpSpPr>
          <p:cNvPr id="13" name="Group 12"/>
          <p:cNvGrpSpPr/>
          <p:nvPr/>
        </p:nvGrpSpPr>
        <p:grpSpPr>
          <a:xfrm>
            <a:off x="571500" y="3962400"/>
            <a:ext cx="590549" cy="338554"/>
            <a:chOff x="571500" y="3857625"/>
            <a:chExt cx="590549" cy="338554"/>
          </a:xfrm>
        </p:grpSpPr>
        <p:sp>
          <p:nvSpPr>
            <p:cNvPr id="8" name="Oval 7"/>
            <p:cNvSpPr/>
            <p:nvPr/>
          </p:nvSpPr>
          <p:spPr>
            <a:xfrm>
              <a:off x="600075" y="3867150"/>
              <a:ext cx="523875" cy="323850"/>
            </a:xfrm>
            <a:prstGeom prst="ellips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TextBox 8"/>
            <p:cNvSpPr txBox="1"/>
            <p:nvPr/>
          </p:nvSpPr>
          <p:spPr>
            <a:xfrm>
              <a:off x="571500" y="3857625"/>
              <a:ext cx="590549" cy="338554"/>
            </a:xfrm>
            <a:prstGeom prst="rect">
              <a:avLst/>
            </a:prstGeom>
            <a:noFill/>
          </p:spPr>
          <p:txBody>
            <a:bodyPr wrap="square" rtlCol="0">
              <a:spAutoFit/>
            </a:bodyPr>
            <a:lstStyle/>
            <a:p>
              <a:r>
                <a:rPr lang="en-US" sz="1600" b="1" dirty="0" smtClean="0">
                  <a:solidFill>
                    <a:schemeClr val="bg1"/>
                  </a:solidFill>
                </a:rPr>
                <a:t>SAY</a:t>
              </a:r>
              <a:endParaRPr lang="en-US" sz="1600" b="1" dirty="0">
                <a:solidFill>
                  <a:schemeClr val="bg1"/>
                </a:solidFill>
              </a:endParaRPr>
            </a:p>
          </p:txBody>
        </p:sp>
      </p:grpSp>
      <p:sp>
        <p:nvSpPr>
          <p:cNvPr id="11" name="TextBox 10"/>
          <p:cNvSpPr txBox="1"/>
          <p:nvPr/>
        </p:nvSpPr>
        <p:spPr>
          <a:xfrm>
            <a:off x="1190624" y="3962400"/>
            <a:ext cx="7610475" cy="1323439"/>
          </a:xfrm>
          <a:prstGeom prst="rect">
            <a:avLst/>
          </a:prstGeom>
          <a:noFill/>
        </p:spPr>
        <p:txBody>
          <a:bodyPr wrap="square" rtlCol="0">
            <a:spAutoFit/>
          </a:bodyPr>
          <a:lstStyle/>
          <a:p>
            <a:r>
              <a:rPr lang="en-US" sz="1600" b="1" dirty="0" smtClean="0">
                <a:latin typeface="Arial" pitchFamily="34" charset="0"/>
                <a:cs typeface="Arial" pitchFamily="34" charset="0"/>
              </a:rPr>
              <a:t>Now you will write a letter.</a:t>
            </a:r>
          </a:p>
          <a:p>
            <a:endParaRPr lang="en-US" sz="1600" b="1" dirty="0">
              <a:latin typeface="Arial" pitchFamily="34" charset="0"/>
              <a:cs typeface="Arial" pitchFamily="34" charset="0"/>
            </a:endParaRPr>
          </a:p>
          <a:p>
            <a:r>
              <a:rPr lang="en-US" sz="1600" b="1" dirty="0" smtClean="0">
                <a:latin typeface="Arial" pitchFamily="34" charset="0"/>
                <a:cs typeface="Arial" pitchFamily="34" charset="0"/>
              </a:rPr>
              <a:t>Write the letter </a:t>
            </a:r>
            <a:r>
              <a:rPr lang="en-US" sz="1600" b="1" u="sng" dirty="0" smtClean="0">
                <a:latin typeface="Arial" pitchFamily="34" charset="0"/>
                <a:cs typeface="Arial" pitchFamily="34" charset="0"/>
              </a:rPr>
              <a:t>h</a:t>
            </a:r>
            <a:r>
              <a:rPr lang="en-US" sz="1600" b="1" dirty="0" smtClean="0">
                <a:latin typeface="Arial" pitchFamily="34" charset="0"/>
                <a:cs typeface="Arial" pitchFamily="34" charset="0"/>
              </a:rPr>
              <a:t> as in </a:t>
            </a:r>
            <a:r>
              <a:rPr lang="en-US" sz="1600" b="1" u="sng" dirty="0" smtClean="0">
                <a:latin typeface="Arial" pitchFamily="34" charset="0"/>
                <a:cs typeface="Arial" pitchFamily="34" charset="0"/>
              </a:rPr>
              <a:t>hat</a:t>
            </a:r>
            <a:r>
              <a:rPr lang="en-US" sz="1600" b="1" dirty="0" smtClean="0">
                <a:latin typeface="Arial" pitchFamily="34" charset="0"/>
                <a:cs typeface="Arial" pitchFamily="34" charset="0"/>
              </a:rPr>
              <a:t> on the blank line.</a:t>
            </a:r>
          </a:p>
          <a:p>
            <a:endParaRPr lang="en-US" sz="1600" b="1" dirty="0">
              <a:latin typeface="Arial" pitchFamily="34" charset="0"/>
              <a:cs typeface="Arial" pitchFamily="34" charset="0"/>
            </a:endParaRPr>
          </a:p>
          <a:p>
            <a:r>
              <a:rPr lang="en-US" sz="1600" dirty="0" smtClean="0">
                <a:latin typeface="Times New Roman" pitchFamily="18" charset="0"/>
                <a:cs typeface="Times New Roman" pitchFamily="18" charset="0"/>
              </a:rPr>
              <a:t>Pause. Give the students time to write the letter </a:t>
            </a:r>
            <a:r>
              <a:rPr lang="en-US" sz="1600" u="sng" dirty="0" smtClean="0">
                <a:latin typeface="Times New Roman" pitchFamily="18" charset="0"/>
                <a:cs typeface="Times New Roman" pitchFamily="18" charset="0"/>
              </a:rPr>
              <a:t>h</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14" name="Slide Number Placeholder 13"/>
          <p:cNvSpPr>
            <a:spLocks noGrp="1"/>
          </p:cNvSpPr>
          <p:nvPr>
            <p:ph type="sldNum" sz="quarter" idx="10"/>
          </p:nvPr>
        </p:nvSpPr>
        <p:spPr/>
        <p:txBody>
          <a:bodyPr/>
          <a:lstStyle/>
          <a:p>
            <a:fld id="{C6C20FBB-DA0A-4D64-96F3-1BFC9EBDF0F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Letter Writing</a:t>
            </a:r>
            <a:endParaRPr lang="en-US" dirty="0"/>
          </a:p>
        </p:txBody>
      </p:sp>
      <p:sp>
        <p:nvSpPr>
          <p:cNvPr id="4" name="AutoShape 2"/>
          <p:cNvSpPr>
            <a:spLocks noChangeArrowheads="1"/>
          </p:cNvSpPr>
          <p:nvPr/>
        </p:nvSpPr>
        <p:spPr bwMode="auto">
          <a:xfrm>
            <a:off x="1866901" y="847727"/>
            <a:ext cx="5391149" cy="1638298"/>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5" name="TextBox 4"/>
          <p:cNvSpPr txBox="1"/>
          <p:nvPr/>
        </p:nvSpPr>
        <p:spPr>
          <a:xfrm>
            <a:off x="3695700" y="876300"/>
            <a:ext cx="1733550" cy="369332"/>
          </a:xfrm>
          <a:prstGeom prst="rect">
            <a:avLst/>
          </a:prstGeom>
          <a:noFill/>
        </p:spPr>
        <p:txBody>
          <a:bodyPr wrap="square" rtlCol="0">
            <a:spAutoFit/>
          </a:bodyPr>
          <a:lstStyle/>
          <a:p>
            <a:r>
              <a:rPr lang="en-US" b="1" dirty="0" smtClean="0">
                <a:solidFill>
                  <a:schemeClr val="bg1"/>
                </a:solidFill>
              </a:rPr>
              <a:t>Score Point 0</a:t>
            </a:r>
            <a:endParaRPr lang="en-US" b="1" dirty="0">
              <a:solidFill>
                <a:schemeClr val="bg1"/>
              </a:solidFill>
            </a:endParaRPr>
          </a:p>
        </p:txBody>
      </p:sp>
      <p:sp>
        <p:nvSpPr>
          <p:cNvPr id="6" name="Rectangle 5"/>
          <p:cNvSpPr/>
          <p:nvPr/>
        </p:nvSpPr>
        <p:spPr>
          <a:xfrm>
            <a:off x="1876426" y="1266826"/>
            <a:ext cx="5367528" cy="1028700"/>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14527" y="1396006"/>
            <a:ext cx="5286374" cy="760208"/>
          </a:xfrm>
          <a:prstGeom prst="rect">
            <a:avLst/>
          </a:prstGeom>
          <a:solidFill>
            <a:srgbClr val="EBEBEB"/>
          </a:solidFill>
        </p:spPr>
        <p:txBody>
          <a:bodyPr wrap="square" rtlCol="0" anchor="ctr" anchorCtr="1">
            <a:spAutoFit/>
          </a:bodyPr>
          <a:lstStyle/>
          <a:p>
            <a:pPr lvl="0">
              <a:spcBef>
                <a:spcPct val="5000"/>
              </a:spcBef>
            </a:pPr>
            <a:r>
              <a:rPr lang="en-US" sz="1400" b="1" dirty="0" smtClean="0"/>
              <a:t>Letter forming</a:t>
            </a:r>
            <a:r>
              <a:rPr lang="en-US" sz="1400" dirty="0" smtClean="0"/>
              <a:t>: Student does not produce letters accurately.</a:t>
            </a:r>
          </a:p>
          <a:p>
            <a:pPr lvl="0">
              <a:spcBef>
                <a:spcPct val="5000"/>
              </a:spcBef>
            </a:pPr>
            <a:endParaRPr lang="en-US" sz="1400" dirty="0"/>
          </a:p>
          <a:p>
            <a:pPr lvl="0">
              <a:spcBef>
                <a:spcPct val="5000"/>
              </a:spcBef>
            </a:pPr>
            <a:r>
              <a:rPr lang="en-US" sz="1400" b="1" dirty="0" smtClean="0"/>
              <a:t>Legibility</a:t>
            </a:r>
            <a:r>
              <a:rPr lang="en-US" sz="1400" dirty="0" smtClean="0"/>
              <a:t>: Student production of letters is not recognizable.</a:t>
            </a:r>
            <a:endParaRPr lang="en-US" sz="1400" dirty="0"/>
          </a:p>
        </p:txBody>
      </p:sp>
      <p:pic>
        <p:nvPicPr>
          <p:cNvPr id="8" name="Picture 7" descr="0 Sample 1.png"/>
          <p:cNvPicPr>
            <a:picLocks noChangeAspect="1"/>
          </p:cNvPicPr>
          <p:nvPr/>
        </p:nvPicPr>
        <p:blipFill>
          <a:blip r:embed="rId2" cstate="print"/>
          <a:stretch>
            <a:fillRect/>
          </a:stretch>
        </p:blipFill>
        <p:spPr>
          <a:xfrm>
            <a:off x="300037" y="2707005"/>
            <a:ext cx="1878806" cy="1464469"/>
          </a:xfrm>
          <a:prstGeom prst="rect">
            <a:avLst/>
          </a:prstGeom>
        </p:spPr>
      </p:pic>
      <p:pic>
        <p:nvPicPr>
          <p:cNvPr id="9" name="Picture 8" descr="0 Sample 2.png"/>
          <p:cNvPicPr>
            <a:picLocks noChangeAspect="1"/>
          </p:cNvPicPr>
          <p:nvPr/>
        </p:nvPicPr>
        <p:blipFill>
          <a:blip r:embed="rId3" cstate="print"/>
          <a:stretch>
            <a:fillRect/>
          </a:stretch>
        </p:blipFill>
        <p:spPr>
          <a:xfrm>
            <a:off x="2532062" y="2707005"/>
            <a:ext cx="1878806" cy="1464469"/>
          </a:xfrm>
          <a:prstGeom prst="rect">
            <a:avLst/>
          </a:prstGeom>
        </p:spPr>
      </p:pic>
      <p:pic>
        <p:nvPicPr>
          <p:cNvPr id="10" name="Picture 9" descr="0 Sample 3.png"/>
          <p:cNvPicPr>
            <a:picLocks noChangeAspect="1"/>
          </p:cNvPicPr>
          <p:nvPr/>
        </p:nvPicPr>
        <p:blipFill>
          <a:blip r:embed="rId4" cstate="print"/>
          <a:stretch>
            <a:fillRect/>
          </a:stretch>
        </p:blipFill>
        <p:spPr>
          <a:xfrm>
            <a:off x="4764087" y="2707005"/>
            <a:ext cx="1878806" cy="1464469"/>
          </a:xfrm>
          <a:prstGeom prst="rect">
            <a:avLst/>
          </a:prstGeom>
        </p:spPr>
      </p:pic>
      <p:pic>
        <p:nvPicPr>
          <p:cNvPr id="11" name="Picture 10" descr="0 Sample 4.png"/>
          <p:cNvPicPr>
            <a:picLocks noChangeAspect="1"/>
          </p:cNvPicPr>
          <p:nvPr/>
        </p:nvPicPr>
        <p:blipFill>
          <a:blip r:embed="rId5" cstate="print"/>
          <a:stretch>
            <a:fillRect/>
          </a:stretch>
        </p:blipFill>
        <p:spPr>
          <a:xfrm>
            <a:off x="6996112" y="2707005"/>
            <a:ext cx="1878806" cy="1464469"/>
          </a:xfrm>
          <a:prstGeom prst="rect">
            <a:avLst/>
          </a:prstGeom>
        </p:spPr>
      </p:pic>
      <p:pic>
        <p:nvPicPr>
          <p:cNvPr id="12" name="Picture 11" descr="0 Sample 5.png"/>
          <p:cNvPicPr>
            <a:picLocks noChangeAspect="1"/>
          </p:cNvPicPr>
          <p:nvPr/>
        </p:nvPicPr>
        <p:blipFill>
          <a:blip r:embed="rId6" cstate="print"/>
          <a:stretch>
            <a:fillRect/>
          </a:stretch>
        </p:blipFill>
        <p:spPr>
          <a:xfrm>
            <a:off x="298704" y="4600575"/>
            <a:ext cx="1878806" cy="1464469"/>
          </a:xfrm>
          <a:prstGeom prst="rect">
            <a:avLst/>
          </a:prstGeom>
        </p:spPr>
      </p:pic>
      <p:pic>
        <p:nvPicPr>
          <p:cNvPr id="13" name="Picture 12" descr="0 Sample 6.png"/>
          <p:cNvPicPr>
            <a:picLocks noChangeAspect="1"/>
          </p:cNvPicPr>
          <p:nvPr/>
        </p:nvPicPr>
        <p:blipFill>
          <a:blip r:embed="rId7" cstate="print"/>
          <a:stretch>
            <a:fillRect/>
          </a:stretch>
        </p:blipFill>
        <p:spPr>
          <a:xfrm>
            <a:off x="2533650" y="4600575"/>
            <a:ext cx="1878806" cy="1464469"/>
          </a:xfrm>
          <a:prstGeom prst="rect">
            <a:avLst/>
          </a:prstGeom>
        </p:spPr>
      </p:pic>
      <p:pic>
        <p:nvPicPr>
          <p:cNvPr id="14" name="Picture 13" descr="0 Sample 7.png"/>
          <p:cNvPicPr>
            <a:picLocks noChangeAspect="1"/>
          </p:cNvPicPr>
          <p:nvPr/>
        </p:nvPicPr>
        <p:blipFill>
          <a:blip r:embed="rId8" cstate="print"/>
          <a:stretch>
            <a:fillRect/>
          </a:stretch>
        </p:blipFill>
        <p:spPr>
          <a:xfrm>
            <a:off x="4757738" y="4600575"/>
            <a:ext cx="1878806" cy="1464469"/>
          </a:xfrm>
          <a:prstGeom prst="rect">
            <a:avLst/>
          </a:prstGeom>
        </p:spPr>
      </p:pic>
      <p:pic>
        <p:nvPicPr>
          <p:cNvPr id="15" name="Picture 14" descr="0 Sample 8.png"/>
          <p:cNvPicPr>
            <a:picLocks noChangeAspect="1"/>
          </p:cNvPicPr>
          <p:nvPr/>
        </p:nvPicPr>
        <p:blipFill>
          <a:blip r:embed="rId9" cstate="print"/>
          <a:stretch>
            <a:fillRect/>
          </a:stretch>
        </p:blipFill>
        <p:spPr>
          <a:xfrm>
            <a:off x="6991350" y="4600575"/>
            <a:ext cx="1878806" cy="1464469"/>
          </a:xfrm>
          <a:prstGeom prst="rect">
            <a:avLst/>
          </a:prstGeom>
        </p:spPr>
      </p:pic>
      <p:sp>
        <p:nvSpPr>
          <p:cNvPr id="25" name="Rounded Rectangle 24"/>
          <p:cNvSpPr/>
          <p:nvPr/>
        </p:nvSpPr>
        <p:spPr>
          <a:xfrm>
            <a:off x="352425" y="465772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5</a:t>
            </a:r>
            <a:endParaRPr lang="en-US" sz="1200" b="1" dirty="0"/>
          </a:p>
        </p:txBody>
      </p:sp>
      <p:sp>
        <p:nvSpPr>
          <p:cNvPr id="26" name="Rounded Rectangle 25"/>
          <p:cNvSpPr/>
          <p:nvPr/>
        </p:nvSpPr>
        <p:spPr>
          <a:xfrm>
            <a:off x="2590800" y="465772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6</a:t>
            </a:r>
            <a:endParaRPr lang="en-US" sz="1200" b="1" dirty="0"/>
          </a:p>
        </p:txBody>
      </p:sp>
      <p:sp>
        <p:nvSpPr>
          <p:cNvPr id="27" name="Rounded Rectangle 26"/>
          <p:cNvSpPr/>
          <p:nvPr/>
        </p:nvSpPr>
        <p:spPr>
          <a:xfrm>
            <a:off x="7048500" y="465772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8</a:t>
            </a:r>
            <a:endParaRPr lang="en-US" sz="1200" b="1" dirty="0"/>
          </a:p>
        </p:txBody>
      </p:sp>
      <p:sp>
        <p:nvSpPr>
          <p:cNvPr id="28" name="Rounded Rectangle 27"/>
          <p:cNvSpPr/>
          <p:nvPr/>
        </p:nvSpPr>
        <p:spPr>
          <a:xfrm>
            <a:off x="352425" y="27622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29" name="Rounded Rectangle 28"/>
          <p:cNvSpPr/>
          <p:nvPr/>
        </p:nvSpPr>
        <p:spPr>
          <a:xfrm>
            <a:off x="2590800" y="27622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30" name="Rounded Rectangle 29"/>
          <p:cNvSpPr/>
          <p:nvPr/>
        </p:nvSpPr>
        <p:spPr>
          <a:xfrm>
            <a:off x="7048500" y="27622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4</a:t>
            </a:r>
            <a:endParaRPr lang="en-US" sz="1200" b="1" dirty="0"/>
          </a:p>
        </p:txBody>
      </p:sp>
      <p:sp>
        <p:nvSpPr>
          <p:cNvPr id="31" name="Rounded Rectangle 30"/>
          <p:cNvSpPr/>
          <p:nvPr/>
        </p:nvSpPr>
        <p:spPr>
          <a:xfrm>
            <a:off x="4819650" y="465772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7</a:t>
            </a:r>
            <a:endParaRPr lang="en-US" sz="1200" b="1" dirty="0"/>
          </a:p>
        </p:txBody>
      </p:sp>
      <p:sp>
        <p:nvSpPr>
          <p:cNvPr id="32" name="Rounded Rectangle 31"/>
          <p:cNvSpPr/>
          <p:nvPr/>
        </p:nvSpPr>
        <p:spPr>
          <a:xfrm>
            <a:off x="4819650" y="27622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23" name="Slide Number Placeholder 22"/>
          <p:cNvSpPr>
            <a:spLocks noGrp="1"/>
          </p:cNvSpPr>
          <p:nvPr>
            <p:ph type="sldNum" sz="quarter" idx="10"/>
          </p:nvPr>
        </p:nvSpPr>
        <p:spPr/>
        <p:txBody>
          <a:bodyPr/>
          <a:lstStyle/>
          <a:p>
            <a:fld id="{C6C20FBB-DA0A-4D64-96F3-1BFC9EBDF0F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Letter Writing</a:t>
            </a:r>
            <a:endParaRPr lang="en-US" dirty="0"/>
          </a:p>
        </p:txBody>
      </p:sp>
      <p:sp>
        <p:nvSpPr>
          <p:cNvPr id="3" name="AutoShape 2"/>
          <p:cNvSpPr>
            <a:spLocks noChangeArrowheads="1"/>
          </p:cNvSpPr>
          <p:nvPr/>
        </p:nvSpPr>
        <p:spPr bwMode="auto">
          <a:xfrm>
            <a:off x="1866901" y="847727"/>
            <a:ext cx="5391149" cy="1638298"/>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4" name="TextBox 3"/>
          <p:cNvSpPr txBox="1"/>
          <p:nvPr/>
        </p:nvSpPr>
        <p:spPr>
          <a:xfrm>
            <a:off x="3686175" y="876300"/>
            <a:ext cx="1733550" cy="369332"/>
          </a:xfrm>
          <a:prstGeom prst="rect">
            <a:avLst/>
          </a:prstGeom>
          <a:noFill/>
        </p:spPr>
        <p:txBody>
          <a:bodyPr wrap="square" rtlCol="0">
            <a:spAutoFit/>
          </a:bodyPr>
          <a:lstStyle/>
          <a:p>
            <a:r>
              <a:rPr lang="en-US" b="1" dirty="0" smtClean="0">
                <a:solidFill>
                  <a:schemeClr val="bg1"/>
                </a:solidFill>
              </a:rPr>
              <a:t>Score Point 1</a:t>
            </a:r>
            <a:endParaRPr lang="en-US" b="1" dirty="0">
              <a:solidFill>
                <a:schemeClr val="bg1"/>
              </a:solidFill>
            </a:endParaRPr>
          </a:p>
        </p:txBody>
      </p:sp>
      <p:sp>
        <p:nvSpPr>
          <p:cNvPr id="5" name="Rectangle 4"/>
          <p:cNvSpPr/>
          <p:nvPr/>
        </p:nvSpPr>
        <p:spPr>
          <a:xfrm>
            <a:off x="1876426" y="1266826"/>
            <a:ext cx="5367528" cy="1028700"/>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14527" y="1288284"/>
            <a:ext cx="5286374" cy="975652"/>
          </a:xfrm>
          <a:prstGeom prst="rect">
            <a:avLst/>
          </a:prstGeom>
          <a:solidFill>
            <a:srgbClr val="EBEBEB"/>
          </a:solidFill>
        </p:spPr>
        <p:txBody>
          <a:bodyPr wrap="square" rtlCol="0" anchor="ctr" anchorCtr="1">
            <a:spAutoFit/>
          </a:bodyPr>
          <a:lstStyle/>
          <a:p>
            <a:pPr lvl="0">
              <a:spcBef>
                <a:spcPct val="5000"/>
              </a:spcBef>
            </a:pPr>
            <a:r>
              <a:rPr lang="en-US" sz="1400" b="1" dirty="0"/>
              <a:t>Letter forming</a:t>
            </a:r>
            <a:r>
              <a:rPr lang="en-US" sz="1400" dirty="0"/>
              <a:t>: </a:t>
            </a:r>
            <a:r>
              <a:rPr lang="en-US" sz="1400" dirty="0" smtClean="0"/>
              <a:t>Student produces </a:t>
            </a:r>
            <a:r>
              <a:rPr lang="en-US" sz="1400" dirty="0"/>
              <a:t>letters accurately.</a:t>
            </a:r>
          </a:p>
          <a:p>
            <a:pPr lvl="0">
              <a:spcBef>
                <a:spcPct val="5000"/>
              </a:spcBef>
            </a:pPr>
            <a:endParaRPr lang="en-US" sz="1400" dirty="0"/>
          </a:p>
          <a:p>
            <a:pPr lvl="0">
              <a:spcBef>
                <a:spcPct val="5000"/>
              </a:spcBef>
            </a:pPr>
            <a:r>
              <a:rPr lang="en-US" sz="1400" b="1" dirty="0"/>
              <a:t>Legibility</a:t>
            </a:r>
            <a:r>
              <a:rPr lang="en-US" sz="1400" dirty="0"/>
              <a:t>: </a:t>
            </a:r>
            <a:r>
              <a:rPr lang="en-US" sz="1400" dirty="0" smtClean="0"/>
              <a:t>Student </a:t>
            </a:r>
            <a:r>
              <a:rPr lang="en-US" sz="1400" dirty="0"/>
              <a:t>production of </a:t>
            </a:r>
            <a:r>
              <a:rPr lang="en-US" sz="1400" dirty="0" smtClean="0"/>
              <a:t>single letters is recognizable </a:t>
            </a:r>
            <a:br>
              <a:rPr lang="en-US" sz="1400" dirty="0" smtClean="0"/>
            </a:br>
            <a:r>
              <a:rPr lang="en-US" sz="1400" dirty="0" smtClean="0"/>
              <a:t>                 as the correct letter.</a:t>
            </a:r>
            <a:endParaRPr lang="en-US" sz="1400" dirty="0"/>
          </a:p>
        </p:txBody>
      </p:sp>
      <p:pic>
        <p:nvPicPr>
          <p:cNvPr id="7" name="Picture 6" descr="1 Sample 1.png"/>
          <p:cNvPicPr>
            <a:picLocks noChangeAspect="1"/>
          </p:cNvPicPr>
          <p:nvPr/>
        </p:nvPicPr>
        <p:blipFill>
          <a:blip r:embed="rId2" cstate="print"/>
          <a:stretch>
            <a:fillRect/>
          </a:stretch>
        </p:blipFill>
        <p:spPr>
          <a:xfrm>
            <a:off x="292227" y="2706624"/>
            <a:ext cx="1878806" cy="1464469"/>
          </a:xfrm>
          <a:prstGeom prst="rect">
            <a:avLst/>
          </a:prstGeom>
        </p:spPr>
      </p:pic>
      <p:pic>
        <p:nvPicPr>
          <p:cNvPr id="8" name="Picture 7" descr="1 Sample 2.png"/>
          <p:cNvPicPr>
            <a:picLocks noChangeAspect="1"/>
          </p:cNvPicPr>
          <p:nvPr/>
        </p:nvPicPr>
        <p:blipFill>
          <a:blip r:embed="rId3" cstate="print"/>
          <a:stretch>
            <a:fillRect/>
          </a:stretch>
        </p:blipFill>
        <p:spPr>
          <a:xfrm>
            <a:off x="3643312" y="2706624"/>
            <a:ext cx="1878806" cy="1464469"/>
          </a:xfrm>
          <a:prstGeom prst="rect">
            <a:avLst/>
          </a:prstGeom>
        </p:spPr>
      </p:pic>
      <p:pic>
        <p:nvPicPr>
          <p:cNvPr id="9" name="Picture 8" descr="1 Sample 3.png"/>
          <p:cNvPicPr>
            <a:picLocks noChangeAspect="1"/>
          </p:cNvPicPr>
          <p:nvPr/>
        </p:nvPicPr>
        <p:blipFill>
          <a:blip r:embed="rId4" cstate="print"/>
          <a:stretch>
            <a:fillRect/>
          </a:stretch>
        </p:blipFill>
        <p:spPr>
          <a:xfrm>
            <a:off x="6995160" y="2706624"/>
            <a:ext cx="1878806" cy="1464469"/>
          </a:xfrm>
          <a:prstGeom prst="rect">
            <a:avLst/>
          </a:prstGeom>
        </p:spPr>
      </p:pic>
      <p:pic>
        <p:nvPicPr>
          <p:cNvPr id="10" name="Picture 9" descr="1 Sample 4.png"/>
          <p:cNvPicPr>
            <a:picLocks noChangeAspect="1"/>
          </p:cNvPicPr>
          <p:nvPr/>
        </p:nvPicPr>
        <p:blipFill>
          <a:blip r:embed="rId5" cstate="print"/>
          <a:stretch>
            <a:fillRect/>
          </a:stretch>
        </p:blipFill>
        <p:spPr>
          <a:xfrm>
            <a:off x="292227" y="4599432"/>
            <a:ext cx="1878806" cy="1464469"/>
          </a:xfrm>
          <a:prstGeom prst="rect">
            <a:avLst/>
          </a:prstGeom>
        </p:spPr>
      </p:pic>
      <p:pic>
        <p:nvPicPr>
          <p:cNvPr id="11" name="Picture 10" descr="1 Sample 5.png"/>
          <p:cNvPicPr>
            <a:picLocks noChangeAspect="1"/>
          </p:cNvPicPr>
          <p:nvPr/>
        </p:nvPicPr>
        <p:blipFill>
          <a:blip r:embed="rId6" cstate="print"/>
          <a:stretch>
            <a:fillRect/>
          </a:stretch>
        </p:blipFill>
        <p:spPr>
          <a:xfrm>
            <a:off x="3639312" y="4599432"/>
            <a:ext cx="1878806" cy="1464469"/>
          </a:xfrm>
          <a:prstGeom prst="rect">
            <a:avLst/>
          </a:prstGeom>
        </p:spPr>
      </p:pic>
      <p:pic>
        <p:nvPicPr>
          <p:cNvPr id="12" name="Picture 11" descr="1 Sample 6.png"/>
          <p:cNvPicPr>
            <a:picLocks noChangeAspect="1"/>
          </p:cNvPicPr>
          <p:nvPr/>
        </p:nvPicPr>
        <p:blipFill>
          <a:blip r:embed="rId7" cstate="print"/>
          <a:stretch>
            <a:fillRect/>
          </a:stretch>
        </p:blipFill>
        <p:spPr>
          <a:xfrm>
            <a:off x="6995160" y="4599432"/>
            <a:ext cx="1878806" cy="1464469"/>
          </a:xfrm>
          <a:prstGeom prst="rect">
            <a:avLst/>
          </a:prstGeom>
        </p:spPr>
      </p:pic>
      <p:sp>
        <p:nvSpPr>
          <p:cNvPr id="20" name="Rounded Rectangle 19"/>
          <p:cNvSpPr/>
          <p:nvPr/>
        </p:nvSpPr>
        <p:spPr>
          <a:xfrm>
            <a:off x="352425" y="27622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21" name="Rounded Rectangle 20"/>
          <p:cNvSpPr/>
          <p:nvPr/>
        </p:nvSpPr>
        <p:spPr>
          <a:xfrm>
            <a:off x="3695700" y="27622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22" name="Rounded Rectangle 21"/>
          <p:cNvSpPr/>
          <p:nvPr/>
        </p:nvSpPr>
        <p:spPr>
          <a:xfrm>
            <a:off x="7048500" y="27622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23" name="Rounded Rectangle 22"/>
          <p:cNvSpPr/>
          <p:nvPr/>
        </p:nvSpPr>
        <p:spPr>
          <a:xfrm>
            <a:off x="352425" y="465772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4</a:t>
            </a:r>
            <a:endParaRPr lang="en-US" sz="1200" b="1" dirty="0"/>
          </a:p>
        </p:txBody>
      </p:sp>
      <p:sp>
        <p:nvSpPr>
          <p:cNvPr id="24" name="Rounded Rectangle 23"/>
          <p:cNvSpPr/>
          <p:nvPr/>
        </p:nvSpPr>
        <p:spPr>
          <a:xfrm>
            <a:off x="3695700" y="465772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5</a:t>
            </a:r>
            <a:endParaRPr lang="en-US" sz="1200" b="1" dirty="0"/>
          </a:p>
        </p:txBody>
      </p:sp>
      <p:sp>
        <p:nvSpPr>
          <p:cNvPr id="25" name="Rounded Rectangle 24"/>
          <p:cNvSpPr/>
          <p:nvPr/>
        </p:nvSpPr>
        <p:spPr>
          <a:xfrm>
            <a:off x="7048500" y="465772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6</a:t>
            </a:r>
            <a:endParaRPr lang="en-US" sz="1200" b="1" dirty="0"/>
          </a:p>
        </p:txBody>
      </p:sp>
      <p:sp>
        <p:nvSpPr>
          <p:cNvPr id="19" name="Slide Number Placeholder 18"/>
          <p:cNvSpPr>
            <a:spLocks noGrp="1"/>
          </p:cNvSpPr>
          <p:nvPr>
            <p:ph type="sldNum" sz="quarter" idx="10"/>
          </p:nvPr>
        </p:nvSpPr>
        <p:spPr/>
        <p:txBody>
          <a:bodyPr/>
          <a:lstStyle/>
          <a:p>
            <a:fld id="{C6C20FBB-DA0A-4D64-96F3-1BFC9EBDF0F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6C20FBB-DA0A-4D64-96F3-1BFC9EBDF0FB}" type="slidenum">
              <a:rPr lang="en-US" smtClean="0"/>
              <a:pPr/>
              <a:t>23</a:t>
            </a:fld>
            <a:endParaRPr lang="en-US" dirty="0"/>
          </a:p>
        </p:txBody>
      </p:sp>
      <p:sp>
        <p:nvSpPr>
          <p:cNvPr id="5" name="Rectangle 2"/>
          <p:cNvSpPr>
            <a:spLocks noGrp="1" noChangeArrowheads="1"/>
          </p:cNvSpPr>
          <p:nvPr>
            <p:ph type="title"/>
          </p:nvPr>
        </p:nvSpPr>
        <p:spPr>
          <a:xfrm>
            <a:off x="314325" y="246063"/>
            <a:ext cx="8229600" cy="382587"/>
          </a:xfrm>
        </p:spPr>
        <p:txBody>
          <a:bodyPr/>
          <a:lstStyle/>
          <a:p>
            <a:r>
              <a:rPr lang="en-US" dirty="0" smtClean="0"/>
              <a:t>Kindergarten: Word Copying Rubric</a:t>
            </a:r>
            <a:endParaRPr lang="en-US" dirty="0"/>
          </a:p>
        </p:txBody>
      </p:sp>
      <p:sp>
        <p:nvSpPr>
          <p:cNvPr id="6" name="TextBox 5"/>
          <p:cNvSpPr txBox="1"/>
          <p:nvPr/>
        </p:nvSpPr>
        <p:spPr>
          <a:xfrm>
            <a:off x="1314452" y="1143000"/>
            <a:ext cx="6505573" cy="646331"/>
          </a:xfrm>
          <a:prstGeom prst="rect">
            <a:avLst/>
          </a:prstGeom>
          <a:noFill/>
        </p:spPr>
        <p:txBody>
          <a:bodyPr wrap="square" rtlCol="0">
            <a:spAutoFit/>
          </a:bodyPr>
          <a:lstStyle/>
          <a:p>
            <a:r>
              <a:rPr lang="en-US" dirty="0" smtClean="0"/>
              <a:t>This type of constructed-response item requires students to copy and correctly spell the word they see in their test book.</a:t>
            </a:r>
            <a:endParaRPr lang="en-US" dirty="0"/>
          </a:p>
        </p:txBody>
      </p:sp>
      <p:sp>
        <p:nvSpPr>
          <p:cNvPr id="7" name="AutoShape 2"/>
          <p:cNvSpPr>
            <a:spLocks noChangeArrowheads="1"/>
          </p:cNvSpPr>
          <p:nvPr/>
        </p:nvSpPr>
        <p:spPr bwMode="auto">
          <a:xfrm>
            <a:off x="1866901" y="4438652"/>
            <a:ext cx="5391149" cy="1638298"/>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8" name="TextBox 7"/>
          <p:cNvSpPr txBox="1"/>
          <p:nvPr/>
        </p:nvSpPr>
        <p:spPr>
          <a:xfrm>
            <a:off x="3686175" y="4467225"/>
            <a:ext cx="1733550" cy="369332"/>
          </a:xfrm>
          <a:prstGeom prst="rect">
            <a:avLst/>
          </a:prstGeom>
          <a:noFill/>
        </p:spPr>
        <p:txBody>
          <a:bodyPr wrap="square" rtlCol="0">
            <a:spAutoFit/>
          </a:bodyPr>
          <a:lstStyle/>
          <a:p>
            <a:r>
              <a:rPr lang="en-US" b="1" dirty="0" smtClean="0">
                <a:solidFill>
                  <a:schemeClr val="bg1"/>
                </a:solidFill>
              </a:rPr>
              <a:t>Score Point 1</a:t>
            </a:r>
            <a:endParaRPr lang="en-US" b="1" dirty="0">
              <a:solidFill>
                <a:schemeClr val="bg1"/>
              </a:solidFill>
            </a:endParaRPr>
          </a:p>
        </p:txBody>
      </p:sp>
      <p:sp>
        <p:nvSpPr>
          <p:cNvPr id="9" name="Rectangle 8"/>
          <p:cNvSpPr/>
          <p:nvPr/>
        </p:nvSpPr>
        <p:spPr>
          <a:xfrm>
            <a:off x="1876426" y="4857751"/>
            <a:ext cx="5367528" cy="1028700"/>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14527" y="4879209"/>
            <a:ext cx="5286374" cy="975652"/>
          </a:xfrm>
          <a:prstGeom prst="rect">
            <a:avLst/>
          </a:prstGeom>
          <a:solidFill>
            <a:srgbClr val="EBEBEB"/>
          </a:solidFill>
        </p:spPr>
        <p:txBody>
          <a:bodyPr wrap="square" rtlCol="0" anchor="ctr" anchorCtr="1">
            <a:spAutoFit/>
          </a:bodyPr>
          <a:lstStyle/>
          <a:p>
            <a:pPr lvl="0">
              <a:spcBef>
                <a:spcPct val="5000"/>
              </a:spcBef>
            </a:pPr>
            <a:r>
              <a:rPr lang="en-US" sz="1400" b="1" dirty="0"/>
              <a:t>Letter forming</a:t>
            </a:r>
            <a:r>
              <a:rPr lang="en-US" sz="1400" dirty="0"/>
              <a:t>: </a:t>
            </a:r>
            <a:r>
              <a:rPr lang="en-US" sz="1400" dirty="0" smtClean="0"/>
              <a:t>Student can produce </a:t>
            </a:r>
            <a:r>
              <a:rPr lang="en-US" sz="1400" dirty="0"/>
              <a:t>letters accurately.</a:t>
            </a:r>
          </a:p>
          <a:p>
            <a:pPr lvl="0">
              <a:spcBef>
                <a:spcPct val="5000"/>
              </a:spcBef>
            </a:pPr>
            <a:endParaRPr lang="en-US" sz="1400" dirty="0"/>
          </a:p>
          <a:p>
            <a:pPr lvl="0">
              <a:spcBef>
                <a:spcPct val="5000"/>
              </a:spcBef>
            </a:pPr>
            <a:r>
              <a:rPr lang="en-US" sz="1400" b="1" dirty="0" smtClean="0"/>
              <a:t>Accuracy</a:t>
            </a:r>
            <a:r>
              <a:rPr lang="en-US" sz="1400" dirty="0" smtClean="0"/>
              <a:t>: Student can produce sight words and commonly </a:t>
            </a:r>
            <a:br>
              <a:rPr lang="en-US" sz="1400" dirty="0" smtClean="0"/>
            </a:br>
            <a:r>
              <a:rPr lang="en-US" sz="1400" dirty="0" smtClean="0"/>
              <a:t>                 spelled words with short vowel sounds.</a:t>
            </a:r>
            <a:endParaRPr lang="en-US" sz="1400" dirty="0"/>
          </a:p>
        </p:txBody>
      </p:sp>
      <p:sp>
        <p:nvSpPr>
          <p:cNvPr id="11" name="AutoShape 2"/>
          <p:cNvSpPr>
            <a:spLocks noChangeArrowheads="1"/>
          </p:cNvSpPr>
          <p:nvPr/>
        </p:nvSpPr>
        <p:spPr bwMode="auto">
          <a:xfrm>
            <a:off x="1866901" y="2362202"/>
            <a:ext cx="5391149" cy="1638298"/>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12" name="TextBox 11"/>
          <p:cNvSpPr txBox="1"/>
          <p:nvPr/>
        </p:nvSpPr>
        <p:spPr>
          <a:xfrm>
            <a:off x="3695700" y="2390775"/>
            <a:ext cx="1733550" cy="369332"/>
          </a:xfrm>
          <a:prstGeom prst="rect">
            <a:avLst/>
          </a:prstGeom>
          <a:noFill/>
        </p:spPr>
        <p:txBody>
          <a:bodyPr wrap="square" rtlCol="0">
            <a:spAutoFit/>
          </a:bodyPr>
          <a:lstStyle/>
          <a:p>
            <a:r>
              <a:rPr lang="en-US" b="1" dirty="0" smtClean="0">
                <a:solidFill>
                  <a:schemeClr val="bg1"/>
                </a:solidFill>
              </a:rPr>
              <a:t>Score Point 0</a:t>
            </a:r>
            <a:endParaRPr lang="en-US" b="1" dirty="0">
              <a:solidFill>
                <a:schemeClr val="bg1"/>
              </a:solidFill>
            </a:endParaRPr>
          </a:p>
        </p:txBody>
      </p:sp>
      <p:sp>
        <p:nvSpPr>
          <p:cNvPr id="13" name="Rectangle 12"/>
          <p:cNvSpPr/>
          <p:nvPr/>
        </p:nvSpPr>
        <p:spPr>
          <a:xfrm>
            <a:off x="1876426" y="2781301"/>
            <a:ext cx="5367528" cy="1028700"/>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14527" y="2802759"/>
            <a:ext cx="5286374" cy="975652"/>
          </a:xfrm>
          <a:prstGeom prst="rect">
            <a:avLst/>
          </a:prstGeom>
          <a:solidFill>
            <a:srgbClr val="EBEBEB"/>
          </a:solidFill>
        </p:spPr>
        <p:txBody>
          <a:bodyPr wrap="square" rtlCol="0" anchor="ctr" anchorCtr="1">
            <a:spAutoFit/>
          </a:bodyPr>
          <a:lstStyle/>
          <a:p>
            <a:pPr lvl="0">
              <a:spcBef>
                <a:spcPct val="5000"/>
              </a:spcBef>
            </a:pPr>
            <a:r>
              <a:rPr lang="en-US" sz="1400" b="1" dirty="0" smtClean="0"/>
              <a:t>Letter forming</a:t>
            </a:r>
            <a:r>
              <a:rPr lang="en-US" sz="1400" dirty="0" smtClean="0"/>
              <a:t>: Student cannot produce letters accurately.</a:t>
            </a:r>
          </a:p>
          <a:p>
            <a:pPr lvl="0">
              <a:spcBef>
                <a:spcPct val="5000"/>
              </a:spcBef>
            </a:pPr>
            <a:endParaRPr lang="en-US" sz="1400" dirty="0"/>
          </a:p>
          <a:p>
            <a:pPr lvl="0">
              <a:spcBef>
                <a:spcPct val="5000"/>
              </a:spcBef>
            </a:pPr>
            <a:r>
              <a:rPr lang="en-US" sz="1400" b="1" dirty="0" smtClean="0"/>
              <a:t>Accuracy</a:t>
            </a:r>
            <a:r>
              <a:rPr lang="en-US" sz="1400" dirty="0" smtClean="0"/>
              <a:t>: Student cannot produce sight words or commonly </a:t>
            </a:r>
            <a:br>
              <a:rPr lang="en-US" sz="1400" dirty="0" smtClean="0"/>
            </a:br>
            <a:r>
              <a:rPr lang="en-US" sz="1400" dirty="0" smtClean="0"/>
              <a:t>                 spelled words with short vowel sounds.</a:t>
            </a:r>
            <a:endParaRPr lang="en-US" sz="1400" dirty="0"/>
          </a:p>
        </p:txBody>
      </p:sp>
      <p:cxnSp>
        <p:nvCxnSpPr>
          <p:cNvPr id="15" name="Straight Connector 14"/>
          <p:cNvCxnSpPr/>
          <p:nvPr/>
        </p:nvCxnSpPr>
        <p:spPr>
          <a:xfrm flipV="1">
            <a:off x="1116330" y="1007745"/>
            <a:ext cx="6858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15568" y="1857375"/>
            <a:ext cx="6858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6C20FBB-DA0A-4D64-96F3-1BFC9EBDF0FB}" type="slidenum">
              <a:rPr lang="en-US" smtClean="0"/>
              <a:pPr/>
              <a:t>24</a:t>
            </a:fld>
            <a:endParaRPr lang="en-US" dirty="0"/>
          </a:p>
        </p:txBody>
      </p:sp>
      <p:sp>
        <p:nvSpPr>
          <p:cNvPr id="5" name="Rectangle 2"/>
          <p:cNvSpPr>
            <a:spLocks noGrp="1" noChangeArrowheads="1"/>
          </p:cNvSpPr>
          <p:nvPr>
            <p:ph type="title"/>
          </p:nvPr>
        </p:nvSpPr>
        <p:spPr>
          <a:xfrm>
            <a:off x="314325" y="246063"/>
            <a:ext cx="8229600" cy="382587"/>
          </a:xfrm>
        </p:spPr>
        <p:txBody>
          <a:bodyPr/>
          <a:lstStyle/>
          <a:p>
            <a:r>
              <a:rPr lang="en-US" dirty="0" smtClean="0"/>
              <a:t>Kindergarten: Word Copying</a:t>
            </a:r>
            <a:endParaRPr lang="en-US" dirty="0"/>
          </a:p>
        </p:txBody>
      </p:sp>
      <p:sp>
        <p:nvSpPr>
          <p:cNvPr id="17" name="AutoShape 4"/>
          <p:cNvSpPr>
            <a:spLocks noChangeArrowheads="1"/>
          </p:cNvSpPr>
          <p:nvPr/>
        </p:nvSpPr>
        <p:spPr bwMode="auto">
          <a:xfrm>
            <a:off x="354012" y="3548063"/>
            <a:ext cx="8408988" cy="2185987"/>
          </a:xfrm>
          <a:prstGeom prst="roundRect">
            <a:avLst>
              <a:gd name="adj" fmla="val 16667"/>
            </a:avLst>
          </a:prstGeom>
          <a:gradFill flip="none" rotWithShape="1">
            <a:gsLst>
              <a:gs pos="0">
                <a:srgbClr val="EAEAEA"/>
              </a:gs>
              <a:gs pos="100000">
                <a:srgbClr val="EAEAEA">
                  <a:gamma/>
                  <a:shade val="85882"/>
                  <a:invGamma/>
                </a:srgbClr>
              </a:gs>
            </a:gsLst>
            <a:lin ang="18900000" scaled="1"/>
            <a:tileRect/>
          </a:gradFill>
          <a:ln w="25400">
            <a:solidFill>
              <a:srgbClr val="737373"/>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grpSp>
        <p:nvGrpSpPr>
          <p:cNvPr id="18" name="Group 17"/>
          <p:cNvGrpSpPr/>
          <p:nvPr/>
        </p:nvGrpSpPr>
        <p:grpSpPr>
          <a:xfrm>
            <a:off x="571500" y="3752850"/>
            <a:ext cx="590549" cy="338554"/>
            <a:chOff x="571500" y="3857625"/>
            <a:chExt cx="590549" cy="338554"/>
          </a:xfrm>
        </p:grpSpPr>
        <p:sp>
          <p:nvSpPr>
            <p:cNvPr id="19" name="Oval 18"/>
            <p:cNvSpPr/>
            <p:nvPr/>
          </p:nvSpPr>
          <p:spPr>
            <a:xfrm>
              <a:off x="600075" y="3867150"/>
              <a:ext cx="523875" cy="323850"/>
            </a:xfrm>
            <a:prstGeom prst="ellips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0" name="TextBox 19"/>
            <p:cNvSpPr txBox="1"/>
            <p:nvPr/>
          </p:nvSpPr>
          <p:spPr>
            <a:xfrm>
              <a:off x="571500" y="3857625"/>
              <a:ext cx="590549" cy="338554"/>
            </a:xfrm>
            <a:prstGeom prst="rect">
              <a:avLst/>
            </a:prstGeom>
            <a:noFill/>
          </p:spPr>
          <p:txBody>
            <a:bodyPr wrap="square" rtlCol="0">
              <a:spAutoFit/>
            </a:bodyPr>
            <a:lstStyle/>
            <a:p>
              <a:r>
                <a:rPr lang="en-US" sz="1600" b="1" dirty="0" smtClean="0">
                  <a:solidFill>
                    <a:schemeClr val="bg1"/>
                  </a:solidFill>
                </a:rPr>
                <a:t>SAY</a:t>
              </a:r>
              <a:endParaRPr lang="en-US" sz="1600" b="1" dirty="0">
                <a:solidFill>
                  <a:schemeClr val="bg1"/>
                </a:solidFill>
              </a:endParaRPr>
            </a:p>
          </p:txBody>
        </p:sp>
      </p:grpSp>
      <p:sp>
        <p:nvSpPr>
          <p:cNvPr id="21" name="TextBox 20"/>
          <p:cNvSpPr txBox="1"/>
          <p:nvPr/>
        </p:nvSpPr>
        <p:spPr>
          <a:xfrm>
            <a:off x="1190624" y="3752850"/>
            <a:ext cx="7610475" cy="1815882"/>
          </a:xfrm>
          <a:prstGeom prst="rect">
            <a:avLst/>
          </a:prstGeom>
          <a:noFill/>
        </p:spPr>
        <p:txBody>
          <a:bodyPr wrap="square" rtlCol="0">
            <a:spAutoFit/>
          </a:bodyPr>
          <a:lstStyle/>
          <a:p>
            <a:r>
              <a:rPr lang="en-US" sz="1600" b="1" dirty="0" smtClean="0">
                <a:latin typeface="Arial" pitchFamily="34" charset="0"/>
                <a:cs typeface="Arial" pitchFamily="34" charset="0"/>
              </a:rPr>
              <a:t>Now you will copy a word.</a:t>
            </a:r>
          </a:p>
          <a:p>
            <a:endParaRPr lang="en-US" sz="1600" b="1" dirty="0">
              <a:latin typeface="Arial" pitchFamily="34" charset="0"/>
              <a:cs typeface="Arial" pitchFamily="34" charset="0"/>
            </a:endParaRPr>
          </a:p>
          <a:p>
            <a:r>
              <a:rPr lang="en-US" sz="1600" b="1" dirty="0" smtClean="0">
                <a:latin typeface="Arial" pitchFamily="34" charset="0"/>
                <a:cs typeface="Arial" pitchFamily="34" charset="0"/>
              </a:rPr>
              <a:t>This is the word </a:t>
            </a:r>
            <a:r>
              <a:rPr lang="en-US" sz="1600" b="1" u="sng" dirty="0" smtClean="0">
                <a:latin typeface="Arial" pitchFamily="34" charset="0"/>
                <a:cs typeface="Arial" pitchFamily="34" charset="0"/>
              </a:rPr>
              <a:t>run</a:t>
            </a:r>
            <a:r>
              <a:rPr lang="en-US" sz="1600" b="1" dirty="0" smtClean="0">
                <a:latin typeface="Arial" pitchFamily="34" charset="0"/>
                <a:cs typeface="Arial" pitchFamily="34" charset="0"/>
              </a:rPr>
              <a:t>.</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Copy the word </a:t>
            </a:r>
            <a:r>
              <a:rPr lang="en-US" sz="1600" b="1" u="sng" dirty="0" smtClean="0">
                <a:latin typeface="Arial" pitchFamily="34" charset="0"/>
                <a:cs typeface="Arial" pitchFamily="34" charset="0"/>
              </a:rPr>
              <a:t>run</a:t>
            </a:r>
            <a:r>
              <a:rPr lang="en-US" sz="1600" b="1" dirty="0" smtClean="0">
                <a:latin typeface="Arial" pitchFamily="34" charset="0"/>
                <a:cs typeface="Arial" pitchFamily="34" charset="0"/>
              </a:rPr>
              <a:t> on the blank line.</a:t>
            </a:r>
          </a:p>
          <a:p>
            <a:endParaRPr lang="en-US" sz="1600" b="1" dirty="0">
              <a:latin typeface="Arial" pitchFamily="34" charset="0"/>
              <a:cs typeface="Arial" pitchFamily="34" charset="0"/>
            </a:endParaRPr>
          </a:p>
          <a:p>
            <a:r>
              <a:rPr lang="en-US" sz="1600" dirty="0" smtClean="0">
                <a:latin typeface="Times New Roman" pitchFamily="18" charset="0"/>
                <a:cs typeface="Times New Roman" pitchFamily="18" charset="0"/>
              </a:rPr>
              <a:t>Pause. Give the students time to copy the word </a:t>
            </a:r>
            <a:r>
              <a:rPr lang="en-US" sz="1600" u="sng" dirty="0" smtClean="0">
                <a:latin typeface="Times New Roman" pitchFamily="18" charset="0"/>
                <a:cs typeface="Times New Roman" pitchFamily="18" charset="0"/>
              </a:rPr>
              <a:t>run</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23" name="Picture 31" descr="K - Word Run.png"/>
          <p:cNvPicPr>
            <a:picLocks noChangeAspect="1"/>
          </p:cNvPicPr>
          <p:nvPr/>
        </p:nvPicPr>
        <p:blipFill>
          <a:blip r:embed="rId2" cstate="print"/>
          <a:srcRect/>
          <a:stretch>
            <a:fillRect/>
          </a:stretch>
        </p:blipFill>
        <p:spPr bwMode="auto">
          <a:xfrm>
            <a:off x="3228974" y="981074"/>
            <a:ext cx="2682246" cy="1036322"/>
          </a:xfrm>
          <a:prstGeom prst="rect">
            <a:avLst/>
          </a:prstGeom>
          <a:noFill/>
          <a:ln w="9525">
            <a:noFill/>
            <a:miter lim="800000"/>
            <a:headEnd/>
            <a:tailEnd/>
          </a:ln>
        </p:spPr>
      </p:pic>
      <p:pic>
        <p:nvPicPr>
          <p:cNvPr id="24" name="Picture 32" descr="K - Word Blank.png"/>
          <p:cNvPicPr>
            <a:picLocks noChangeAspect="1"/>
          </p:cNvPicPr>
          <p:nvPr/>
        </p:nvPicPr>
        <p:blipFill>
          <a:blip r:embed="rId3" cstate="print"/>
          <a:srcRect/>
          <a:stretch>
            <a:fillRect/>
          </a:stretch>
        </p:blipFill>
        <p:spPr bwMode="auto">
          <a:xfrm>
            <a:off x="3219449" y="2247899"/>
            <a:ext cx="2682246" cy="103632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Word Copying</a:t>
            </a:r>
            <a:endParaRPr lang="en-US" dirty="0"/>
          </a:p>
        </p:txBody>
      </p:sp>
      <p:sp>
        <p:nvSpPr>
          <p:cNvPr id="25" name="AutoShape 2"/>
          <p:cNvSpPr>
            <a:spLocks noChangeArrowheads="1"/>
          </p:cNvSpPr>
          <p:nvPr/>
        </p:nvSpPr>
        <p:spPr bwMode="auto">
          <a:xfrm>
            <a:off x="361951" y="962027"/>
            <a:ext cx="5391149" cy="1638298"/>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26" name="TextBox 25"/>
          <p:cNvSpPr txBox="1"/>
          <p:nvPr/>
        </p:nvSpPr>
        <p:spPr>
          <a:xfrm>
            <a:off x="2190750" y="990600"/>
            <a:ext cx="1733550" cy="369332"/>
          </a:xfrm>
          <a:prstGeom prst="rect">
            <a:avLst/>
          </a:prstGeom>
          <a:noFill/>
        </p:spPr>
        <p:txBody>
          <a:bodyPr wrap="square" rtlCol="0">
            <a:spAutoFit/>
          </a:bodyPr>
          <a:lstStyle/>
          <a:p>
            <a:r>
              <a:rPr lang="en-US" b="1" dirty="0" smtClean="0">
                <a:solidFill>
                  <a:schemeClr val="bg1"/>
                </a:solidFill>
              </a:rPr>
              <a:t>Score Point 0</a:t>
            </a:r>
            <a:endParaRPr lang="en-US" b="1" dirty="0">
              <a:solidFill>
                <a:schemeClr val="bg1"/>
              </a:solidFill>
            </a:endParaRPr>
          </a:p>
        </p:txBody>
      </p:sp>
      <p:sp>
        <p:nvSpPr>
          <p:cNvPr id="27" name="Rectangle 26"/>
          <p:cNvSpPr/>
          <p:nvPr/>
        </p:nvSpPr>
        <p:spPr>
          <a:xfrm>
            <a:off x="371476" y="1381126"/>
            <a:ext cx="5367528" cy="1028700"/>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09577" y="1402584"/>
            <a:ext cx="5286374" cy="975652"/>
          </a:xfrm>
          <a:prstGeom prst="rect">
            <a:avLst/>
          </a:prstGeom>
          <a:solidFill>
            <a:srgbClr val="EBEBEB"/>
          </a:solidFill>
        </p:spPr>
        <p:txBody>
          <a:bodyPr wrap="square" rtlCol="0" anchor="ctr" anchorCtr="1">
            <a:spAutoFit/>
          </a:bodyPr>
          <a:lstStyle/>
          <a:p>
            <a:pPr lvl="0">
              <a:spcBef>
                <a:spcPct val="5000"/>
              </a:spcBef>
            </a:pPr>
            <a:r>
              <a:rPr lang="en-US" sz="1400" b="1" dirty="0" smtClean="0"/>
              <a:t>Letter forming</a:t>
            </a:r>
            <a:r>
              <a:rPr lang="en-US" sz="1400" dirty="0" smtClean="0"/>
              <a:t>: Student cannot produce letters accurately.</a:t>
            </a:r>
          </a:p>
          <a:p>
            <a:pPr lvl="0">
              <a:spcBef>
                <a:spcPct val="5000"/>
              </a:spcBef>
            </a:pPr>
            <a:endParaRPr lang="en-US" sz="1400" dirty="0"/>
          </a:p>
          <a:p>
            <a:pPr lvl="0">
              <a:spcBef>
                <a:spcPct val="5000"/>
              </a:spcBef>
            </a:pPr>
            <a:r>
              <a:rPr lang="en-US" sz="1400" b="1" dirty="0" smtClean="0"/>
              <a:t>Accuracy</a:t>
            </a:r>
            <a:r>
              <a:rPr lang="en-US" sz="1400" dirty="0" smtClean="0"/>
              <a:t>: Student cannot produce sight words or commonly </a:t>
            </a:r>
            <a:br>
              <a:rPr lang="en-US" sz="1400" dirty="0" smtClean="0"/>
            </a:br>
            <a:r>
              <a:rPr lang="en-US" sz="1400" dirty="0" smtClean="0"/>
              <a:t>                 spelled words with short vowel sounds.</a:t>
            </a:r>
            <a:endParaRPr lang="en-US" sz="1400" dirty="0"/>
          </a:p>
        </p:txBody>
      </p:sp>
      <p:pic>
        <p:nvPicPr>
          <p:cNvPr id="29" name="Picture 28" descr="Copy Word Run.png"/>
          <p:cNvPicPr>
            <a:picLocks noChangeAspect="1"/>
          </p:cNvPicPr>
          <p:nvPr/>
        </p:nvPicPr>
        <p:blipFill>
          <a:blip r:embed="rId2" cstate="print"/>
          <a:stretch>
            <a:fillRect/>
          </a:stretch>
        </p:blipFill>
        <p:spPr>
          <a:xfrm>
            <a:off x="6081712" y="1381126"/>
            <a:ext cx="2700338" cy="1040130"/>
          </a:xfrm>
          <a:prstGeom prst="rect">
            <a:avLst/>
          </a:prstGeom>
        </p:spPr>
      </p:pic>
      <p:pic>
        <p:nvPicPr>
          <p:cNvPr id="51" name="Picture 50" descr="0 Sample 1.png"/>
          <p:cNvPicPr>
            <a:picLocks noChangeAspect="1"/>
          </p:cNvPicPr>
          <p:nvPr/>
        </p:nvPicPr>
        <p:blipFill>
          <a:blip r:embed="rId3" cstate="print"/>
          <a:stretch>
            <a:fillRect/>
          </a:stretch>
        </p:blipFill>
        <p:spPr>
          <a:xfrm>
            <a:off x="304800" y="3067050"/>
            <a:ext cx="2693670" cy="1046797"/>
          </a:xfrm>
          <a:prstGeom prst="rect">
            <a:avLst/>
          </a:prstGeom>
        </p:spPr>
      </p:pic>
      <p:pic>
        <p:nvPicPr>
          <p:cNvPr id="52" name="Picture 51" descr="0 Sample 2.png"/>
          <p:cNvPicPr>
            <a:picLocks noChangeAspect="1"/>
          </p:cNvPicPr>
          <p:nvPr/>
        </p:nvPicPr>
        <p:blipFill>
          <a:blip r:embed="rId4" cstate="print"/>
          <a:stretch>
            <a:fillRect/>
          </a:stretch>
        </p:blipFill>
        <p:spPr>
          <a:xfrm>
            <a:off x="3228975" y="3067050"/>
            <a:ext cx="2693670" cy="1046797"/>
          </a:xfrm>
          <a:prstGeom prst="rect">
            <a:avLst/>
          </a:prstGeom>
        </p:spPr>
      </p:pic>
      <p:pic>
        <p:nvPicPr>
          <p:cNvPr id="53" name="Picture 52" descr="0 Sample 3.png"/>
          <p:cNvPicPr>
            <a:picLocks noChangeAspect="1"/>
          </p:cNvPicPr>
          <p:nvPr/>
        </p:nvPicPr>
        <p:blipFill>
          <a:blip r:embed="rId5" cstate="print"/>
          <a:stretch>
            <a:fillRect/>
          </a:stretch>
        </p:blipFill>
        <p:spPr>
          <a:xfrm>
            <a:off x="6143625" y="3063240"/>
            <a:ext cx="2693670" cy="1046797"/>
          </a:xfrm>
          <a:prstGeom prst="rect">
            <a:avLst/>
          </a:prstGeom>
        </p:spPr>
      </p:pic>
      <p:pic>
        <p:nvPicPr>
          <p:cNvPr id="54" name="Picture 53" descr="0 Sample 4.png"/>
          <p:cNvPicPr>
            <a:picLocks noChangeAspect="1"/>
          </p:cNvPicPr>
          <p:nvPr/>
        </p:nvPicPr>
        <p:blipFill>
          <a:blip r:embed="rId6" cstate="print"/>
          <a:stretch>
            <a:fillRect/>
          </a:stretch>
        </p:blipFill>
        <p:spPr>
          <a:xfrm>
            <a:off x="304800" y="4833937"/>
            <a:ext cx="2693670" cy="1046797"/>
          </a:xfrm>
          <a:prstGeom prst="rect">
            <a:avLst/>
          </a:prstGeom>
        </p:spPr>
      </p:pic>
      <p:pic>
        <p:nvPicPr>
          <p:cNvPr id="55" name="Picture 54" descr="0 Sample 5.png"/>
          <p:cNvPicPr>
            <a:picLocks noChangeAspect="1"/>
          </p:cNvPicPr>
          <p:nvPr/>
        </p:nvPicPr>
        <p:blipFill>
          <a:blip r:embed="rId7" cstate="print"/>
          <a:stretch>
            <a:fillRect/>
          </a:stretch>
        </p:blipFill>
        <p:spPr>
          <a:xfrm>
            <a:off x="3227832" y="4833937"/>
            <a:ext cx="2693670" cy="1046797"/>
          </a:xfrm>
          <a:prstGeom prst="rect">
            <a:avLst/>
          </a:prstGeom>
        </p:spPr>
      </p:pic>
      <p:pic>
        <p:nvPicPr>
          <p:cNvPr id="56" name="Picture 55" descr="0 Sample 6.png"/>
          <p:cNvPicPr>
            <a:picLocks noChangeAspect="1"/>
          </p:cNvPicPr>
          <p:nvPr/>
        </p:nvPicPr>
        <p:blipFill>
          <a:blip r:embed="rId8" cstate="print"/>
          <a:stretch>
            <a:fillRect/>
          </a:stretch>
        </p:blipFill>
        <p:spPr>
          <a:xfrm>
            <a:off x="6143625" y="4827651"/>
            <a:ext cx="2693670" cy="1046797"/>
          </a:xfrm>
          <a:prstGeom prst="rect">
            <a:avLst/>
          </a:prstGeom>
        </p:spPr>
      </p:pic>
      <p:sp>
        <p:nvSpPr>
          <p:cNvPr id="63" name="Rounded Rectangle 62"/>
          <p:cNvSpPr/>
          <p:nvPr/>
        </p:nvSpPr>
        <p:spPr>
          <a:xfrm>
            <a:off x="342900" y="31051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64" name="Rounded Rectangle 63"/>
          <p:cNvSpPr/>
          <p:nvPr/>
        </p:nvSpPr>
        <p:spPr>
          <a:xfrm>
            <a:off x="3267075" y="31051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65" name="Rounded Rectangle 64"/>
          <p:cNvSpPr/>
          <p:nvPr/>
        </p:nvSpPr>
        <p:spPr>
          <a:xfrm>
            <a:off x="6181725" y="31051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66" name="Rounded Rectangle 65"/>
          <p:cNvSpPr/>
          <p:nvPr/>
        </p:nvSpPr>
        <p:spPr>
          <a:xfrm>
            <a:off x="342900" y="48672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4</a:t>
            </a:r>
            <a:endParaRPr lang="en-US" sz="1200" b="1" dirty="0"/>
          </a:p>
        </p:txBody>
      </p:sp>
      <p:sp>
        <p:nvSpPr>
          <p:cNvPr id="67" name="Rounded Rectangle 66"/>
          <p:cNvSpPr/>
          <p:nvPr/>
        </p:nvSpPr>
        <p:spPr>
          <a:xfrm>
            <a:off x="3267075" y="48672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5</a:t>
            </a:r>
            <a:endParaRPr lang="en-US" sz="1200" b="1" dirty="0"/>
          </a:p>
        </p:txBody>
      </p:sp>
      <p:sp>
        <p:nvSpPr>
          <p:cNvPr id="68" name="Rounded Rectangle 67"/>
          <p:cNvSpPr/>
          <p:nvPr/>
        </p:nvSpPr>
        <p:spPr>
          <a:xfrm>
            <a:off x="6181725" y="48672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6</a:t>
            </a:r>
            <a:endParaRPr lang="en-US" sz="1200" b="1" dirty="0"/>
          </a:p>
        </p:txBody>
      </p:sp>
      <p:sp>
        <p:nvSpPr>
          <p:cNvPr id="20" name="Slide Number Placeholder 19"/>
          <p:cNvSpPr>
            <a:spLocks noGrp="1"/>
          </p:cNvSpPr>
          <p:nvPr>
            <p:ph type="sldNum" sz="quarter" idx="10"/>
          </p:nvPr>
        </p:nvSpPr>
        <p:spPr/>
        <p:txBody>
          <a:bodyPr/>
          <a:lstStyle/>
          <a:p>
            <a:fld id="{C6C20FBB-DA0A-4D64-96F3-1BFC9EBDF0F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1 Sample 1.png"/>
          <p:cNvPicPr>
            <a:picLocks noChangeAspect="1"/>
          </p:cNvPicPr>
          <p:nvPr/>
        </p:nvPicPr>
        <p:blipFill>
          <a:blip r:embed="rId2" cstate="print"/>
          <a:stretch>
            <a:fillRect/>
          </a:stretch>
        </p:blipFill>
        <p:spPr>
          <a:xfrm>
            <a:off x="301752" y="3063240"/>
            <a:ext cx="2693670" cy="1046797"/>
          </a:xfrm>
          <a:prstGeom prst="rect">
            <a:avLst/>
          </a:prstGeom>
        </p:spPr>
      </p:pic>
      <p:pic>
        <p:nvPicPr>
          <p:cNvPr id="33" name="Picture 32" descr="1 Sample 2.png"/>
          <p:cNvPicPr>
            <a:picLocks noChangeAspect="1"/>
          </p:cNvPicPr>
          <p:nvPr/>
        </p:nvPicPr>
        <p:blipFill>
          <a:blip r:embed="rId3" cstate="print"/>
          <a:stretch>
            <a:fillRect/>
          </a:stretch>
        </p:blipFill>
        <p:spPr>
          <a:xfrm>
            <a:off x="3227832" y="3063240"/>
            <a:ext cx="2693670" cy="1046797"/>
          </a:xfrm>
          <a:prstGeom prst="rect">
            <a:avLst/>
          </a:prstGeom>
        </p:spPr>
      </p:pic>
      <p:pic>
        <p:nvPicPr>
          <p:cNvPr id="34" name="Picture 33" descr="1 Sample 3.png"/>
          <p:cNvPicPr>
            <a:picLocks noChangeAspect="1"/>
          </p:cNvPicPr>
          <p:nvPr/>
        </p:nvPicPr>
        <p:blipFill>
          <a:blip r:embed="rId4" cstate="print"/>
          <a:stretch>
            <a:fillRect/>
          </a:stretch>
        </p:blipFill>
        <p:spPr>
          <a:xfrm>
            <a:off x="6144768" y="3063240"/>
            <a:ext cx="2693670" cy="1046797"/>
          </a:xfrm>
          <a:prstGeom prst="rect">
            <a:avLst/>
          </a:prstGeom>
        </p:spPr>
      </p:pic>
      <p:pic>
        <p:nvPicPr>
          <p:cNvPr id="35" name="Picture 34" descr="1 Sample 4.png"/>
          <p:cNvPicPr>
            <a:picLocks noChangeAspect="1"/>
          </p:cNvPicPr>
          <p:nvPr/>
        </p:nvPicPr>
        <p:blipFill>
          <a:blip r:embed="rId5" cstate="print"/>
          <a:stretch>
            <a:fillRect/>
          </a:stretch>
        </p:blipFill>
        <p:spPr>
          <a:xfrm>
            <a:off x="301752" y="4827651"/>
            <a:ext cx="2693670" cy="1046797"/>
          </a:xfrm>
          <a:prstGeom prst="rect">
            <a:avLst/>
          </a:prstGeom>
        </p:spPr>
      </p:pic>
      <p:pic>
        <p:nvPicPr>
          <p:cNvPr id="41" name="Picture 40" descr="1 Sample 5.png"/>
          <p:cNvPicPr>
            <a:picLocks noChangeAspect="1"/>
          </p:cNvPicPr>
          <p:nvPr/>
        </p:nvPicPr>
        <p:blipFill>
          <a:blip r:embed="rId6" cstate="print"/>
          <a:stretch>
            <a:fillRect/>
          </a:stretch>
        </p:blipFill>
        <p:spPr>
          <a:xfrm>
            <a:off x="3227832" y="4827651"/>
            <a:ext cx="2693670" cy="1046797"/>
          </a:xfrm>
          <a:prstGeom prst="rect">
            <a:avLst/>
          </a:prstGeom>
        </p:spPr>
      </p:pic>
      <p:pic>
        <p:nvPicPr>
          <p:cNvPr id="42" name="Picture 41" descr="1 Sample 6.png"/>
          <p:cNvPicPr>
            <a:picLocks noChangeAspect="1"/>
          </p:cNvPicPr>
          <p:nvPr/>
        </p:nvPicPr>
        <p:blipFill>
          <a:blip r:embed="rId7" cstate="print"/>
          <a:stretch>
            <a:fillRect/>
          </a:stretch>
        </p:blipFill>
        <p:spPr>
          <a:xfrm>
            <a:off x="6144768" y="4827651"/>
            <a:ext cx="2693670" cy="1046797"/>
          </a:xfrm>
          <a:prstGeom prst="rect">
            <a:avLst/>
          </a:prstGeom>
        </p:spPr>
      </p:pic>
      <p:sp>
        <p:nvSpPr>
          <p:cNvPr id="2" name="Title 1"/>
          <p:cNvSpPr>
            <a:spLocks noGrp="1"/>
          </p:cNvSpPr>
          <p:nvPr>
            <p:ph type="title"/>
          </p:nvPr>
        </p:nvSpPr>
        <p:spPr/>
        <p:txBody>
          <a:bodyPr/>
          <a:lstStyle/>
          <a:p>
            <a:r>
              <a:rPr lang="en-US" dirty="0" smtClean="0"/>
              <a:t>Kindergarten: Word Copying</a:t>
            </a:r>
            <a:endParaRPr lang="en-US" dirty="0"/>
          </a:p>
        </p:txBody>
      </p:sp>
      <p:pic>
        <p:nvPicPr>
          <p:cNvPr id="29" name="Picture 28" descr="Copy Word Run.png"/>
          <p:cNvPicPr>
            <a:picLocks noChangeAspect="1"/>
          </p:cNvPicPr>
          <p:nvPr/>
        </p:nvPicPr>
        <p:blipFill>
          <a:blip r:embed="rId8" cstate="print"/>
          <a:stretch>
            <a:fillRect/>
          </a:stretch>
        </p:blipFill>
        <p:spPr>
          <a:xfrm>
            <a:off x="6081712" y="1381126"/>
            <a:ext cx="2700338" cy="1040130"/>
          </a:xfrm>
          <a:prstGeom prst="rect">
            <a:avLst/>
          </a:prstGeom>
        </p:spPr>
      </p:pic>
      <p:sp>
        <p:nvSpPr>
          <p:cNvPr id="22" name="AutoShape 2"/>
          <p:cNvSpPr>
            <a:spLocks noChangeArrowheads="1"/>
          </p:cNvSpPr>
          <p:nvPr/>
        </p:nvSpPr>
        <p:spPr bwMode="auto">
          <a:xfrm>
            <a:off x="361951" y="962027"/>
            <a:ext cx="5391149" cy="1638298"/>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23" name="TextBox 22"/>
          <p:cNvSpPr txBox="1"/>
          <p:nvPr/>
        </p:nvSpPr>
        <p:spPr>
          <a:xfrm>
            <a:off x="2181225" y="990600"/>
            <a:ext cx="1733550" cy="369332"/>
          </a:xfrm>
          <a:prstGeom prst="rect">
            <a:avLst/>
          </a:prstGeom>
          <a:noFill/>
        </p:spPr>
        <p:txBody>
          <a:bodyPr wrap="square" rtlCol="0">
            <a:spAutoFit/>
          </a:bodyPr>
          <a:lstStyle/>
          <a:p>
            <a:r>
              <a:rPr lang="en-US" b="1" dirty="0" smtClean="0">
                <a:solidFill>
                  <a:schemeClr val="bg1"/>
                </a:solidFill>
              </a:rPr>
              <a:t>Score Point 1</a:t>
            </a:r>
            <a:endParaRPr lang="en-US" b="1" dirty="0">
              <a:solidFill>
                <a:schemeClr val="bg1"/>
              </a:solidFill>
            </a:endParaRPr>
          </a:p>
        </p:txBody>
      </p:sp>
      <p:sp>
        <p:nvSpPr>
          <p:cNvPr id="24" name="Rectangle 23"/>
          <p:cNvSpPr/>
          <p:nvPr/>
        </p:nvSpPr>
        <p:spPr>
          <a:xfrm>
            <a:off x="371476" y="1381126"/>
            <a:ext cx="5367528" cy="1028700"/>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9577" y="1402584"/>
            <a:ext cx="5286374" cy="975652"/>
          </a:xfrm>
          <a:prstGeom prst="rect">
            <a:avLst/>
          </a:prstGeom>
          <a:solidFill>
            <a:srgbClr val="EBEBEB"/>
          </a:solidFill>
        </p:spPr>
        <p:txBody>
          <a:bodyPr wrap="square" rtlCol="0" anchor="ctr" anchorCtr="1">
            <a:spAutoFit/>
          </a:bodyPr>
          <a:lstStyle/>
          <a:p>
            <a:pPr lvl="0">
              <a:spcBef>
                <a:spcPct val="5000"/>
              </a:spcBef>
            </a:pPr>
            <a:r>
              <a:rPr lang="en-US" sz="1400" b="1" dirty="0"/>
              <a:t>Letter forming</a:t>
            </a:r>
            <a:r>
              <a:rPr lang="en-US" sz="1400" dirty="0"/>
              <a:t>: </a:t>
            </a:r>
            <a:r>
              <a:rPr lang="en-US" sz="1400" dirty="0" smtClean="0"/>
              <a:t>Student can produce </a:t>
            </a:r>
            <a:r>
              <a:rPr lang="en-US" sz="1400" dirty="0"/>
              <a:t>letters accurately.</a:t>
            </a:r>
          </a:p>
          <a:p>
            <a:pPr lvl="0">
              <a:spcBef>
                <a:spcPct val="5000"/>
              </a:spcBef>
            </a:pPr>
            <a:endParaRPr lang="en-US" sz="1400" dirty="0"/>
          </a:p>
          <a:p>
            <a:pPr lvl="0">
              <a:spcBef>
                <a:spcPct val="5000"/>
              </a:spcBef>
            </a:pPr>
            <a:r>
              <a:rPr lang="en-US" sz="1400" b="1" dirty="0" smtClean="0"/>
              <a:t>Accuracy</a:t>
            </a:r>
            <a:r>
              <a:rPr lang="en-US" sz="1400" dirty="0" smtClean="0"/>
              <a:t>: Student can produce sight words and commonly </a:t>
            </a:r>
            <a:br>
              <a:rPr lang="en-US" sz="1400" dirty="0" smtClean="0"/>
            </a:br>
            <a:r>
              <a:rPr lang="en-US" sz="1400" dirty="0" smtClean="0"/>
              <a:t>                 spelled words with short vowel sounds.</a:t>
            </a:r>
            <a:endParaRPr lang="en-US" sz="1400" dirty="0"/>
          </a:p>
        </p:txBody>
      </p:sp>
      <p:sp>
        <p:nvSpPr>
          <p:cNvPr id="43" name="Rounded Rectangle 42"/>
          <p:cNvSpPr/>
          <p:nvPr/>
        </p:nvSpPr>
        <p:spPr>
          <a:xfrm>
            <a:off x="342900" y="31051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44" name="Rounded Rectangle 43"/>
          <p:cNvSpPr/>
          <p:nvPr/>
        </p:nvSpPr>
        <p:spPr>
          <a:xfrm>
            <a:off x="3267075" y="31051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45" name="Rounded Rectangle 44"/>
          <p:cNvSpPr/>
          <p:nvPr/>
        </p:nvSpPr>
        <p:spPr>
          <a:xfrm>
            <a:off x="6181725" y="310515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51" name="Rounded Rectangle 50"/>
          <p:cNvSpPr/>
          <p:nvPr/>
        </p:nvSpPr>
        <p:spPr>
          <a:xfrm>
            <a:off x="342900" y="48672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4</a:t>
            </a:r>
            <a:endParaRPr lang="en-US" sz="1200" b="1" dirty="0"/>
          </a:p>
        </p:txBody>
      </p:sp>
      <p:sp>
        <p:nvSpPr>
          <p:cNvPr id="52" name="Rounded Rectangle 51"/>
          <p:cNvSpPr/>
          <p:nvPr/>
        </p:nvSpPr>
        <p:spPr>
          <a:xfrm>
            <a:off x="3267075" y="48672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5</a:t>
            </a:r>
            <a:endParaRPr lang="en-US" sz="1200" b="1" dirty="0"/>
          </a:p>
        </p:txBody>
      </p:sp>
      <p:sp>
        <p:nvSpPr>
          <p:cNvPr id="53" name="Rounded Rectangle 52"/>
          <p:cNvSpPr/>
          <p:nvPr/>
        </p:nvSpPr>
        <p:spPr>
          <a:xfrm>
            <a:off x="6181725" y="48672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6</a:t>
            </a:r>
            <a:endParaRPr lang="en-US" sz="1200" b="1" dirty="0"/>
          </a:p>
        </p:txBody>
      </p:sp>
      <p:sp>
        <p:nvSpPr>
          <p:cNvPr id="20" name="Slide Number Placeholder 19"/>
          <p:cNvSpPr>
            <a:spLocks noGrp="1"/>
          </p:cNvSpPr>
          <p:nvPr>
            <p:ph type="sldNum" sz="quarter" idx="10"/>
          </p:nvPr>
        </p:nvSpPr>
        <p:spPr/>
        <p:txBody>
          <a:bodyPr/>
          <a:lstStyle/>
          <a:p>
            <a:fld id="{C6C20FBB-DA0A-4D64-96F3-1BFC9EBDF0FB}"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6C20FBB-DA0A-4D64-96F3-1BFC9EBDF0FB}" type="slidenum">
              <a:rPr lang="en-US" smtClean="0"/>
              <a:pPr/>
              <a:t>27</a:t>
            </a:fld>
            <a:endParaRPr lang="en-US" dirty="0"/>
          </a:p>
        </p:txBody>
      </p:sp>
      <p:sp>
        <p:nvSpPr>
          <p:cNvPr id="5" name="Rectangle 2"/>
          <p:cNvSpPr>
            <a:spLocks noGrp="1" noChangeArrowheads="1"/>
          </p:cNvSpPr>
          <p:nvPr>
            <p:ph type="title"/>
          </p:nvPr>
        </p:nvSpPr>
        <p:spPr>
          <a:xfrm>
            <a:off x="314325" y="246063"/>
            <a:ext cx="8229600" cy="382587"/>
          </a:xfrm>
        </p:spPr>
        <p:txBody>
          <a:bodyPr/>
          <a:lstStyle/>
          <a:p>
            <a:r>
              <a:rPr lang="en-US" dirty="0" smtClean="0"/>
              <a:t>Kindergarten: Sentence Writing Rubric</a:t>
            </a:r>
            <a:endParaRPr lang="en-US" dirty="0"/>
          </a:p>
        </p:txBody>
      </p:sp>
      <p:sp>
        <p:nvSpPr>
          <p:cNvPr id="6" name="AutoShape 2"/>
          <p:cNvSpPr>
            <a:spLocks noChangeArrowheads="1"/>
          </p:cNvSpPr>
          <p:nvPr/>
        </p:nvSpPr>
        <p:spPr bwMode="auto">
          <a:xfrm>
            <a:off x="1695452" y="962026"/>
            <a:ext cx="572452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7" name="Rectangle 6"/>
          <p:cNvSpPr/>
          <p:nvPr/>
        </p:nvSpPr>
        <p:spPr>
          <a:xfrm>
            <a:off x="1695450" y="1314449"/>
            <a:ext cx="5721625"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33554" y="1370757"/>
            <a:ext cx="5623384" cy="982320"/>
          </a:xfrm>
          <a:prstGeom prst="rect">
            <a:avLst/>
          </a:prstGeom>
          <a:noFill/>
        </p:spPr>
        <p:txBody>
          <a:bodyPr wrap="square" rtlCol="0" anchor="ctr" anchorCtr="0">
            <a:spAutoFit/>
          </a:bodyPr>
          <a:lstStyle/>
          <a:p>
            <a:pPr lvl="0">
              <a:lnSpc>
                <a:spcPct val="125000"/>
              </a:lnSpc>
              <a:spcBef>
                <a:spcPts val="0"/>
              </a:spcBef>
              <a:spcAft>
                <a:spcPts val="500"/>
              </a:spcAft>
            </a:pPr>
            <a:r>
              <a:rPr lang="en-US" sz="1100" b="1" dirty="0" smtClean="0"/>
              <a:t>Letter forming</a:t>
            </a:r>
            <a:r>
              <a:rPr lang="en-US" sz="1100" dirty="0" smtClean="0"/>
              <a:t>: Student cannot produce letters accurately.</a:t>
            </a:r>
          </a:p>
          <a:p>
            <a:pPr lvl="0">
              <a:lnSpc>
                <a:spcPct val="125000"/>
              </a:lnSpc>
              <a:spcBef>
                <a:spcPts val="0"/>
              </a:spcBef>
              <a:spcAft>
                <a:spcPts val="500"/>
              </a:spcAft>
            </a:pPr>
            <a:r>
              <a:rPr lang="en-US" sz="1100" b="1" dirty="0" smtClean="0"/>
              <a:t>Words</a:t>
            </a:r>
            <a:r>
              <a:rPr lang="en-US" sz="1100" dirty="0" smtClean="0"/>
              <a:t>: Student cannot differentiate letters and words.</a:t>
            </a:r>
          </a:p>
          <a:p>
            <a:pPr lvl="0">
              <a:spcBef>
                <a:spcPts val="0"/>
              </a:spcBef>
              <a:spcAft>
                <a:spcPts val="500"/>
              </a:spcAft>
            </a:pPr>
            <a:r>
              <a:rPr lang="en-US" sz="1100" b="1" dirty="0" smtClean="0"/>
              <a:t>Accuracy</a:t>
            </a:r>
            <a:r>
              <a:rPr lang="en-US" sz="1100" dirty="0" smtClean="0"/>
              <a:t>: Student can produce some or no sight words or commonly spelled words </a:t>
            </a:r>
            <a:br>
              <a:rPr lang="en-US" sz="1100" dirty="0" smtClean="0"/>
            </a:br>
            <a:r>
              <a:rPr lang="en-US" sz="1100" dirty="0" smtClean="0"/>
              <a:t>                 with short vowel sounds.</a:t>
            </a:r>
            <a:endParaRPr lang="en-US" sz="1100" dirty="0"/>
          </a:p>
        </p:txBody>
      </p:sp>
      <p:sp>
        <p:nvSpPr>
          <p:cNvPr id="9" name="TextBox 8"/>
          <p:cNvSpPr txBox="1"/>
          <p:nvPr/>
        </p:nvSpPr>
        <p:spPr>
          <a:xfrm>
            <a:off x="3752849" y="971550"/>
            <a:ext cx="1606237" cy="338554"/>
          </a:xfrm>
          <a:prstGeom prst="rect">
            <a:avLst/>
          </a:prstGeom>
          <a:noFill/>
        </p:spPr>
        <p:txBody>
          <a:bodyPr wrap="square" rtlCol="0">
            <a:spAutoFit/>
          </a:bodyPr>
          <a:lstStyle/>
          <a:p>
            <a:r>
              <a:rPr lang="en-US" sz="1600" b="1" dirty="0" smtClean="0">
                <a:solidFill>
                  <a:schemeClr val="bg1"/>
                </a:solidFill>
              </a:rPr>
              <a:t>Score Point 0</a:t>
            </a:r>
            <a:endParaRPr lang="en-US" sz="1600" b="1" dirty="0">
              <a:solidFill>
                <a:schemeClr val="bg1"/>
              </a:solidFill>
            </a:endParaRPr>
          </a:p>
        </p:txBody>
      </p:sp>
      <p:sp>
        <p:nvSpPr>
          <p:cNvPr id="10" name="AutoShape 2"/>
          <p:cNvSpPr>
            <a:spLocks noChangeArrowheads="1"/>
          </p:cNvSpPr>
          <p:nvPr/>
        </p:nvSpPr>
        <p:spPr bwMode="auto">
          <a:xfrm>
            <a:off x="1695451" y="2800351"/>
            <a:ext cx="572414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11" name="Rectangle 10"/>
          <p:cNvSpPr/>
          <p:nvPr/>
        </p:nvSpPr>
        <p:spPr>
          <a:xfrm>
            <a:off x="1695449" y="3152774"/>
            <a:ext cx="5724144"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33552" y="3158427"/>
            <a:ext cx="5635595" cy="1083630"/>
          </a:xfrm>
          <a:prstGeom prst="rect">
            <a:avLst/>
          </a:prstGeom>
          <a:noFill/>
        </p:spPr>
        <p:txBody>
          <a:bodyPr wrap="square" rtlCol="0" anchor="ctr" anchorCtr="0">
            <a:spAutoFit/>
          </a:bodyPr>
          <a:lstStyle/>
          <a:p>
            <a:pPr lvl="0">
              <a:lnSpc>
                <a:spcPct val="125000"/>
              </a:lnSpc>
              <a:spcBef>
                <a:spcPts val="0"/>
              </a:spcBef>
              <a:spcAft>
                <a:spcPts val="300"/>
              </a:spcAft>
            </a:pPr>
            <a:r>
              <a:rPr lang="en-US" sz="1100" b="1" dirty="0" smtClean="0"/>
              <a:t>Letter forming</a:t>
            </a:r>
            <a:r>
              <a:rPr lang="en-US" sz="1100" dirty="0" smtClean="0"/>
              <a:t>: Student can produce some letters accurately.</a:t>
            </a:r>
          </a:p>
          <a:p>
            <a:pPr lvl="0">
              <a:spcBef>
                <a:spcPts val="0"/>
              </a:spcBef>
              <a:spcAft>
                <a:spcPts val="300"/>
              </a:spcAft>
              <a:tabLst>
                <a:tab pos="514350" algn="l"/>
              </a:tabLst>
            </a:pPr>
            <a:r>
              <a:rPr lang="en-US" sz="1100" b="1" dirty="0" smtClean="0"/>
              <a:t>Words</a:t>
            </a:r>
            <a:r>
              <a:rPr lang="en-US" sz="1100" dirty="0" smtClean="0"/>
              <a:t>: Student can sometimes separate words with spaces and may not produce </a:t>
            </a:r>
            <a:br>
              <a:rPr lang="en-US" sz="1100" dirty="0" smtClean="0"/>
            </a:br>
            <a:r>
              <a:rPr lang="en-US" sz="1100" dirty="0" smtClean="0"/>
              <a:t>            words in the correct sequence.</a:t>
            </a:r>
          </a:p>
          <a:p>
            <a:pPr lvl="0">
              <a:spcBef>
                <a:spcPts val="0"/>
              </a:spcBef>
              <a:spcAft>
                <a:spcPts val="0"/>
              </a:spcAft>
            </a:pPr>
            <a:r>
              <a:rPr lang="en-US" sz="1100" b="1" dirty="0" smtClean="0"/>
              <a:t>Accuracy</a:t>
            </a:r>
            <a:r>
              <a:rPr lang="en-US" sz="1100" dirty="0" smtClean="0"/>
              <a:t>: Students can often produce sight words and some commonly spelled words</a:t>
            </a:r>
            <a:br>
              <a:rPr lang="en-US" sz="1100" dirty="0" smtClean="0"/>
            </a:br>
            <a:r>
              <a:rPr lang="en-US" sz="1100" dirty="0" smtClean="0"/>
              <a:t>                 with short vowel sounds.</a:t>
            </a:r>
            <a:endParaRPr lang="en-US" sz="1100" dirty="0"/>
          </a:p>
        </p:txBody>
      </p:sp>
      <p:sp>
        <p:nvSpPr>
          <p:cNvPr id="13" name="TextBox 12"/>
          <p:cNvSpPr txBox="1"/>
          <p:nvPr/>
        </p:nvSpPr>
        <p:spPr>
          <a:xfrm>
            <a:off x="3762375" y="2809875"/>
            <a:ext cx="1590675" cy="338554"/>
          </a:xfrm>
          <a:prstGeom prst="rect">
            <a:avLst/>
          </a:prstGeom>
          <a:noFill/>
        </p:spPr>
        <p:txBody>
          <a:bodyPr wrap="square" rtlCol="0">
            <a:spAutoFit/>
          </a:bodyPr>
          <a:lstStyle/>
          <a:p>
            <a:r>
              <a:rPr lang="en-US" sz="1600" b="1" dirty="0" smtClean="0">
                <a:solidFill>
                  <a:schemeClr val="bg1"/>
                </a:solidFill>
              </a:rPr>
              <a:t>Score Point 1</a:t>
            </a:r>
            <a:endParaRPr lang="en-US" sz="1600" b="1" dirty="0">
              <a:solidFill>
                <a:schemeClr val="bg1"/>
              </a:solidFill>
            </a:endParaRPr>
          </a:p>
        </p:txBody>
      </p:sp>
      <p:sp>
        <p:nvSpPr>
          <p:cNvPr id="14" name="AutoShape 2"/>
          <p:cNvSpPr>
            <a:spLocks noChangeArrowheads="1"/>
          </p:cNvSpPr>
          <p:nvPr/>
        </p:nvSpPr>
        <p:spPr bwMode="auto">
          <a:xfrm>
            <a:off x="1695451" y="4629151"/>
            <a:ext cx="572452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15" name="Rectangle 14"/>
          <p:cNvSpPr/>
          <p:nvPr/>
        </p:nvSpPr>
        <p:spPr>
          <a:xfrm>
            <a:off x="1695449" y="4981574"/>
            <a:ext cx="5721626"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733552" y="5000051"/>
            <a:ext cx="5623383" cy="1057982"/>
          </a:xfrm>
          <a:prstGeom prst="rect">
            <a:avLst/>
          </a:prstGeom>
          <a:noFill/>
        </p:spPr>
        <p:txBody>
          <a:bodyPr wrap="square" rtlCol="0" anchor="ctr" anchorCtr="0">
            <a:spAutoFit/>
          </a:bodyPr>
          <a:lstStyle/>
          <a:p>
            <a:pPr lvl="0">
              <a:lnSpc>
                <a:spcPct val="125000"/>
              </a:lnSpc>
              <a:spcBef>
                <a:spcPts val="0"/>
              </a:spcBef>
              <a:spcAft>
                <a:spcPts val="300"/>
              </a:spcAft>
            </a:pPr>
            <a:r>
              <a:rPr lang="en-US" sz="1100" b="1" dirty="0" smtClean="0"/>
              <a:t>Letter forming</a:t>
            </a:r>
            <a:r>
              <a:rPr lang="en-US" sz="1100" dirty="0" smtClean="0"/>
              <a:t>: Student can produce letters accurately.</a:t>
            </a:r>
          </a:p>
          <a:p>
            <a:pPr lvl="0">
              <a:spcBef>
                <a:spcPts val="0"/>
              </a:spcBef>
              <a:spcAft>
                <a:spcPts val="300"/>
              </a:spcAft>
            </a:pPr>
            <a:r>
              <a:rPr lang="en-US" sz="1100" b="1" dirty="0" smtClean="0"/>
              <a:t>Words</a:t>
            </a:r>
            <a:r>
              <a:rPr lang="en-US" sz="1100" dirty="0" smtClean="0"/>
              <a:t>: Student can often separate words with spaces and produce words in the</a:t>
            </a:r>
            <a:br>
              <a:rPr lang="en-US" sz="1100" dirty="0" smtClean="0"/>
            </a:br>
            <a:r>
              <a:rPr lang="en-US" sz="1100" dirty="0" smtClean="0"/>
              <a:t>            correct sequence.</a:t>
            </a:r>
          </a:p>
          <a:p>
            <a:pPr lvl="0">
              <a:spcBef>
                <a:spcPts val="0"/>
              </a:spcBef>
              <a:spcAft>
                <a:spcPts val="0"/>
              </a:spcAft>
            </a:pPr>
            <a:r>
              <a:rPr lang="en-US" sz="1100" b="1" dirty="0" smtClean="0"/>
              <a:t>Accuracy</a:t>
            </a:r>
            <a:r>
              <a:rPr lang="en-US" sz="1100" dirty="0" smtClean="0"/>
              <a:t>: Student can often produce sight words and commonly spelled words with </a:t>
            </a:r>
            <a:br>
              <a:rPr lang="en-US" sz="1100" dirty="0" smtClean="0"/>
            </a:br>
            <a:r>
              <a:rPr lang="en-US" sz="1100" dirty="0" smtClean="0"/>
              <a:t>                 short vowel sounds.</a:t>
            </a:r>
            <a:endParaRPr lang="en-US" sz="1100" dirty="0"/>
          </a:p>
        </p:txBody>
      </p:sp>
      <p:sp>
        <p:nvSpPr>
          <p:cNvPr id="17" name="TextBox 16"/>
          <p:cNvSpPr txBox="1"/>
          <p:nvPr/>
        </p:nvSpPr>
        <p:spPr>
          <a:xfrm>
            <a:off x="3752851" y="4638675"/>
            <a:ext cx="1609724" cy="338554"/>
          </a:xfrm>
          <a:prstGeom prst="rect">
            <a:avLst/>
          </a:prstGeom>
          <a:noFill/>
        </p:spPr>
        <p:txBody>
          <a:bodyPr wrap="square" rtlCol="0">
            <a:spAutoFit/>
          </a:bodyPr>
          <a:lstStyle/>
          <a:p>
            <a:r>
              <a:rPr lang="en-US" sz="1600" b="1" dirty="0" smtClean="0">
                <a:solidFill>
                  <a:schemeClr val="bg1"/>
                </a:solidFill>
              </a:rPr>
              <a:t>Score Point 2</a:t>
            </a:r>
            <a:endParaRPr lang="en-US" sz="1600" b="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p:cNvSpPr>
            <a:spLocks noChangeArrowheads="1"/>
          </p:cNvSpPr>
          <p:nvPr/>
        </p:nvSpPr>
        <p:spPr bwMode="auto">
          <a:xfrm>
            <a:off x="373062" y="4024313"/>
            <a:ext cx="8408988" cy="2185987"/>
          </a:xfrm>
          <a:prstGeom prst="roundRect">
            <a:avLst>
              <a:gd name="adj" fmla="val 16667"/>
            </a:avLst>
          </a:prstGeom>
          <a:gradFill flip="none" rotWithShape="1">
            <a:gsLst>
              <a:gs pos="0">
                <a:srgbClr val="EAEAEA"/>
              </a:gs>
              <a:gs pos="100000">
                <a:srgbClr val="EAEAEA">
                  <a:gamma/>
                  <a:shade val="85882"/>
                  <a:invGamma/>
                </a:srgbClr>
              </a:gs>
            </a:gsLst>
            <a:lin ang="18900000" scaled="1"/>
            <a:tileRect/>
          </a:gradFill>
          <a:ln w="25400">
            <a:solidFill>
              <a:srgbClr val="737373"/>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2" name="Title 1"/>
          <p:cNvSpPr>
            <a:spLocks noGrp="1"/>
          </p:cNvSpPr>
          <p:nvPr>
            <p:ph type="title"/>
          </p:nvPr>
        </p:nvSpPr>
        <p:spPr/>
        <p:txBody>
          <a:bodyPr/>
          <a:lstStyle/>
          <a:p>
            <a:r>
              <a:rPr lang="en-US" dirty="0" smtClean="0"/>
              <a:t>Kindergarten: Sentence Writing</a:t>
            </a:r>
            <a:endParaRPr lang="en-US" dirty="0"/>
          </a:p>
        </p:txBody>
      </p:sp>
      <p:grpSp>
        <p:nvGrpSpPr>
          <p:cNvPr id="3" name="Group 12"/>
          <p:cNvGrpSpPr/>
          <p:nvPr/>
        </p:nvGrpSpPr>
        <p:grpSpPr>
          <a:xfrm>
            <a:off x="590550" y="4371975"/>
            <a:ext cx="590549" cy="338554"/>
            <a:chOff x="571500" y="3857625"/>
            <a:chExt cx="590549" cy="338554"/>
          </a:xfrm>
        </p:grpSpPr>
        <p:sp>
          <p:nvSpPr>
            <p:cNvPr id="8" name="Oval 7"/>
            <p:cNvSpPr/>
            <p:nvPr/>
          </p:nvSpPr>
          <p:spPr>
            <a:xfrm>
              <a:off x="600075" y="3867150"/>
              <a:ext cx="523875" cy="323850"/>
            </a:xfrm>
            <a:prstGeom prst="ellips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TextBox 8"/>
            <p:cNvSpPr txBox="1"/>
            <p:nvPr/>
          </p:nvSpPr>
          <p:spPr>
            <a:xfrm>
              <a:off x="571500" y="3857625"/>
              <a:ext cx="590549" cy="338554"/>
            </a:xfrm>
            <a:prstGeom prst="rect">
              <a:avLst/>
            </a:prstGeom>
            <a:noFill/>
          </p:spPr>
          <p:txBody>
            <a:bodyPr wrap="square" rtlCol="0">
              <a:spAutoFit/>
            </a:bodyPr>
            <a:lstStyle/>
            <a:p>
              <a:r>
                <a:rPr lang="en-US" sz="1600" b="1" dirty="0" smtClean="0">
                  <a:solidFill>
                    <a:schemeClr val="bg1"/>
                  </a:solidFill>
                </a:rPr>
                <a:t>SAY</a:t>
              </a:r>
              <a:endParaRPr lang="en-US" sz="1600" b="1" dirty="0">
                <a:solidFill>
                  <a:schemeClr val="bg1"/>
                </a:solidFill>
              </a:endParaRPr>
            </a:p>
          </p:txBody>
        </p:sp>
      </p:grpSp>
      <p:sp>
        <p:nvSpPr>
          <p:cNvPr id="11" name="TextBox 10"/>
          <p:cNvSpPr txBox="1"/>
          <p:nvPr/>
        </p:nvSpPr>
        <p:spPr>
          <a:xfrm>
            <a:off x="1181100" y="4267200"/>
            <a:ext cx="7134226" cy="1668149"/>
          </a:xfrm>
          <a:prstGeom prst="rect">
            <a:avLst/>
          </a:prstGeom>
          <a:noFill/>
        </p:spPr>
        <p:txBody>
          <a:bodyPr wrap="square" rtlCol="0">
            <a:spAutoFit/>
          </a:bodyPr>
          <a:lstStyle/>
          <a:p>
            <a:pPr>
              <a:lnSpc>
                <a:spcPct val="160000"/>
              </a:lnSpc>
            </a:pPr>
            <a:r>
              <a:rPr lang="en-US" sz="1600" b="1" dirty="0" smtClean="0">
                <a:latin typeface="Arial" pitchFamily="34" charset="0"/>
                <a:cs typeface="Arial" pitchFamily="34" charset="0"/>
              </a:rPr>
              <a:t>Now you will write a sentence.</a:t>
            </a:r>
          </a:p>
          <a:p>
            <a:pPr>
              <a:lnSpc>
                <a:spcPct val="160000"/>
              </a:lnSpc>
            </a:pPr>
            <a:r>
              <a:rPr lang="en-US" sz="1600" b="1" u="sng" dirty="0" smtClean="0">
                <a:latin typeface="Arial" pitchFamily="34" charset="0"/>
                <a:cs typeface="Arial" pitchFamily="34" charset="0"/>
              </a:rPr>
              <a:t>We will play.</a:t>
            </a:r>
          </a:p>
          <a:p>
            <a:pPr>
              <a:lnSpc>
                <a:spcPct val="160000"/>
              </a:lnSpc>
            </a:pPr>
            <a:r>
              <a:rPr lang="en-US" sz="1600" b="1" dirty="0" smtClean="0">
                <a:latin typeface="Arial" pitchFamily="34" charset="0"/>
                <a:cs typeface="Arial" pitchFamily="34" charset="0"/>
              </a:rPr>
              <a:t>Write the sentence </a:t>
            </a:r>
            <a:r>
              <a:rPr lang="en-US" sz="1600" b="1" u="sng" dirty="0" smtClean="0">
                <a:latin typeface="Arial" pitchFamily="34" charset="0"/>
                <a:cs typeface="Arial" pitchFamily="34" charset="0"/>
              </a:rPr>
              <a:t>We will play.</a:t>
            </a:r>
            <a:r>
              <a:rPr lang="en-US" sz="1600" b="1" dirty="0" smtClean="0">
                <a:latin typeface="Arial" pitchFamily="34" charset="0"/>
                <a:cs typeface="Arial" pitchFamily="34" charset="0"/>
              </a:rPr>
              <a:t> on the blank lines.</a:t>
            </a:r>
          </a:p>
          <a:p>
            <a:pPr>
              <a:lnSpc>
                <a:spcPct val="160000"/>
              </a:lnSpc>
            </a:pPr>
            <a:r>
              <a:rPr lang="en-US" sz="1600" dirty="0" smtClean="0">
                <a:latin typeface="Times New Roman" pitchFamily="18" charset="0"/>
                <a:cs typeface="Times New Roman" pitchFamily="18" charset="0"/>
              </a:rPr>
              <a:t>Pause. Give the students time to write the sentence </a:t>
            </a:r>
            <a:r>
              <a:rPr lang="en-US" sz="1600" u="sng" dirty="0" smtClean="0">
                <a:latin typeface="Times New Roman" pitchFamily="18" charset="0"/>
                <a:cs typeface="Times New Roman" pitchFamily="18" charset="0"/>
              </a:rPr>
              <a:t>We will play.</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12" name="Picture 11" descr="Write Sentence.png"/>
          <p:cNvPicPr>
            <a:picLocks noChangeAspect="1"/>
          </p:cNvPicPr>
          <p:nvPr/>
        </p:nvPicPr>
        <p:blipFill>
          <a:blip r:embed="rId2" cstate="print"/>
          <a:stretch>
            <a:fillRect/>
          </a:stretch>
        </p:blipFill>
        <p:spPr>
          <a:xfrm>
            <a:off x="2033587" y="1000126"/>
            <a:ext cx="5060156" cy="1263015"/>
          </a:xfrm>
          <a:prstGeom prst="rect">
            <a:avLst/>
          </a:prstGeom>
        </p:spPr>
      </p:pic>
      <p:pic>
        <p:nvPicPr>
          <p:cNvPr id="13" name="Picture 12" descr="Write Sentence.png"/>
          <p:cNvPicPr>
            <a:picLocks noChangeAspect="1"/>
          </p:cNvPicPr>
          <p:nvPr/>
        </p:nvPicPr>
        <p:blipFill>
          <a:blip r:embed="rId2" cstate="print"/>
          <a:stretch>
            <a:fillRect/>
          </a:stretch>
        </p:blipFill>
        <p:spPr>
          <a:xfrm>
            <a:off x="2043112" y="2505076"/>
            <a:ext cx="5060156" cy="1263015"/>
          </a:xfrm>
          <a:prstGeom prst="rect">
            <a:avLst/>
          </a:prstGeom>
        </p:spPr>
      </p:pic>
      <p:sp>
        <p:nvSpPr>
          <p:cNvPr id="15" name="Slide Number Placeholder 14"/>
          <p:cNvSpPr>
            <a:spLocks noGrp="1"/>
          </p:cNvSpPr>
          <p:nvPr>
            <p:ph type="sldNum" sz="quarter" idx="10"/>
          </p:nvPr>
        </p:nvSpPr>
        <p:spPr/>
        <p:txBody>
          <a:bodyPr/>
          <a:lstStyle/>
          <a:p>
            <a:fld id="{C6C20FBB-DA0A-4D64-96F3-1BFC9EBDF0FB}"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Sentence Writing</a:t>
            </a:r>
            <a:endParaRPr lang="en-US" dirty="0"/>
          </a:p>
        </p:txBody>
      </p:sp>
      <p:pic>
        <p:nvPicPr>
          <p:cNvPr id="34" name="Picture 33" descr="0 Sample 1.png"/>
          <p:cNvPicPr>
            <a:picLocks noChangeAspect="1"/>
          </p:cNvPicPr>
          <p:nvPr/>
        </p:nvPicPr>
        <p:blipFill>
          <a:blip r:embed="rId2" cstate="print"/>
          <a:stretch>
            <a:fillRect/>
          </a:stretch>
        </p:blipFill>
        <p:spPr>
          <a:xfrm>
            <a:off x="1594347" y="2686174"/>
            <a:ext cx="5952381" cy="1485715"/>
          </a:xfrm>
          <a:prstGeom prst="rect">
            <a:avLst/>
          </a:prstGeom>
        </p:spPr>
      </p:pic>
      <p:pic>
        <p:nvPicPr>
          <p:cNvPr id="35" name="Picture 34" descr="0 Sample 2.png"/>
          <p:cNvPicPr>
            <a:picLocks noChangeAspect="1"/>
          </p:cNvPicPr>
          <p:nvPr/>
        </p:nvPicPr>
        <p:blipFill>
          <a:blip r:embed="rId3" cstate="print"/>
          <a:stretch>
            <a:fillRect/>
          </a:stretch>
        </p:blipFill>
        <p:spPr>
          <a:xfrm>
            <a:off x="1594347" y="4619749"/>
            <a:ext cx="5952381" cy="1485715"/>
          </a:xfrm>
          <a:prstGeom prst="rect">
            <a:avLst/>
          </a:prstGeom>
        </p:spPr>
      </p:pic>
      <p:sp>
        <p:nvSpPr>
          <p:cNvPr id="36" name="Rounded Rectangle 35"/>
          <p:cNvSpPr/>
          <p:nvPr/>
        </p:nvSpPr>
        <p:spPr>
          <a:xfrm>
            <a:off x="1647825" y="274320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37" name="Rounded Rectangle 36"/>
          <p:cNvSpPr/>
          <p:nvPr/>
        </p:nvSpPr>
        <p:spPr>
          <a:xfrm>
            <a:off x="1647825" y="46767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11" name="AutoShape 2"/>
          <p:cNvSpPr>
            <a:spLocks noChangeArrowheads="1"/>
          </p:cNvSpPr>
          <p:nvPr/>
        </p:nvSpPr>
        <p:spPr bwMode="auto">
          <a:xfrm>
            <a:off x="1695452" y="876301"/>
            <a:ext cx="572452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12" name="Rectangle 11"/>
          <p:cNvSpPr/>
          <p:nvPr/>
        </p:nvSpPr>
        <p:spPr>
          <a:xfrm>
            <a:off x="1695450" y="1228724"/>
            <a:ext cx="5721625"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33554" y="1285032"/>
            <a:ext cx="5623384" cy="982320"/>
          </a:xfrm>
          <a:prstGeom prst="rect">
            <a:avLst/>
          </a:prstGeom>
          <a:noFill/>
        </p:spPr>
        <p:txBody>
          <a:bodyPr wrap="square" rtlCol="0" anchor="ctr" anchorCtr="0">
            <a:spAutoFit/>
          </a:bodyPr>
          <a:lstStyle/>
          <a:p>
            <a:pPr lvl="0">
              <a:lnSpc>
                <a:spcPct val="125000"/>
              </a:lnSpc>
              <a:spcBef>
                <a:spcPts val="0"/>
              </a:spcBef>
              <a:spcAft>
                <a:spcPts val="500"/>
              </a:spcAft>
            </a:pPr>
            <a:r>
              <a:rPr lang="en-US" sz="1100" b="1" dirty="0" smtClean="0"/>
              <a:t>Letter forming</a:t>
            </a:r>
            <a:r>
              <a:rPr lang="en-US" sz="1100" dirty="0" smtClean="0"/>
              <a:t>: Student cannot produce letters accurately.</a:t>
            </a:r>
          </a:p>
          <a:p>
            <a:pPr lvl="0">
              <a:lnSpc>
                <a:spcPct val="125000"/>
              </a:lnSpc>
              <a:spcBef>
                <a:spcPts val="0"/>
              </a:spcBef>
              <a:spcAft>
                <a:spcPts val="500"/>
              </a:spcAft>
            </a:pPr>
            <a:r>
              <a:rPr lang="en-US" sz="1100" b="1" dirty="0" smtClean="0"/>
              <a:t>Words</a:t>
            </a:r>
            <a:r>
              <a:rPr lang="en-US" sz="1100" dirty="0" smtClean="0"/>
              <a:t>: Student cannot differentiate letters and words.</a:t>
            </a:r>
          </a:p>
          <a:p>
            <a:pPr lvl="0">
              <a:spcBef>
                <a:spcPts val="0"/>
              </a:spcBef>
              <a:spcAft>
                <a:spcPts val="500"/>
              </a:spcAft>
            </a:pPr>
            <a:r>
              <a:rPr lang="en-US" sz="1100" b="1" dirty="0" smtClean="0"/>
              <a:t>Accuracy</a:t>
            </a:r>
            <a:r>
              <a:rPr lang="en-US" sz="1100" dirty="0" smtClean="0"/>
              <a:t>: Student can produce some or no sight words or commonly spelled words </a:t>
            </a:r>
            <a:br>
              <a:rPr lang="en-US" sz="1100" dirty="0" smtClean="0"/>
            </a:br>
            <a:r>
              <a:rPr lang="en-US" sz="1100" dirty="0" smtClean="0"/>
              <a:t>                 with short vowel sounds.</a:t>
            </a:r>
            <a:endParaRPr lang="en-US" sz="1100" dirty="0"/>
          </a:p>
        </p:txBody>
      </p:sp>
      <p:sp>
        <p:nvSpPr>
          <p:cNvPr id="14" name="TextBox 13"/>
          <p:cNvSpPr txBox="1"/>
          <p:nvPr/>
        </p:nvSpPr>
        <p:spPr>
          <a:xfrm>
            <a:off x="3752849" y="885825"/>
            <a:ext cx="1606237" cy="338554"/>
          </a:xfrm>
          <a:prstGeom prst="rect">
            <a:avLst/>
          </a:prstGeom>
          <a:noFill/>
        </p:spPr>
        <p:txBody>
          <a:bodyPr wrap="square" rtlCol="0">
            <a:spAutoFit/>
          </a:bodyPr>
          <a:lstStyle/>
          <a:p>
            <a:r>
              <a:rPr lang="en-US" sz="1600" b="1" dirty="0" smtClean="0">
                <a:solidFill>
                  <a:schemeClr val="bg1"/>
                </a:solidFill>
              </a:rPr>
              <a:t>Score Point 0</a:t>
            </a:r>
            <a:endParaRPr lang="en-US" sz="1600" b="1" dirty="0">
              <a:solidFill>
                <a:schemeClr val="bg1"/>
              </a:solidFill>
            </a:endParaRPr>
          </a:p>
        </p:txBody>
      </p:sp>
      <p:sp>
        <p:nvSpPr>
          <p:cNvPr id="15" name="Slide Number Placeholder 14"/>
          <p:cNvSpPr>
            <a:spLocks noGrp="1"/>
          </p:cNvSpPr>
          <p:nvPr>
            <p:ph type="sldNum" sz="quarter" idx="10"/>
          </p:nvPr>
        </p:nvSpPr>
        <p:spPr/>
        <p:txBody>
          <a:bodyPr/>
          <a:lstStyle/>
          <a:p>
            <a:fld id="{C6C20FBB-DA0A-4D64-96F3-1BFC9EBDF0FB}"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19100" y="5010150"/>
            <a:ext cx="83439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428625" y="2552700"/>
            <a:ext cx="83439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5" name="Title 1"/>
          <p:cNvSpPr>
            <a:spLocks noGrp="1"/>
          </p:cNvSpPr>
          <p:nvPr>
            <p:ph type="title"/>
          </p:nvPr>
        </p:nvSpPr>
        <p:spPr/>
        <p:txBody>
          <a:bodyPr/>
          <a:lstStyle/>
          <a:p>
            <a:pPr eaLnBrk="1" hangingPunct="1"/>
            <a:r>
              <a:rPr lang="en-US" smtClean="0"/>
              <a:t>Test Times by Modality: Grades 1–12</a:t>
            </a:r>
          </a:p>
        </p:txBody>
      </p:sp>
      <p:sp>
        <p:nvSpPr>
          <p:cNvPr id="3" name="Content Placeholder 2"/>
          <p:cNvSpPr>
            <a:spLocks noGrp="1"/>
          </p:cNvSpPr>
          <p:nvPr>
            <p:ph idx="1"/>
          </p:nvPr>
        </p:nvSpPr>
        <p:spPr>
          <a:xfrm>
            <a:off x="373063" y="968375"/>
            <a:ext cx="8408987" cy="1393825"/>
          </a:xfrm>
        </p:spPr>
        <p:txBody>
          <a:bodyPr/>
          <a:lstStyle/>
          <a:p>
            <a:pPr eaLnBrk="1" hangingPunct="1">
              <a:spcBef>
                <a:spcPts val="0"/>
              </a:spcBef>
              <a:buFontTx/>
              <a:buNone/>
              <a:defRPr/>
            </a:pPr>
            <a:r>
              <a:rPr lang="en-US" sz="1400" dirty="0" smtClean="0"/>
              <a:t>The table below shows the estimated testing time. A test form will consist of either one modality</a:t>
            </a:r>
          </a:p>
          <a:p>
            <a:pPr eaLnBrk="1" hangingPunct="1">
              <a:spcBef>
                <a:spcPts val="0"/>
              </a:spcBef>
              <a:buFontTx/>
              <a:buNone/>
              <a:defRPr/>
            </a:pPr>
            <a:r>
              <a:rPr lang="en-US" sz="1400" dirty="0" smtClean="0"/>
              <a:t>(Speaking) or a combination of modalities (Listening, Reading, and Writing). The latter will all be</a:t>
            </a:r>
          </a:p>
          <a:p>
            <a:pPr eaLnBrk="1" hangingPunct="1">
              <a:spcBef>
                <a:spcPts val="0"/>
              </a:spcBef>
              <a:buFontTx/>
              <a:buNone/>
              <a:defRPr/>
            </a:pPr>
            <a:r>
              <a:rPr lang="en-US" sz="1400" dirty="0" smtClean="0"/>
              <a:t>contained in a single test booklet. The testing times given are for planning purposes only.  The time</a:t>
            </a:r>
          </a:p>
          <a:p>
            <a:pPr eaLnBrk="1" hangingPunct="1">
              <a:spcBef>
                <a:spcPts val="0"/>
              </a:spcBef>
              <a:buFontTx/>
              <a:buNone/>
              <a:defRPr/>
            </a:pPr>
            <a:r>
              <a:rPr lang="en-US" sz="1400" dirty="0" smtClean="0"/>
              <a:t>allotment indicated should be adequate for most students to complete testing.  However, if necessary,</a:t>
            </a:r>
          </a:p>
          <a:p>
            <a:pPr eaLnBrk="1" hangingPunct="1">
              <a:spcBef>
                <a:spcPts val="0"/>
              </a:spcBef>
              <a:buFontTx/>
              <a:buNone/>
              <a:defRPr/>
            </a:pPr>
            <a:r>
              <a:rPr lang="en-US" sz="1400" dirty="0" smtClean="0"/>
              <a:t>additional time should be allowed for a student to complete the test. Provide students with as much</a:t>
            </a:r>
          </a:p>
          <a:p>
            <a:pPr marL="0" indent="0" eaLnBrk="1" hangingPunct="1">
              <a:spcBef>
                <a:spcPts val="0"/>
              </a:spcBef>
              <a:buFontTx/>
              <a:buNone/>
              <a:defRPr/>
            </a:pPr>
            <a:r>
              <a:rPr lang="en-US" sz="1400" dirty="0" smtClean="0"/>
              <a:t>time as they need to complete the test while still working productively</a:t>
            </a:r>
          </a:p>
        </p:txBody>
      </p:sp>
      <p:sp>
        <p:nvSpPr>
          <p:cNvPr id="4" name="Slide Number Placeholder 3"/>
          <p:cNvSpPr>
            <a:spLocks noGrp="1"/>
          </p:cNvSpPr>
          <p:nvPr>
            <p:ph type="sldNum" sz="quarter" idx="10"/>
          </p:nvPr>
        </p:nvSpPr>
        <p:spPr/>
        <p:txBody>
          <a:bodyPr/>
          <a:lstStyle/>
          <a:p>
            <a:pPr>
              <a:defRPr/>
            </a:pPr>
            <a:fld id="{772A654B-22BC-44DA-8BAB-5D4360B8D794}" type="slidenum">
              <a:rPr lang="en-US"/>
              <a:pPr>
                <a:defRPr/>
              </a:pPr>
              <a:t>3</a:t>
            </a:fld>
            <a:endParaRPr lang="en-US" dirty="0"/>
          </a:p>
        </p:txBody>
      </p:sp>
      <p:graphicFrame>
        <p:nvGraphicFramePr>
          <p:cNvPr id="5" name="Table 4"/>
          <p:cNvGraphicFramePr>
            <a:graphicFrameLocks noGrp="1"/>
          </p:cNvGraphicFramePr>
          <p:nvPr/>
        </p:nvGraphicFramePr>
        <p:xfrm>
          <a:off x="428625" y="2549525"/>
          <a:ext cx="8324852" cy="3298825"/>
        </p:xfrm>
        <a:graphic>
          <a:graphicData uri="http://schemas.openxmlformats.org/drawingml/2006/table">
            <a:tbl>
              <a:tblPr firstRow="1" bandRow="1">
                <a:tableStyleId>{5C22544A-7EE6-4342-B048-85BDC9FD1C3A}</a:tableStyleId>
              </a:tblPr>
              <a:tblGrid>
                <a:gridCol w="2366659"/>
                <a:gridCol w="913447"/>
                <a:gridCol w="1951456"/>
                <a:gridCol w="1525872"/>
                <a:gridCol w="1567418"/>
              </a:tblGrid>
              <a:tr h="555625">
                <a:tc>
                  <a:txBody>
                    <a:bodyPr/>
                    <a:lstStyle/>
                    <a:p>
                      <a:pPr algn="ctr"/>
                      <a:r>
                        <a:rPr lang="en-US" sz="1200" dirty="0" smtClean="0">
                          <a:ln>
                            <a:noFill/>
                          </a:ln>
                          <a:solidFill>
                            <a:schemeClr val="bg1"/>
                          </a:solidFill>
                        </a:rPr>
                        <a:t>Session</a:t>
                      </a:r>
                      <a:endParaRPr lang="en-US" sz="1200" dirty="0">
                        <a:ln>
                          <a:noFill/>
                        </a:ln>
                        <a:solidFill>
                          <a:schemeClr val="bg1"/>
                        </a:solidFill>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200" dirty="0" smtClean="0">
                          <a:ln>
                            <a:noFill/>
                          </a:ln>
                          <a:solidFill>
                            <a:schemeClr val="bg1"/>
                          </a:solidFill>
                        </a:rPr>
                        <a:t>Grade Band</a:t>
                      </a:r>
                      <a:endParaRPr lang="en-US" sz="12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200" dirty="0" smtClean="0">
                          <a:ln>
                            <a:noFill/>
                          </a:ln>
                          <a:solidFill>
                            <a:schemeClr val="bg1"/>
                          </a:solidFill>
                        </a:rPr>
                        <a:t>Number of </a:t>
                      </a:r>
                    </a:p>
                    <a:p>
                      <a:pPr algn="ctr"/>
                      <a:r>
                        <a:rPr lang="en-US" sz="1200" dirty="0" smtClean="0">
                          <a:ln>
                            <a:noFill/>
                          </a:ln>
                          <a:solidFill>
                            <a:schemeClr val="bg1"/>
                          </a:solidFill>
                        </a:rPr>
                        <a:t>Items/Tasks</a:t>
                      </a:r>
                      <a:endParaRPr lang="en-US" sz="12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200" dirty="0" smtClean="0">
                          <a:ln>
                            <a:noFill/>
                          </a:ln>
                          <a:solidFill>
                            <a:schemeClr val="bg1"/>
                          </a:solidFill>
                        </a:rPr>
                        <a:t>Total</a:t>
                      </a:r>
                      <a:r>
                        <a:rPr lang="en-US" sz="1200" baseline="0" dirty="0" smtClean="0">
                          <a:ln>
                            <a:noFill/>
                          </a:ln>
                          <a:solidFill>
                            <a:schemeClr val="bg1"/>
                          </a:solidFill>
                        </a:rPr>
                        <a:t> Number of Items/Tasks</a:t>
                      </a:r>
                      <a:endParaRPr lang="en-US" sz="12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200" dirty="0" smtClean="0">
                          <a:ln>
                            <a:noFill/>
                          </a:ln>
                          <a:solidFill>
                            <a:schemeClr val="bg1"/>
                          </a:solidFill>
                        </a:rPr>
                        <a:t>Estimated Testing Time (minutes)</a:t>
                      </a:r>
                      <a:endParaRPr lang="en-US" sz="1200" dirty="0">
                        <a:ln>
                          <a:no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r>
              <a:tr h="274320">
                <a:tc>
                  <a:txBody>
                    <a:bodyPr/>
                    <a:lstStyle/>
                    <a:p>
                      <a:pPr algn="ctr"/>
                      <a:r>
                        <a:rPr lang="en-US" sz="1200" dirty="0" smtClean="0">
                          <a:ln>
                            <a:noFill/>
                          </a:ln>
                          <a:solidFill>
                            <a:schemeClr val="tx1"/>
                          </a:solidFill>
                        </a:rPr>
                        <a:t>Speaking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ctr"/>
                      <a:r>
                        <a:rPr lang="en-US" sz="1200" b="0" dirty="0" smtClean="0">
                          <a:ln>
                            <a:noFill/>
                          </a:ln>
                          <a:solidFill>
                            <a:schemeClr val="tx1"/>
                          </a:solidFill>
                        </a:rPr>
                        <a:t>1–12</a:t>
                      </a:r>
                      <a:endParaRPr lang="en-US" sz="12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1200" dirty="0" smtClean="0">
                          <a:ln>
                            <a:noFill/>
                          </a:ln>
                          <a:solidFill>
                            <a:schemeClr val="tx1"/>
                          </a:solidFill>
                        </a:rPr>
                        <a:t>13 questions</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ctr"/>
                      <a:r>
                        <a:rPr lang="en-US" sz="1200" dirty="0" smtClean="0">
                          <a:ln>
                            <a:noFill/>
                          </a:ln>
                          <a:solidFill>
                            <a:schemeClr val="tx1"/>
                          </a:solidFill>
                        </a:rPr>
                        <a:t>13</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ctr"/>
                      <a:r>
                        <a:rPr lang="en-US" sz="1200" dirty="0" smtClean="0">
                          <a:ln>
                            <a:noFill/>
                          </a:ln>
                          <a:solidFill>
                            <a:schemeClr val="tx1"/>
                          </a:solidFill>
                        </a:rPr>
                        <a:t>15</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r>
              <a:tr h="274320">
                <a:tc rowSpan="3">
                  <a:txBody>
                    <a:bodyPr/>
                    <a:lstStyle/>
                    <a:p>
                      <a:pPr algn="ctr"/>
                      <a:r>
                        <a:rPr lang="en-US" sz="1200" dirty="0" smtClean="0">
                          <a:ln>
                            <a:noFill/>
                          </a:ln>
                          <a:solidFill>
                            <a:schemeClr val="tx1"/>
                          </a:solidFill>
                        </a:rPr>
                        <a:t>Listening/Reading</a:t>
                      </a:r>
                      <a:r>
                        <a:rPr lang="en-US" sz="1200" baseline="0" dirty="0" smtClean="0">
                          <a:ln>
                            <a:noFill/>
                          </a:ln>
                          <a:solidFill>
                            <a:schemeClr val="tx1"/>
                          </a:solidFill>
                        </a:rPr>
                        <a:t>/Writing</a:t>
                      </a:r>
                    </a:p>
                    <a:p>
                      <a:pPr algn="ctr"/>
                      <a:r>
                        <a:rPr lang="en-US" sz="1200" baseline="0" dirty="0" smtClean="0">
                          <a:ln>
                            <a:noFill/>
                          </a:ln>
                          <a:solidFill>
                            <a:schemeClr val="tx1"/>
                          </a:solidFill>
                        </a:rPr>
                        <a:t>Session 1</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n>
                            <a:noFill/>
                          </a:ln>
                          <a:solidFill>
                            <a:schemeClr val="tx1"/>
                          </a:solidFill>
                        </a:rPr>
                        <a:t>1–12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algn="l"/>
                      <a:r>
                        <a:rPr lang="en-US" sz="1200" dirty="0" smtClean="0">
                          <a:ln>
                            <a:noFill/>
                          </a:ln>
                          <a:solidFill>
                            <a:schemeClr val="tx1"/>
                          </a:solidFill>
                        </a:rPr>
                        <a:t>Listening: 8</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algn="ctr"/>
                      <a:r>
                        <a:rPr lang="en-US" sz="1200" dirty="0" smtClean="0">
                          <a:ln>
                            <a:noFill/>
                          </a:ln>
                          <a:solidFill>
                            <a:schemeClr val="tx1"/>
                          </a:solidFill>
                        </a:rPr>
                        <a:t>17</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algn="ctr"/>
                      <a:r>
                        <a:rPr lang="en-US" sz="1200" dirty="0" smtClean="0">
                          <a:ln>
                            <a:noFill/>
                          </a:ln>
                          <a:solidFill>
                            <a:schemeClr val="tx1"/>
                          </a:solidFill>
                        </a:rPr>
                        <a:t>35-55</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r>
              <a:tr h="27432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Reading: 8</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7432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Writing: 1 Short</a:t>
                      </a:r>
                      <a:r>
                        <a:rPr lang="en-US" sz="1200" baseline="0" dirty="0" smtClean="0">
                          <a:ln>
                            <a:noFill/>
                          </a:ln>
                          <a:solidFill>
                            <a:schemeClr val="tx1"/>
                          </a:solidFill>
                        </a:rPr>
                        <a:t> CR</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74320">
                <a:tc rowSpan="3">
                  <a:txBody>
                    <a:bodyPr/>
                    <a:lstStyle/>
                    <a:p>
                      <a:pPr algn="ctr"/>
                      <a:r>
                        <a:rPr lang="en-US" sz="1200" dirty="0" smtClean="0">
                          <a:ln>
                            <a:noFill/>
                          </a:ln>
                          <a:solidFill>
                            <a:schemeClr val="tx1"/>
                          </a:solidFill>
                        </a:rPr>
                        <a:t>Listening/Reading</a:t>
                      </a:r>
                      <a:r>
                        <a:rPr lang="en-US" sz="1200" baseline="0" dirty="0" smtClean="0">
                          <a:ln>
                            <a:noFill/>
                          </a:ln>
                          <a:solidFill>
                            <a:schemeClr val="tx1"/>
                          </a:solidFill>
                        </a:rPr>
                        <a:t>/Writing Session 2</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n>
                            <a:noFill/>
                          </a:ln>
                          <a:solidFill>
                            <a:schemeClr val="tx1"/>
                          </a:solidFill>
                        </a:rPr>
                        <a:t>1–12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a:txBody>
                    <a:bodyPr/>
                    <a:lstStyle/>
                    <a:p>
                      <a:pPr algn="l"/>
                      <a:r>
                        <a:rPr lang="en-US" sz="1200" dirty="0" smtClean="0">
                          <a:ln>
                            <a:noFill/>
                          </a:ln>
                          <a:solidFill>
                            <a:schemeClr val="tx1"/>
                          </a:solidFill>
                        </a:rPr>
                        <a:t>Listening: 8</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rowSpan="3">
                  <a:txBody>
                    <a:bodyPr/>
                    <a:lstStyle/>
                    <a:p>
                      <a:pPr algn="ctr"/>
                      <a:r>
                        <a:rPr lang="en-US" sz="1200" dirty="0" smtClean="0">
                          <a:ln>
                            <a:noFill/>
                          </a:ln>
                          <a:solidFill>
                            <a:schemeClr val="tx1"/>
                          </a:solidFill>
                        </a:rPr>
                        <a:t>17</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rowSpan="3">
                  <a:txBody>
                    <a:bodyPr/>
                    <a:lstStyle/>
                    <a:p>
                      <a:pPr algn="ctr"/>
                      <a:r>
                        <a:rPr lang="en-US" sz="1200" dirty="0" smtClean="0">
                          <a:ln>
                            <a:noFill/>
                          </a:ln>
                          <a:solidFill>
                            <a:schemeClr val="tx1"/>
                          </a:solidFill>
                        </a:rPr>
                        <a:t>35-55</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r>
              <a:tr h="27432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Reading: 8</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7432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Writing: 1 Short</a:t>
                      </a:r>
                      <a:r>
                        <a:rPr lang="en-US" sz="1200" baseline="0" dirty="0" smtClean="0">
                          <a:ln>
                            <a:noFill/>
                          </a:ln>
                          <a:solidFill>
                            <a:schemeClr val="tx1"/>
                          </a:solidFill>
                        </a:rPr>
                        <a:t> CR</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BEBEB"/>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74320">
                <a:tc rowSpan="3">
                  <a:txBody>
                    <a:bodyPr/>
                    <a:lstStyle/>
                    <a:p>
                      <a:pPr algn="ctr"/>
                      <a:r>
                        <a:rPr lang="en-US" sz="1200" dirty="0" smtClean="0">
                          <a:ln>
                            <a:noFill/>
                          </a:ln>
                          <a:solidFill>
                            <a:schemeClr val="tx1"/>
                          </a:solidFill>
                        </a:rPr>
                        <a:t>Listening/Reading</a:t>
                      </a:r>
                      <a:r>
                        <a:rPr lang="en-US" sz="1200" baseline="0" dirty="0" smtClean="0">
                          <a:ln>
                            <a:noFill/>
                          </a:ln>
                          <a:solidFill>
                            <a:schemeClr val="tx1"/>
                          </a:solidFill>
                        </a:rPr>
                        <a:t>/Writing Session 3</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ln>
                            <a:noFill/>
                          </a:ln>
                          <a:solidFill>
                            <a:schemeClr val="tx1"/>
                          </a:solidFill>
                        </a:rPr>
                        <a:t>1–12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pPr algn="l"/>
                      <a:r>
                        <a:rPr lang="en-US" sz="1200" dirty="0" smtClean="0">
                          <a:ln>
                            <a:noFill/>
                          </a:ln>
                          <a:solidFill>
                            <a:schemeClr val="tx1"/>
                          </a:solidFill>
                        </a:rPr>
                        <a:t>Listening: 8</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algn="ctr"/>
                      <a:r>
                        <a:rPr lang="en-US" sz="1200" dirty="0" smtClean="0">
                          <a:ln>
                            <a:noFill/>
                          </a:ln>
                          <a:solidFill>
                            <a:schemeClr val="tx1"/>
                          </a:solidFill>
                        </a:rPr>
                        <a:t>20</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rowSpan="3">
                  <a:txBody>
                    <a:bodyPr/>
                    <a:lstStyle/>
                    <a:p>
                      <a:pPr algn="ctr"/>
                      <a:r>
                        <a:rPr lang="en-US" sz="1200" dirty="0" smtClean="0">
                          <a:ln>
                            <a:noFill/>
                          </a:ln>
                          <a:solidFill>
                            <a:schemeClr val="tx1"/>
                          </a:solidFill>
                        </a:rPr>
                        <a:t>35-55</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r>
              <a:tr h="27432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Reading: 11</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274320">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a:r>
                        <a:rPr lang="en-US" sz="1200" dirty="0" smtClean="0">
                          <a:ln>
                            <a:noFill/>
                          </a:ln>
                          <a:solidFill>
                            <a:schemeClr val="tx1"/>
                          </a:solidFill>
                        </a:rPr>
                        <a:t>Writing: 1</a:t>
                      </a:r>
                      <a:r>
                        <a:rPr lang="en-US" sz="1200" baseline="0" dirty="0" smtClean="0">
                          <a:ln>
                            <a:noFill/>
                          </a:ln>
                          <a:solidFill>
                            <a:schemeClr val="tx1"/>
                          </a:solidFill>
                        </a:rPr>
                        <a:t> Extended CR</a:t>
                      </a:r>
                      <a:endParaRPr lang="en-US" sz="120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vMerge="1">
                  <a:txBody>
                    <a:bodyPr/>
                    <a:lstStyle/>
                    <a:p>
                      <a:endParaRPr lang="en-US" dirty="0">
                        <a:ln>
                          <a:noFill/>
                        </a:ln>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 Sample 3.png"/>
          <p:cNvPicPr>
            <a:picLocks noChangeAspect="1"/>
          </p:cNvPicPr>
          <p:nvPr/>
        </p:nvPicPr>
        <p:blipFill>
          <a:blip r:embed="rId2" cstate="print"/>
          <a:stretch>
            <a:fillRect/>
          </a:stretch>
        </p:blipFill>
        <p:spPr>
          <a:xfrm>
            <a:off x="1591056" y="2688336"/>
            <a:ext cx="5952381" cy="1485715"/>
          </a:xfrm>
          <a:prstGeom prst="rect">
            <a:avLst/>
          </a:prstGeom>
        </p:spPr>
      </p:pic>
      <p:pic>
        <p:nvPicPr>
          <p:cNvPr id="12" name="Picture 11" descr="0 Sample 4.png"/>
          <p:cNvPicPr>
            <a:picLocks noChangeAspect="1"/>
          </p:cNvPicPr>
          <p:nvPr/>
        </p:nvPicPr>
        <p:blipFill>
          <a:blip r:embed="rId3" cstate="print"/>
          <a:stretch>
            <a:fillRect/>
          </a:stretch>
        </p:blipFill>
        <p:spPr>
          <a:xfrm>
            <a:off x="1591056" y="4617720"/>
            <a:ext cx="5952381" cy="1485715"/>
          </a:xfrm>
          <a:prstGeom prst="rect">
            <a:avLst/>
          </a:prstGeom>
        </p:spPr>
      </p:pic>
      <p:sp>
        <p:nvSpPr>
          <p:cNvPr id="2" name="Title 1"/>
          <p:cNvSpPr>
            <a:spLocks noGrp="1"/>
          </p:cNvSpPr>
          <p:nvPr>
            <p:ph type="title"/>
          </p:nvPr>
        </p:nvSpPr>
        <p:spPr/>
        <p:txBody>
          <a:bodyPr/>
          <a:lstStyle/>
          <a:p>
            <a:r>
              <a:rPr lang="en-US" dirty="0" smtClean="0"/>
              <a:t>Kindergarten: Sentence Writing</a:t>
            </a:r>
            <a:endParaRPr lang="en-US" dirty="0"/>
          </a:p>
        </p:txBody>
      </p:sp>
      <p:sp>
        <p:nvSpPr>
          <p:cNvPr id="36" name="Rounded Rectangle 35"/>
          <p:cNvSpPr/>
          <p:nvPr/>
        </p:nvSpPr>
        <p:spPr>
          <a:xfrm>
            <a:off x="1647825" y="274320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37" name="Rounded Rectangle 36"/>
          <p:cNvSpPr/>
          <p:nvPr/>
        </p:nvSpPr>
        <p:spPr>
          <a:xfrm>
            <a:off x="1647825" y="46767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4</a:t>
            </a:r>
            <a:endParaRPr lang="en-US" sz="1200" b="1" dirty="0"/>
          </a:p>
        </p:txBody>
      </p:sp>
      <p:sp>
        <p:nvSpPr>
          <p:cNvPr id="13" name="AutoShape 2"/>
          <p:cNvSpPr>
            <a:spLocks noChangeArrowheads="1"/>
          </p:cNvSpPr>
          <p:nvPr/>
        </p:nvSpPr>
        <p:spPr bwMode="auto">
          <a:xfrm>
            <a:off x="1695452" y="876301"/>
            <a:ext cx="572452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14" name="Rectangle 13"/>
          <p:cNvSpPr/>
          <p:nvPr/>
        </p:nvSpPr>
        <p:spPr>
          <a:xfrm>
            <a:off x="1695450" y="1228724"/>
            <a:ext cx="5721625"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33554" y="1285032"/>
            <a:ext cx="5623384" cy="982320"/>
          </a:xfrm>
          <a:prstGeom prst="rect">
            <a:avLst/>
          </a:prstGeom>
          <a:noFill/>
        </p:spPr>
        <p:txBody>
          <a:bodyPr wrap="square" rtlCol="0" anchor="ctr" anchorCtr="0">
            <a:spAutoFit/>
          </a:bodyPr>
          <a:lstStyle/>
          <a:p>
            <a:pPr lvl="0">
              <a:lnSpc>
                <a:spcPct val="125000"/>
              </a:lnSpc>
              <a:spcBef>
                <a:spcPts val="0"/>
              </a:spcBef>
              <a:spcAft>
                <a:spcPts val="500"/>
              </a:spcAft>
            </a:pPr>
            <a:r>
              <a:rPr lang="en-US" sz="1100" b="1" dirty="0" smtClean="0"/>
              <a:t>Letter forming</a:t>
            </a:r>
            <a:r>
              <a:rPr lang="en-US" sz="1100" dirty="0" smtClean="0"/>
              <a:t>: Student cannot produce letters accurately.</a:t>
            </a:r>
          </a:p>
          <a:p>
            <a:pPr lvl="0">
              <a:lnSpc>
                <a:spcPct val="125000"/>
              </a:lnSpc>
              <a:spcBef>
                <a:spcPts val="0"/>
              </a:spcBef>
              <a:spcAft>
                <a:spcPts val="500"/>
              </a:spcAft>
            </a:pPr>
            <a:r>
              <a:rPr lang="en-US" sz="1100" b="1" dirty="0" smtClean="0"/>
              <a:t>Words</a:t>
            </a:r>
            <a:r>
              <a:rPr lang="en-US" sz="1100" dirty="0" smtClean="0"/>
              <a:t>: Student cannot differentiate letters and words.</a:t>
            </a:r>
          </a:p>
          <a:p>
            <a:pPr lvl="0">
              <a:spcBef>
                <a:spcPts val="0"/>
              </a:spcBef>
              <a:spcAft>
                <a:spcPts val="500"/>
              </a:spcAft>
            </a:pPr>
            <a:r>
              <a:rPr lang="en-US" sz="1100" b="1" dirty="0" smtClean="0"/>
              <a:t>Accuracy</a:t>
            </a:r>
            <a:r>
              <a:rPr lang="en-US" sz="1100" dirty="0" smtClean="0"/>
              <a:t>: Student can produce some or no sight words or commonly spelled words </a:t>
            </a:r>
            <a:br>
              <a:rPr lang="en-US" sz="1100" dirty="0" smtClean="0"/>
            </a:br>
            <a:r>
              <a:rPr lang="en-US" sz="1100" dirty="0" smtClean="0"/>
              <a:t>                 with short vowel sounds.</a:t>
            </a:r>
            <a:endParaRPr lang="en-US" sz="1100" dirty="0"/>
          </a:p>
        </p:txBody>
      </p:sp>
      <p:sp>
        <p:nvSpPr>
          <p:cNvPr id="16" name="TextBox 15"/>
          <p:cNvSpPr txBox="1"/>
          <p:nvPr/>
        </p:nvSpPr>
        <p:spPr>
          <a:xfrm>
            <a:off x="3752849" y="885825"/>
            <a:ext cx="1606237" cy="338554"/>
          </a:xfrm>
          <a:prstGeom prst="rect">
            <a:avLst/>
          </a:prstGeom>
          <a:noFill/>
        </p:spPr>
        <p:txBody>
          <a:bodyPr wrap="square" rtlCol="0">
            <a:spAutoFit/>
          </a:bodyPr>
          <a:lstStyle/>
          <a:p>
            <a:r>
              <a:rPr lang="en-US" sz="1600" b="1" dirty="0" smtClean="0">
                <a:solidFill>
                  <a:schemeClr val="bg1"/>
                </a:solidFill>
              </a:rPr>
              <a:t>Score Point 0</a:t>
            </a:r>
            <a:endParaRPr lang="en-US" sz="1600" b="1" dirty="0">
              <a:solidFill>
                <a:schemeClr val="bg1"/>
              </a:solidFill>
            </a:endParaRPr>
          </a:p>
        </p:txBody>
      </p:sp>
      <p:sp>
        <p:nvSpPr>
          <p:cNvPr id="17" name="Slide Number Placeholder 16"/>
          <p:cNvSpPr>
            <a:spLocks noGrp="1"/>
          </p:cNvSpPr>
          <p:nvPr>
            <p:ph type="sldNum" sz="quarter" idx="10"/>
          </p:nvPr>
        </p:nvSpPr>
        <p:spPr/>
        <p:txBody>
          <a:bodyPr/>
          <a:lstStyle/>
          <a:p>
            <a:fld id="{C6C20FBB-DA0A-4D64-96F3-1BFC9EBDF0FB}"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 Sample 5.png"/>
          <p:cNvPicPr>
            <a:picLocks noChangeAspect="1"/>
          </p:cNvPicPr>
          <p:nvPr/>
        </p:nvPicPr>
        <p:blipFill>
          <a:blip r:embed="rId2" cstate="print"/>
          <a:stretch>
            <a:fillRect/>
          </a:stretch>
        </p:blipFill>
        <p:spPr>
          <a:xfrm>
            <a:off x="1591056" y="2688336"/>
            <a:ext cx="5952381" cy="1485715"/>
          </a:xfrm>
          <a:prstGeom prst="rect">
            <a:avLst/>
          </a:prstGeom>
        </p:spPr>
      </p:pic>
      <p:pic>
        <p:nvPicPr>
          <p:cNvPr id="12" name="Picture 11" descr="0 Sample 6.png"/>
          <p:cNvPicPr>
            <a:picLocks noChangeAspect="1"/>
          </p:cNvPicPr>
          <p:nvPr/>
        </p:nvPicPr>
        <p:blipFill>
          <a:blip r:embed="rId3" cstate="print"/>
          <a:stretch>
            <a:fillRect/>
          </a:stretch>
        </p:blipFill>
        <p:spPr>
          <a:xfrm>
            <a:off x="1591056" y="4617720"/>
            <a:ext cx="5952381" cy="1485715"/>
          </a:xfrm>
          <a:prstGeom prst="rect">
            <a:avLst/>
          </a:prstGeom>
        </p:spPr>
      </p:pic>
      <p:sp>
        <p:nvSpPr>
          <p:cNvPr id="2" name="Title 1"/>
          <p:cNvSpPr>
            <a:spLocks noGrp="1"/>
          </p:cNvSpPr>
          <p:nvPr>
            <p:ph type="title"/>
          </p:nvPr>
        </p:nvSpPr>
        <p:spPr/>
        <p:txBody>
          <a:bodyPr/>
          <a:lstStyle/>
          <a:p>
            <a:r>
              <a:rPr lang="en-US" dirty="0" smtClean="0"/>
              <a:t>Kindergarten: Sentence Writing</a:t>
            </a:r>
            <a:endParaRPr lang="en-US" dirty="0"/>
          </a:p>
        </p:txBody>
      </p:sp>
      <p:sp>
        <p:nvSpPr>
          <p:cNvPr id="36" name="Rounded Rectangle 35"/>
          <p:cNvSpPr/>
          <p:nvPr/>
        </p:nvSpPr>
        <p:spPr>
          <a:xfrm>
            <a:off x="1647825" y="274320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5</a:t>
            </a:r>
            <a:endParaRPr lang="en-US" sz="1200" b="1" dirty="0"/>
          </a:p>
        </p:txBody>
      </p:sp>
      <p:sp>
        <p:nvSpPr>
          <p:cNvPr id="37" name="Rounded Rectangle 36"/>
          <p:cNvSpPr/>
          <p:nvPr/>
        </p:nvSpPr>
        <p:spPr>
          <a:xfrm>
            <a:off x="1647825" y="46767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6</a:t>
            </a:r>
            <a:endParaRPr lang="en-US" sz="1200" b="1" dirty="0"/>
          </a:p>
        </p:txBody>
      </p:sp>
      <p:sp>
        <p:nvSpPr>
          <p:cNvPr id="13" name="AutoShape 2"/>
          <p:cNvSpPr>
            <a:spLocks noChangeArrowheads="1"/>
          </p:cNvSpPr>
          <p:nvPr/>
        </p:nvSpPr>
        <p:spPr bwMode="auto">
          <a:xfrm>
            <a:off x="1695452" y="876301"/>
            <a:ext cx="572452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14" name="Rectangle 13"/>
          <p:cNvSpPr/>
          <p:nvPr/>
        </p:nvSpPr>
        <p:spPr>
          <a:xfrm>
            <a:off x="1695450" y="1228724"/>
            <a:ext cx="5721625"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33554" y="1285032"/>
            <a:ext cx="5623384" cy="982320"/>
          </a:xfrm>
          <a:prstGeom prst="rect">
            <a:avLst/>
          </a:prstGeom>
          <a:noFill/>
        </p:spPr>
        <p:txBody>
          <a:bodyPr wrap="square" rtlCol="0" anchor="ctr" anchorCtr="0">
            <a:spAutoFit/>
          </a:bodyPr>
          <a:lstStyle/>
          <a:p>
            <a:pPr lvl="0">
              <a:lnSpc>
                <a:spcPct val="125000"/>
              </a:lnSpc>
              <a:spcBef>
                <a:spcPts val="0"/>
              </a:spcBef>
              <a:spcAft>
                <a:spcPts val="500"/>
              </a:spcAft>
            </a:pPr>
            <a:r>
              <a:rPr lang="en-US" sz="1100" b="1" dirty="0" smtClean="0"/>
              <a:t>Letter forming</a:t>
            </a:r>
            <a:r>
              <a:rPr lang="en-US" sz="1100" dirty="0" smtClean="0"/>
              <a:t>: Student cannot produce letters accurately.</a:t>
            </a:r>
          </a:p>
          <a:p>
            <a:pPr lvl="0">
              <a:lnSpc>
                <a:spcPct val="125000"/>
              </a:lnSpc>
              <a:spcBef>
                <a:spcPts val="0"/>
              </a:spcBef>
              <a:spcAft>
                <a:spcPts val="500"/>
              </a:spcAft>
            </a:pPr>
            <a:r>
              <a:rPr lang="en-US" sz="1100" b="1" dirty="0" smtClean="0"/>
              <a:t>Words</a:t>
            </a:r>
            <a:r>
              <a:rPr lang="en-US" sz="1100" dirty="0" smtClean="0"/>
              <a:t>: Student cannot differentiate letters and words.</a:t>
            </a:r>
          </a:p>
          <a:p>
            <a:pPr lvl="0">
              <a:spcBef>
                <a:spcPts val="0"/>
              </a:spcBef>
              <a:spcAft>
                <a:spcPts val="500"/>
              </a:spcAft>
            </a:pPr>
            <a:r>
              <a:rPr lang="en-US" sz="1100" b="1" dirty="0" smtClean="0"/>
              <a:t>Accuracy</a:t>
            </a:r>
            <a:r>
              <a:rPr lang="en-US" sz="1100" dirty="0" smtClean="0"/>
              <a:t>: Student can produce some or no sight words or commonly spelled words </a:t>
            </a:r>
            <a:br>
              <a:rPr lang="en-US" sz="1100" dirty="0" smtClean="0"/>
            </a:br>
            <a:r>
              <a:rPr lang="en-US" sz="1100" dirty="0" smtClean="0"/>
              <a:t>                 with short vowel sounds.</a:t>
            </a:r>
            <a:endParaRPr lang="en-US" sz="1100" dirty="0"/>
          </a:p>
        </p:txBody>
      </p:sp>
      <p:sp>
        <p:nvSpPr>
          <p:cNvPr id="16" name="TextBox 15"/>
          <p:cNvSpPr txBox="1"/>
          <p:nvPr/>
        </p:nvSpPr>
        <p:spPr>
          <a:xfrm>
            <a:off x="3752849" y="885825"/>
            <a:ext cx="1606237" cy="338554"/>
          </a:xfrm>
          <a:prstGeom prst="rect">
            <a:avLst/>
          </a:prstGeom>
          <a:noFill/>
        </p:spPr>
        <p:txBody>
          <a:bodyPr wrap="square" rtlCol="0">
            <a:spAutoFit/>
          </a:bodyPr>
          <a:lstStyle/>
          <a:p>
            <a:r>
              <a:rPr lang="en-US" sz="1600" b="1" dirty="0" smtClean="0">
                <a:solidFill>
                  <a:schemeClr val="bg1"/>
                </a:solidFill>
              </a:rPr>
              <a:t>Score Point 0</a:t>
            </a:r>
            <a:endParaRPr lang="en-US" sz="1600" b="1" dirty="0">
              <a:solidFill>
                <a:schemeClr val="bg1"/>
              </a:solidFill>
            </a:endParaRPr>
          </a:p>
        </p:txBody>
      </p:sp>
      <p:sp>
        <p:nvSpPr>
          <p:cNvPr id="17" name="Slide Number Placeholder 16"/>
          <p:cNvSpPr>
            <a:spLocks noGrp="1"/>
          </p:cNvSpPr>
          <p:nvPr>
            <p:ph type="sldNum" sz="quarter" idx="10"/>
          </p:nvPr>
        </p:nvSpPr>
        <p:spPr/>
        <p:txBody>
          <a:bodyPr/>
          <a:lstStyle/>
          <a:p>
            <a:fld id="{C6C20FBB-DA0A-4D64-96F3-1BFC9EBDF0FB}"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1 Sample 1.png"/>
          <p:cNvPicPr>
            <a:picLocks noChangeAspect="1"/>
          </p:cNvPicPr>
          <p:nvPr/>
        </p:nvPicPr>
        <p:blipFill>
          <a:blip r:embed="rId2" cstate="print"/>
          <a:stretch>
            <a:fillRect/>
          </a:stretch>
        </p:blipFill>
        <p:spPr>
          <a:xfrm>
            <a:off x="1591056" y="2688336"/>
            <a:ext cx="5952381" cy="1485715"/>
          </a:xfrm>
          <a:prstGeom prst="rect">
            <a:avLst/>
          </a:prstGeom>
        </p:spPr>
      </p:pic>
      <p:pic>
        <p:nvPicPr>
          <p:cNvPr id="20" name="Picture 19" descr="1 Sample 2.png"/>
          <p:cNvPicPr>
            <a:picLocks noChangeAspect="1"/>
          </p:cNvPicPr>
          <p:nvPr/>
        </p:nvPicPr>
        <p:blipFill>
          <a:blip r:embed="rId3" cstate="print"/>
          <a:stretch>
            <a:fillRect/>
          </a:stretch>
        </p:blipFill>
        <p:spPr>
          <a:xfrm>
            <a:off x="1591056" y="4617720"/>
            <a:ext cx="5952381" cy="1485715"/>
          </a:xfrm>
          <a:prstGeom prst="rect">
            <a:avLst/>
          </a:prstGeom>
        </p:spPr>
      </p:pic>
      <p:sp>
        <p:nvSpPr>
          <p:cNvPr id="2" name="Title 1"/>
          <p:cNvSpPr>
            <a:spLocks noGrp="1"/>
          </p:cNvSpPr>
          <p:nvPr>
            <p:ph type="title"/>
          </p:nvPr>
        </p:nvSpPr>
        <p:spPr/>
        <p:txBody>
          <a:bodyPr/>
          <a:lstStyle/>
          <a:p>
            <a:r>
              <a:rPr lang="en-US" dirty="0" smtClean="0"/>
              <a:t>Kindergarten: Sentence Writing</a:t>
            </a:r>
            <a:endParaRPr lang="en-US" dirty="0"/>
          </a:p>
        </p:txBody>
      </p:sp>
      <p:sp>
        <p:nvSpPr>
          <p:cNvPr id="36" name="Rounded Rectangle 35"/>
          <p:cNvSpPr/>
          <p:nvPr/>
        </p:nvSpPr>
        <p:spPr>
          <a:xfrm>
            <a:off x="1647825" y="274320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37" name="Rounded Rectangle 36"/>
          <p:cNvSpPr/>
          <p:nvPr/>
        </p:nvSpPr>
        <p:spPr>
          <a:xfrm>
            <a:off x="1647825" y="46767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21" name="AutoShape 2"/>
          <p:cNvSpPr>
            <a:spLocks noChangeArrowheads="1"/>
          </p:cNvSpPr>
          <p:nvPr/>
        </p:nvSpPr>
        <p:spPr bwMode="auto">
          <a:xfrm>
            <a:off x="1695276" y="876301"/>
            <a:ext cx="572414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22" name="Rectangle 21"/>
          <p:cNvSpPr/>
          <p:nvPr/>
        </p:nvSpPr>
        <p:spPr>
          <a:xfrm>
            <a:off x="1695281" y="1228724"/>
            <a:ext cx="5724144"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733549" y="1234377"/>
            <a:ext cx="5645123" cy="1083630"/>
          </a:xfrm>
          <a:prstGeom prst="rect">
            <a:avLst/>
          </a:prstGeom>
          <a:noFill/>
        </p:spPr>
        <p:txBody>
          <a:bodyPr wrap="square" rtlCol="0" anchor="ctr" anchorCtr="0">
            <a:spAutoFit/>
          </a:bodyPr>
          <a:lstStyle/>
          <a:p>
            <a:pPr lvl="0">
              <a:lnSpc>
                <a:spcPct val="125000"/>
              </a:lnSpc>
              <a:spcBef>
                <a:spcPts val="0"/>
              </a:spcBef>
              <a:spcAft>
                <a:spcPts val="300"/>
              </a:spcAft>
            </a:pPr>
            <a:r>
              <a:rPr lang="en-US" sz="1100" b="1" dirty="0" smtClean="0"/>
              <a:t>Letter forming</a:t>
            </a:r>
            <a:r>
              <a:rPr lang="en-US" sz="1100" dirty="0" smtClean="0"/>
              <a:t>: Student can produce some letters accurately.</a:t>
            </a:r>
          </a:p>
          <a:p>
            <a:pPr lvl="0">
              <a:spcBef>
                <a:spcPts val="0"/>
              </a:spcBef>
              <a:spcAft>
                <a:spcPts val="300"/>
              </a:spcAft>
              <a:tabLst>
                <a:tab pos="514350" algn="l"/>
              </a:tabLst>
            </a:pPr>
            <a:r>
              <a:rPr lang="en-US" sz="1100" b="1" dirty="0" smtClean="0"/>
              <a:t>Words</a:t>
            </a:r>
            <a:r>
              <a:rPr lang="en-US" sz="1100" dirty="0" smtClean="0"/>
              <a:t>: Student can sometimes separate words with spaces and may not produce </a:t>
            </a:r>
            <a:br>
              <a:rPr lang="en-US" sz="1100" dirty="0" smtClean="0"/>
            </a:br>
            <a:r>
              <a:rPr lang="en-US" sz="1100" dirty="0" smtClean="0"/>
              <a:t>            words in the correct sequence.</a:t>
            </a:r>
          </a:p>
          <a:p>
            <a:pPr lvl="0">
              <a:spcBef>
                <a:spcPts val="0"/>
              </a:spcBef>
              <a:spcAft>
                <a:spcPts val="0"/>
              </a:spcAft>
            </a:pPr>
            <a:r>
              <a:rPr lang="en-US" sz="1100" b="1" dirty="0" smtClean="0"/>
              <a:t>Accuracy</a:t>
            </a:r>
            <a:r>
              <a:rPr lang="en-US" sz="1100" dirty="0" smtClean="0"/>
              <a:t>: Students can often produce sight words and some commonly spelled words</a:t>
            </a:r>
            <a:br>
              <a:rPr lang="en-US" sz="1100" dirty="0" smtClean="0"/>
            </a:br>
            <a:r>
              <a:rPr lang="en-US" sz="1100" dirty="0" smtClean="0"/>
              <a:t>                 with short vowel sounds.</a:t>
            </a:r>
            <a:endParaRPr lang="en-US" sz="1100" dirty="0"/>
          </a:p>
        </p:txBody>
      </p:sp>
      <p:sp>
        <p:nvSpPr>
          <p:cNvPr id="24" name="TextBox 23"/>
          <p:cNvSpPr txBox="1"/>
          <p:nvPr/>
        </p:nvSpPr>
        <p:spPr>
          <a:xfrm>
            <a:off x="3759685" y="885825"/>
            <a:ext cx="1593365" cy="338554"/>
          </a:xfrm>
          <a:prstGeom prst="rect">
            <a:avLst/>
          </a:prstGeom>
          <a:noFill/>
        </p:spPr>
        <p:txBody>
          <a:bodyPr wrap="square" rtlCol="0">
            <a:spAutoFit/>
          </a:bodyPr>
          <a:lstStyle/>
          <a:p>
            <a:r>
              <a:rPr lang="en-US" sz="1600" b="1" dirty="0" smtClean="0">
                <a:solidFill>
                  <a:schemeClr val="bg1"/>
                </a:solidFill>
              </a:rPr>
              <a:t>Score Point 1</a:t>
            </a:r>
            <a:endParaRPr lang="en-US" sz="1600" b="1" dirty="0">
              <a:solidFill>
                <a:schemeClr val="bg1"/>
              </a:solidFill>
            </a:endParaRPr>
          </a:p>
        </p:txBody>
      </p:sp>
      <p:sp>
        <p:nvSpPr>
          <p:cNvPr id="11" name="Slide Number Placeholder 10"/>
          <p:cNvSpPr>
            <a:spLocks noGrp="1"/>
          </p:cNvSpPr>
          <p:nvPr>
            <p:ph type="sldNum" sz="quarter" idx="10"/>
          </p:nvPr>
        </p:nvSpPr>
        <p:spPr/>
        <p:txBody>
          <a:bodyPr/>
          <a:lstStyle/>
          <a:p>
            <a:fld id="{C6C20FBB-DA0A-4D64-96F3-1BFC9EBDF0FB}"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 Sample 3.png"/>
          <p:cNvPicPr>
            <a:picLocks noChangeAspect="1"/>
          </p:cNvPicPr>
          <p:nvPr/>
        </p:nvPicPr>
        <p:blipFill>
          <a:blip r:embed="rId2" cstate="print"/>
          <a:stretch>
            <a:fillRect/>
          </a:stretch>
        </p:blipFill>
        <p:spPr>
          <a:xfrm>
            <a:off x="1591056" y="2688336"/>
            <a:ext cx="5952381" cy="1485715"/>
          </a:xfrm>
          <a:prstGeom prst="rect">
            <a:avLst/>
          </a:prstGeom>
        </p:spPr>
      </p:pic>
      <p:pic>
        <p:nvPicPr>
          <p:cNvPr id="12" name="Picture 11" descr="1 Sample 4.png"/>
          <p:cNvPicPr>
            <a:picLocks noChangeAspect="1"/>
          </p:cNvPicPr>
          <p:nvPr/>
        </p:nvPicPr>
        <p:blipFill>
          <a:blip r:embed="rId3" cstate="print"/>
          <a:stretch>
            <a:fillRect/>
          </a:stretch>
        </p:blipFill>
        <p:spPr>
          <a:xfrm>
            <a:off x="1591056" y="4617720"/>
            <a:ext cx="5952381" cy="1485715"/>
          </a:xfrm>
          <a:prstGeom prst="rect">
            <a:avLst/>
          </a:prstGeom>
        </p:spPr>
      </p:pic>
      <p:sp>
        <p:nvSpPr>
          <p:cNvPr id="2" name="Title 1"/>
          <p:cNvSpPr>
            <a:spLocks noGrp="1"/>
          </p:cNvSpPr>
          <p:nvPr>
            <p:ph type="title"/>
          </p:nvPr>
        </p:nvSpPr>
        <p:spPr/>
        <p:txBody>
          <a:bodyPr/>
          <a:lstStyle/>
          <a:p>
            <a:r>
              <a:rPr lang="en-US" dirty="0" smtClean="0"/>
              <a:t>Kindergarten: Sentence Writing</a:t>
            </a:r>
            <a:endParaRPr lang="en-US" dirty="0"/>
          </a:p>
        </p:txBody>
      </p:sp>
      <p:sp>
        <p:nvSpPr>
          <p:cNvPr id="36" name="Rounded Rectangle 35"/>
          <p:cNvSpPr/>
          <p:nvPr/>
        </p:nvSpPr>
        <p:spPr>
          <a:xfrm>
            <a:off x="1647825" y="274320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37" name="Rounded Rectangle 36"/>
          <p:cNvSpPr/>
          <p:nvPr/>
        </p:nvSpPr>
        <p:spPr>
          <a:xfrm>
            <a:off x="1647825" y="46767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4</a:t>
            </a:r>
            <a:endParaRPr lang="en-US" sz="1200" b="1" dirty="0"/>
          </a:p>
        </p:txBody>
      </p:sp>
      <p:sp>
        <p:nvSpPr>
          <p:cNvPr id="21" name="AutoShape 2"/>
          <p:cNvSpPr>
            <a:spLocks noChangeArrowheads="1"/>
          </p:cNvSpPr>
          <p:nvPr/>
        </p:nvSpPr>
        <p:spPr bwMode="auto">
          <a:xfrm>
            <a:off x="1695276" y="876301"/>
            <a:ext cx="572414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22" name="Rectangle 21"/>
          <p:cNvSpPr/>
          <p:nvPr/>
        </p:nvSpPr>
        <p:spPr>
          <a:xfrm>
            <a:off x="1695281" y="1228724"/>
            <a:ext cx="5724144"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733549" y="1234377"/>
            <a:ext cx="5645123" cy="1083630"/>
          </a:xfrm>
          <a:prstGeom prst="rect">
            <a:avLst/>
          </a:prstGeom>
          <a:noFill/>
        </p:spPr>
        <p:txBody>
          <a:bodyPr wrap="square" rtlCol="0" anchor="ctr" anchorCtr="0">
            <a:spAutoFit/>
          </a:bodyPr>
          <a:lstStyle/>
          <a:p>
            <a:pPr lvl="0">
              <a:lnSpc>
                <a:spcPct val="125000"/>
              </a:lnSpc>
              <a:spcBef>
                <a:spcPts val="0"/>
              </a:spcBef>
              <a:spcAft>
                <a:spcPts val="300"/>
              </a:spcAft>
            </a:pPr>
            <a:r>
              <a:rPr lang="en-US" sz="1100" b="1" dirty="0" smtClean="0"/>
              <a:t>Letter forming</a:t>
            </a:r>
            <a:r>
              <a:rPr lang="en-US" sz="1100" dirty="0" smtClean="0"/>
              <a:t>: Student can produce some letters accurately.</a:t>
            </a:r>
          </a:p>
          <a:p>
            <a:pPr lvl="0">
              <a:spcBef>
                <a:spcPts val="0"/>
              </a:spcBef>
              <a:spcAft>
                <a:spcPts val="300"/>
              </a:spcAft>
              <a:tabLst>
                <a:tab pos="514350" algn="l"/>
              </a:tabLst>
            </a:pPr>
            <a:r>
              <a:rPr lang="en-US" sz="1100" b="1" dirty="0" smtClean="0"/>
              <a:t>Words</a:t>
            </a:r>
            <a:r>
              <a:rPr lang="en-US" sz="1100" dirty="0" smtClean="0"/>
              <a:t>: Student can sometimes separate words with spaces and may not produce </a:t>
            </a:r>
            <a:br>
              <a:rPr lang="en-US" sz="1100" dirty="0" smtClean="0"/>
            </a:br>
            <a:r>
              <a:rPr lang="en-US" sz="1100" dirty="0" smtClean="0"/>
              <a:t>            words in the correct sequence.</a:t>
            </a:r>
          </a:p>
          <a:p>
            <a:pPr lvl="0">
              <a:spcBef>
                <a:spcPts val="0"/>
              </a:spcBef>
              <a:spcAft>
                <a:spcPts val="0"/>
              </a:spcAft>
            </a:pPr>
            <a:r>
              <a:rPr lang="en-US" sz="1100" b="1" dirty="0" smtClean="0"/>
              <a:t>Accuracy</a:t>
            </a:r>
            <a:r>
              <a:rPr lang="en-US" sz="1100" dirty="0" smtClean="0"/>
              <a:t>: Students can often produce sight words and some commonly spelled words</a:t>
            </a:r>
            <a:br>
              <a:rPr lang="en-US" sz="1100" dirty="0" smtClean="0"/>
            </a:br>
            <a:r>
              <a:rPr lang="en-US" sz="1100" dirty="0" smtClean="0"/>
              <a:t>                 with short vowel sounds.</a:t>
            </a:r>
            <a:endParaRPr lang="en-US" sz="1100" dirty="0"/>
          </a:p>
        </p:txBody>
      </p:sp>
      <p:sp>
        <p:nvSpPr>
          <p:cNvPr id="24" name="TextBox 23"/>
          <p:cNvSpPr txBox="1"/>
          <p:nvPr/>
        </p:nvSpPr>
        <p:spPr>
          <a:xfrm>
            <a:off x="3759685" y="885825"/>
            <a:ext cx="1593365" cy="338554"/>
          </a:xfrm>
          <a:prstGeom prst="rect">
            <a:avLst/>
          </a:prstGeom>
          <a:noFill/>
        </p:spPr>
        <p:txBody>
          <a:bodyPr wrap="square" rtlCol="0">
            <a:spAutoFit/>
          </a:bodyPr>
          <a:lstStyle/>
          <a:p>
            <a:r>
              <a:rPr lang="en-US" sz="1600" b="1" dirty="0" smtClean="0">
                <a:solidFill>
                  <a:schemeClr val="bg1"/>
                </a:solidFill>
              </a:rPr>
              <a:t>Score Point 1</a:t>
            </a:r>
            <a:endParaRPr lang="en-US" sz="1600" b="1" dirty="0">
              <a:solidFill>
                <a:schemeClr val="bg1"/>
              </a:solidFill>
            </a:endParaRPr>
          </a:p>
        </p:txBody>
      </p:sp>
      <p:sp>
        <p:nvSpPr>
          <p:cNvPr id="13" name="Slide Number Placeholder 12"/>
          <p:cNvSpPr>
            <a:spLocks noGrp="1"/>
          </p:cNvSpPr>
          <p:nvPr>
            <p:ph type="sldNum" sz="quarter" idx="10"/>
          </p:nvPr>
        </p:nvSpPr>
        <p:spPr/>
        <p:txBody>
          <a:bodyPr/>
          <a:lstStyle/>
          <a:p>
            <a:fld id="{C6C20FBB-DA0A-4D64-96F3-1BFC9EBDF0FB}"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 Sample 5.png"/>
          <p:cNvPicPr>
            <a:picLocks noChangeAspect="1"/>
          </p:cNvPicPr>
          <p:nvPr/>
        </p:nvPicPr>
        <p:blipFill>
          <a:blip r:embed="rId2" cstate="print"/>
          <a:stretch>
            <a:fillRect/>
          </a:stretch>
        </p:blipFill>
        <p:spPr>
          <a:xfrm>
            <a:off x="1591056" y="2688336"/>
            <a:ext cx="5952381" cy="1485715"/>
          </a:xfrm>
          <a:prstGeom prst="rect">
            <a:avLst/>
          </a:prstGeom>
        </p:spPr>
      </p:pic>
      <p:pic>
        <p:nvPicPr>
          <p:cNvPr id="12" name="Picture 11" descr="1 Sample 6.png"/>
          <p:cNvPicPr>
            <a:picLocks noChangeAspect="1"/>
          </p:cNvPicPr>
          <p:nvPr/>
        </p:nvPicPr>
        <p:blipFill>
          <a:blip r:embed="rId3" cstate="print"/>
          <a:stretch>
            <a:fillRect/>
          </a:stretch>
        </p:blipFill>
        <p:spPr>
          <a:xfrm>
            <a:off x="1591056" y="4617720"/>
            <a:ext cx="5952381" cy="1485715"/>
          </a:xfrm>
          <a:prstGeom prst="rect">
            <a:avLst/>
          </a:prstGeom>
        </p:spPr>
      </p:pic>
      <p:sp>
        <p:nvSpPr>
          <p:cNvPr id="2" name="Title 1"/>
          <p:cNvSpPr>
            <a:spLocks noGrp="1"/>
          </p:cNvSpPr>
          <p:nvPr>
            <p:ph type="title"/>
          </p:nvPr>
        </p:nvSpPr>
        <p:spPr/>
        <p:txBody>
          <a:bodyPr/>
          <a:lstStyle/>
          <a:p>
            <a:r>
              <a:rPr lang="en-US" dirty="0" smtClean="0"/>
              <a:t>Kindergarten: Sentence Writing</a:t>
            </a:r>
            <a:endParaRPr lang="en-US" dirty="0"/>
          </a:p>
        </p:txBody>
      </p:sp>
      <p:sp>
        <p:nvSpPr>
          <p:cNvPr id="36" name="Rounded Rectangle 35"/>
          <p:cNvSpPr/>
          <p:nvPr/>
        </p:nvSpPr>
        <p:spPr>
          <a:xfrm>
            <a:off x="1647825" y="274320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5</a:t>
            </a:r>
            <a:endParaRPr lang="en-US" sz="1200" b="1" dirty="0"/>
          </a:p>
        </p:txBody>
      </p:sp>
      <p:sp>
        <p:nvSpPr>
          <p:cNvPr id="37" name="Rounded Rectangle 36"/>
          <p:cNvSpPr/>
          <p:nvPr/>
        </p:nvSpPr>
        <p:spPr>
          <a:xfrm>
            <a:off x="1647825" y="46767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6</a:t>
            </a:r>
            <a:endParaRPr lang="en-US" sz="1200" b="1" dirty="0"/>
          </a:p>
        </p:txBody>
      </p:sp>
      <p:sp>
        <p:nvSpPr>
          <p:cNvPr id="21" name="AutoShape 2"/>
          <p:cNvSpPr>
            <a:spLocks noChangeArrowheads="1"/>
          </p:cNvSpPr>
          <p:nvPr/>
        </p:nvSpPr>
        <p:spPr bwMode="auto">
          <a:xfrm>
            <a:off x="1695276" y="876301"/>
            <a:ext cx="572414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22" name="Rectangle 21"/>
          <p:cNvSpPr/>
          <p:nvPr/>
        </p:nvSpPr>
        <p:spPr>
          <a:xfrm>
            <a:off x="1695281" y="1228724"/>
            <a:ext cx="5724144"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733549" y="1234377"/>
            <a:ext cx="5645123" cy="1083630"/>
          </a:xfrm>
          <a:prstGeom prst="rect">
            <a:avLst/>
          </a:prstGeom>
          <a:noFill/>
        </p:spPr>
        <p:txBody>
          <a:bodyPr wrap="square" rtlCol="0" anchor="ctr" anchorCtr="0">
            <a:spAutoFit/>
          </a:bodyPr>
          <a:lstStyle/>
          <a:p>
            <a:pPr lvl="0">
              <a:lnSpc>
                <a:spcPct val="125000"/>
              </a:lnSpc>
              <a:spcBef>
                <a:spcPts val="0"/>
              </a:spcBef>
              <a:spcAft>
                <a:spcPts val="300"/>
              </a:spcAft>
            </a:pPr>
            <a:r>
              <a:rPr lang="en-US" sz="1100" b="1" dirty="0" smtClean="0"/>
              <a:t>Letter forming</a:t>
            </a:r>
            <a:r>
              <a:rPr lang="en-US" sz="1100" dirty="0" smtClean="0"/>
              <a:t>: Student can produce some letters accurately.</a:t>
            </a:r>
          </a:p>
          <a:p>
            <a:pPr lvl="0">
              <a:spcBef>
                <a:spcPts val="0"/>
              </a:spcBef>
              <a:spcAft>
                <a:spcPts val="300"/>
              </a:spcAft>
              <a:tabLst>
                <a:tab pos="514350" algn="l"/>
              </a:tabLst>
            </a:pPr>
            <a:r>
              <a:rPr lang="en-US" sz="1100" b="1" dirty="0" smtClean="0"/>
              <a:t>Words</a:t>
            </a:r>
            <a:r>
              <a:rPr lang="en-US" sz="1100" dirty="0" smtClean="0"/>
              <a:t>: Student can sometimes separate words with spaces and may not produce </a:t>
            </a:r>
            <a:br>
              <a:rPr lang="en-US" sz="1100" dirty="0" smtClean="0"/>
            </a:br>
            <a:r>
              <a:rPr lang="en-US" sz="1100" dirty="0" smtClean="0"/>
              <a:t>            words in the correct sequence.</a:t>
            </a:r>
          </a:p>
          <a:p>
            <a:pPr lvl="0">
              <a:spcBef>
                <a:spcPts val="0"/>
              </a:spcBef>
              <a:spcAft>
                <a:spcPts val="0"/>
              </a:spcAft>
            </a:pPr>
            <a:r>
              <a:rPr lang="en-US" sz="1100" b="1" dirty="0" smtClean="0"/>
              <a:t>Accuracy</a:t>
            </a:r>
            <a:r>
              <a:rPr lang="en-US" sz="1100" dirty="0" smtClean="0"/>
              <a:t>: Students can often produce sight words and some commonly spelled words</a:t>
            </a:r>
            <a:br>
              <a:rPr lang="en-US" sz="1100" dirty="0" smtClean="0"/>
            </a:br>
            <a:r>
              <a:rPr lang="en-US" sz="1100" dirty="0" smtClean="0"/>
              <a:t>                 with short vowel sounds.</a:t>
            </a:r>
            <a:endParaRPr lang="en-US" sz="1100" dirty="0"/>
          </a:p>
        </p:txBody>
      </p:sp>
      <p:sp>
        <p:nvSpPr>
          <p:cNvPr id="24" name="TextBox 23"/>
          <p:cNvSpPr txBox="1"/>
          <p:nvPr/>
        </p:nvSpPr>
        <p:spPr>
          <a:xfrm>
            <a:off x="3759685" y="885825"/>
            <a:ext cx="1593365" cy="338554"/>
          </a:xfrm>
          <a:prstGeom prst="rect">
            <a:avLst/>
          </a:prstGeom>
          <a:noFill/>
        </p:spPr>
        <p:txBody>
          <a:bodyPr wrap="square" rtlCol="0">
            <a:spAutoFit/>
          </a:bodyPr>
          <a:lstStyle/>
          <a:p>
            <a:r>
              <a:rPr lang="en-US" sz="1600" b="1" dirty="0" smtClean="0">
                <a:solidFill>
                  <a:schemeClr val="bg1"/>
                </a:solidFill>
              </a:rPr>
              <a:t>Score Point 1</a:t>
            </a:r>
            <a:endParaRPr lang="en-US" sz="1600" b="1" dirty="0">
              <a:solidFill>
                <a:schemeClr val="bg1"/>
              </a:solidFill>
            </a:endParaRPr>
          </a:p>
        </p:txBody>
      </p:sp>
      <p:sp>
        <p:nvSpPr>
          <p:cNvPr id="13" name="Slide Number Placeholder 12"/>
          <p:cNvSpPr>
            <a:spLocks noGrp="1"/>
          </p:cNvSpPr>
          <p:nvPr>
            <p:ph type="sldNum" sz="quarter" idx="10"/>
          </p:nvPr>
        </p:nvSpPr>
        <p:spPr/>
        <p:txBody>
          <a:bodyPr/>
          <a:lstStyle/>
          <a:p>
            <a:fld id="{C6C20FBB-DA0A-4D64-96F3-1BFC9EBDF0FB}"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2 Sample 1.png"/>
          <p:cNvPicPr>
            <a:picLocks noChangeAspect="1"/>
          </p:cNvPicPr>
          <p:nvPr/>
        </p:nvPicPr>
        <p:blipFill>
          <a:blip r:embed="rId2" cstate="print"/>
          <a:stretch>
            <a:fillRect/>
          </a:stretch>
        </p:blipFill>
        <p:spPr>
          <a:xfrm>
            <a:off x="1591056" y="2688336"/>
            <a:ext cx="5952381" cy="1485715"/>
          </a:xfrm>
          <a:prstGeom prst="rect">
            <a:avLst/>
          </a:prstGeom>
        </p:spPr>
      </p:pic>
      <p:pic>
        <p:nvPicPr>
          <p:cNvPr id="23" name="Picture 22" descr="2 Sample 2.png"/>
          <p:cNvPicPr>
            <a:picLocks noChangeAspect="1"/>
          </p:cNvPicPr>
          <p:nvPr/>
        </p:nvPicPr>
        <p:blipFill>
          <a:blip r:embed="rId3" cstate="print"/>
          <a:stretch>
            <a:fillRect/>
          </a:stretch>
        </p:blipFill>
        <p:spPr>
          <a:xfrm>
            <a:off x="1591056" y="4617720"/>
            <a:ext cx="5952381" cy="1485715"/>
          </a:xfrm>
          <a:prstGeom prst="rect">
            <a:avLst/>
          </a:prstGeom>
        </p:spPr>
      </p:pic>
      <p:sp>
        <p:nvSpPr>
          <p:cNvPr id="2" name="Title 1"/>
          <p:cNvSpPr>
            <a:spLocks noGrp="1"/>
          </p:cNvSpPr>
          <p:nvPr>
            <p:ph type="title"/>
          </p:nvPr>
        </p:nvSpPr>
        <p:spPr/>
        <p:txBody>
          <a:bodyPr/>
          <a:lstStyle/>
          <a:p>
            <a:r>
              <a:rPr lang="en-US" dirty="0" smtClean="0"/>
              <a:t>Kindergarten: Sentence Writing</a:t>
            </a:r>
            <a:endParaRPr lang="en-US" dirty="0"/>
          </a:p>
        </p:txBody>
      </p:sp>
      <p:sp>
        <p:nvSpPr>
          <p:cNvPr id="36" name="Rounded Rectangle 35"/>
          <p:cNvSpPr/>
          <p:nvPr/>
        </p:nvSpPr>
        <p:spPr>
          <a:xfrm>
            <a:off x="1647825" y="274320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37" name="Rounded Rectangle 36"/>
          <p:cNvSpPr/>
          <p:nvPr/>
        </p:nvSpPr>
        <p:spPr>
          <a:xfrm>
            <a:off x="1647825" y="46767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12" name="AutoShape 2"/>
          <p:cNvSpPr>
            <a:spLocks noChangeArrowheads="1"/>
          </p:cNvSpPr>
          <p:nvPr/>
        </p:nvSpPr>
        <p:spPr bwMode="auto">
          <a:xfrm>
            <a:off x="1695451" y="876301"/>
            <a:ext cx="572452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13" name="Rectangle 12"/>
          <p:cNvSpPr/>
          <p:nvPr/>
        </p:nvSpPr>
        <p:spPr>
          <a:xfrm>
            <a:off x="1695449" y="1228724"/>
            <a:ext cx="5721626"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33552" y="1247201"/>
            <a:ext cx="5623383" cy="1057982"/>
          </a:xfrm>
          <a:prstGeom prst="rect">
            <a:avLst/>
          </a:prstGeom>
          <a:noFill/>
        </p:spPr>
        <p:txBody>
          <a:bodyPr wrap="square" rtlCol="0" anchor="ctr" anchorCtr="0">
            <a:spAutoFit/>
          </a:bodyPr>
          <a:lstStyle/>
          <a:p>
            <a:pPr lvl="0">
              <a:lnSpc>
                <a:spcPct val="125000"/>
              </a:lnSpc>
              <a:spcBef>
                <a:spcPts val="0"/>
              </a:spcBef>
              <a:spcAft>
                <a:spcPts val="300"/>
              </a:spcAft>
            </a:pPr>
            <a:r>
              <a:rPr lang="en-US" sz="1100" b="1" dirty="0" smtClean="0"/>
              <a:t>Letter forming</a:t>
            </a:r>
            <a:r>
              <a:rPr lang="en-US" sz="1100" dirty="0" smtClean="0"/>
              <a:t>: Student can produce letters accurately.</a:t>
            </a:r>
          </a:p>
          <a:p>
            <a:pPr lvl="0">
              <a:spcBef>
                <a:spcPts val="0"/>
              </a:spcBef>
              <a:spcAft>
                <a:spcPts val="300"/>
              </a:spcAft>
            </a:pPr>
            <a:r>
              <a:rPr lang="en-US" sz="1100" b="1" dirty="0" smtClean="0"/>
              <a:t>Words</a:t>
            </a:r>
            <a:r>
              <a:rPr lang="en-US" sz="1100" dirty="0" smtClean="0"/>
              <a:t>: Student can often separate words with spaces and produce words in the</a:t>
            </a:r>
            <a:br>
              <a:rPr lang="en-US" sz="1100" dirty="0" smtClean="0"/>
            </a:br>
            <a:r>
              <a:rPr lang="en-US" sz="1100" dirty="0" smtClean="0"/>
              <a:t>            correct sequence.</a:t>
            </a:r>
          </a:p>
          <a:p>
            <a:pPr lvl="0">
              <a:spcBef>
                <a:spcPts val="0"/>
              </a:spcBef>
              <a:spcAft>
                <a:spcPts val="0"/>
              </a:spcAft>
            </a:pPr>
            <a:r>
              <a:rPr lang="en-US" sz="1100" b="1" dirty="0" smtClean="0"/>
              <a:t>Accuracy</a:t>
            </a:r>
            <a:r>
              <a:rPr lang="en-US" sz="1100" dirty="0" smtClean="0"/>
              <a:t>: Student can often produce sight words and commonly spelled words with </a:t>
            </a:r>
            <a:br>
              <a:rPr lang="en-US" sz="1100" dirty="0" smtClean="0"/>
            </a:br>
            <a:r>
              <a:rPr lang="en-US" sz="1100" dirty="0" smtClean="0"/>
              <a:t>                 short vowel sounds.</a:t>
            </a:r>
            <a:endParaRPr lang="en-US" sz="1100" dirty="0"/>
          </a:p>
        </p:txBody>
      </p:sp>
      <p:sp>
        <p:nvSpPr>
          <p:cNvPr id="18" name="TextBox 17"/>
          <p:cNvSpPr txBox="1"/>
          <p:nvPr/>
        </p:nvSpPr>
        <p:spPr>
          <a:xfrm>
            <a:off x="3752851" y="885825"/>
            <a:ext cx="1609724" cy="338554"/>
          </a:xfrm>
          <a:prstGeom prst="rect">
            <a:avLst/>
          </a:prstGeom>
          <a:noFill/>
        </p:spPr>
        <p:txBody>
          <a:bodyPr wrap="square" rtlCol="0">
            <a:spAutoFit/>
          </a:bodyPr>
          <a:lstStyle/>
          <a:p>
            <a:r>
              <a:rPr lang="en-US" sz="1600" b="1" dirty="0" smtClean="0">
                <a:solidFill>
                  <a:schemeClr val="bg1"/>
                </a:solidFill>
              </a:rPr>
              <a:t>Score Point 2</a:t>
            </a:r>
            <a:endParaRPr lang="en-US" sz="1600" b="1" dirty="0">
              <a:solidFill>
                <a:schemeClr val="bg1"/>
              </a:solidFill>
            </a:endParaRPr>
          </a:p>
        </p:txBody>
      </p:sp>
      <p:sp>
        <p:nvSpPr>
          <p:cNvPr id="11" name="Slide Number Placeholder 10"/>
          <p:cNvSpPr>
            <a:spLocks noGrp="1"/>
          </p:cNvSpPr>
          <p:nvPr>
            <p:ph type="sldNum" sz="quarter" idx="10"/>
          </p:nvPr>
        </p:nvSpPr>
        <p:spPr/>
        <p:txBody>
          <a:bodyPr/>
          <a:lstStyle/>
          <a:p>
            <a:fld id="{C6C20FBB-DA0A-4D64-96F3-1BFC9EBDF0FB}"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 Sample 3.png"/>
          <p:cNvPicPr>
            <a:picLocks noChangeAspect="1"/>
          </p:cNvPicPr>
          <p:nvPr/>
        </p:nvPicPr>
        <p:blipFill>
          <a:blip r:embed="rId2" cstate="print"/>
          <a:stretch>
            <a:fillRect/>
          </a:stretch>
        </p:blipFill>
        <p:spPr>
          <a:xfrm>
            <a:off x="1591056" y="2688336"/>
            <a:ext cx="5952381" cy="1485715"/>
          </a:xfrm>
          <a:prstGeom prst="rect">
            <a:avLst/>
          </a:prstGeom>
        </p:spPr>
      </p:pic>
      <p:pic>
        <p:nvPicPr>
          <p:cNvPr id="15" name="Picture 14" descr="2 Sample 4.png"/>
          <p:cNvPicPr>
            <a:picLocks noChangeAspect="1"/>
          </p:cNvPicPr>
          <p:nvPr/>
        </p:nvPicPr>
        <p:blipFill>
          <a:blip r:embed="rId3" cstate="print"/>
          <a:stretch>
            <a:fillRect/>
          </a:stretch>
        </p:blipFill>
        <p:spPr>
          <a:xfrm>
            <a:off x="1591056" y="4617720"/>
            <a:ext cx="5952381" cy="1485715"/>
          </a:xfrm>
          <a:prstGeom prst="rect">
            <a:avLst/>
          </a:prstGeom>
        </p:spPr>
      </p:pic>
      <p:sp>
        <p:nvSpPr>
          <p:cNvPr id="2" name="Title 1"/>
          <p:cNvSpPr>
            <a:spLocks noGrp="1"/>
          </p:cNvSpPr>
          <p:nvPr>
            <p:ph type="title"/>
          </p:nvPr>
        </p:nvSpPr>
        <p:spPr/>
        <p:txBody>
          <a:bodyPr/>
          <a:lstStyle/>
          <a:p>
            <a:r>
              <a:rPr lang="en-US" dirty="0" smtClean="0"/>
              <a:t>Kindergarten: Sentence Writing</a:t>
            </a:r>
            <a:endParaRPr lang="en-US" dirty="0"/>
          </a:p>
        </p:txBody>
      </p:sp>
      <p:sp>
        <p:nvSpPr>
          <p:cNvPr id="36" name="Rounded Rectangle 35"/>
          <p:cNvSpPr/>
          <p:nvPr/>
        </p:nvSpPr>
        <p:spPr>
          <a:xfrm>
            <a:off x="1647825" y="274320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37" name="Rounded Rectangle 36"/>
          <p:cNvSpPr/>
          <p:nvPr/>
        </p:nvSpPr>
        <p:spPr>
          <a:xfrm>
            <a:off x="1647825" y="46767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4</a:t>
            </a:r>
            <a:endParaRPr lang="en-US" sz="1200" b="1" dirty="0"/>
          </a:p>
        </p:txBody>
      </p:sp>
      <p:sp>
        <p:nvSpPr>
          <p:cNvPr id="12" name="AutoShape 2"/>
          <p:cNvSpPr>
            <a:spLocks noChangeArrowheads="1"/>
          </p:cNvSpPr>
          <p:nvPr/>
        </p:nvSpPr>
        <p:spPr bwMode="auto">
          <a:xfrm>
            <a:off x="1695451" y="876301"/>
            <a:ext cx="572452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13" name="Rectangle 12"/>
          <p:cNvSpPr/>
          <p:nvPr/>
        </p:nvSpPr>
        <p:spPr>
          <a:xfrm>
            <a:off x="1695449" y="1228724"/>
            <a:ext cx="5721626"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33552" y="1247201"/>
            <a:ext cx="5623383" cy="1057982"/>
          </a:xfrm>
          <a:prstGeom prst="rect">
            <a:avLst/>
          </a:prstGeom>
          <a:noFill/>
        </p:spPr>
        <p:txBody>
          <a:bodyPr wrap="square" rtlCol="0" anchor="ctr" anchorCtr="0">
            <a:spAutoFit/>
          </a:bodyPr>
          <a:lstStyle/>
          <a:p>
            <a:pPr lvl="0">
              <a:lnSpc>
                <a:spcPct val="125000"/>
              </a:lnSpc>
              <a:spcBef>
                <a:spcPts val="0"/>
              </a:spcBef>
              <a:spcAft>
                <a:spcPts val="300"/>
              </a:spcAft>
            </a:pPr>
            <a:r>
              <a:rPr lang="en-US" sz="1100" b="1" dirty="0" smtClean="0"/>
              <a:t>Letter forming</a:t>
            </a:r>
            <a:r>
              <a:rPr lang="en-US" sz="1100" dirty="0" smtClean="0"/>
              <a:t>: Student can produce letters accurately.</a:t>
            </a:r>
          </a:p>
          <a:p>
            <a:pPr lvl="0">
              <a:spcBef>
                <a:spcPts val="0"/>
              </a:spcBef>
              <a:spcAft>
                <a:spcPts val="300"/>
              </a:spcAft>
            </a:pPr>
            <a:r>
              <a:rPr lang="en-US" sz="1100" b="1" dirty="0" smtClean="0"/>
              <a:t>Words</a:t>
            </a:r>
            <a:r>
              <a:rPr lang="en-US" sz="1100" dirty="0" smtClean="0"/>
              <a:t>: Student can often separate words with spaces and produce words in the</a:t>
            </a:r>
            <a:br>
              <a:rPr lang="en-US" sz="1100" dirty="0" smtClean="0"/>
            </a:br>
            <a:r>
              <a:rPr lang="en-US" sz="1100" dirty="0" smtClean="0"/>
              <a:t>            correct sequence.</a:t>
            </a:r>
          </a:p>
          <a:p>
            <a:pPr lvl="0">
              <a:spcBef>
                <a:spcPts val="0"/>
              </a:spcBef>
              <a:spcAft>
                <a:spcPts val="0"/>
              </a:spcAft>
            </a:pPr>
            <a:r>
              <a:rPr lang="en-US" sz="1100" b="1" dirty="0" smtClean="0"/>
              <a:t>Accuracy</a:t>
            </a:r>
            <a:r>
              <a:rPr lang="en-US" sz="1100" dirty="0" smtClean="0"/>
              <a:t>: Student can often produce sight words and commonly spelled words with </a:t>
            </a:r>
            <a:br>
              <a:rPr lang="en-US" sz="1100" dirty="0" smtClean="0"/>
            </a:br>
            <a:r>
              <a:rPr lang="en-US" sz="1100" dirty="0" smtClean="0"/>
              <a:t>                 short vowel sounds.</a:t>
            </a:r>
            <a:endParaRPr lang="en-US" sz="1100" dirty="0"/>
          </a:p>
        </p:txBody>
      </p:sp>
      <p:sp>
        <p:nvSpPr>
          <p:cNvPr id="20" name="TextBox 19"/>
          <p:cNvSpPr txBox="1"/>
          <p:nvPr/>
        </p:nvSpPr>
        <p:spPr>
          <a:xfrm>
            <a:off x="3752851" y="885825"/>
            <a:ext cx="1609724" cy="338554"/>
          </a:xfrm>
          <a:prstGeom prst="rect">
            <a:avLst/>
          </a:prstGeom>
          <a:noFill/>
        </p:spPr>
        <p:txBody>
          <a:bodyPr wrap="square" rtlCol="0">
            <a:spAutoFit/>
          </a:bodyPr>
          <a:lstStyle/>
          <a:p>
            <a:r>
              <a:rPr lang="en-US" sz="1600" b="1" dirty="0" smtClean="0">
                <a:solidFill>
                  <a:schemeClr val="bg1"/>
                </a:solidFill>
              </a:rPr>
              <a:t>Score Point 2</a:t>
            </a:r>
            <a:endParaRPr lang="en-US" sz="1600" b="1" dirty="0">
              <a:solidFill>
                <a:schemeClr val="bg1"/>
              </a:solidFill>
            </a:endParaRPr>
          </a:p>
        </p:txBody>
      </p:sp>
      <p:sp>
        <p:nvSpPr>
          <p:cNvPr id="16" name="Slide Number Placeholder 15"/>
          <p:cNvSpPr>
            <a:spLocks noGrp="1"/>
          </p:cNvSpPr>
          <p:nvPr>
            <p:ph type="sldNum" sz="quarter" idx="10"/>
          </p:nvPr>
        </p:nvSpPr>
        <p:spPr/>
        <p:txBody>
          <a:bodyPr/>
          <a:lstStyle/>
          <a:p>
            <a:fld id="{C6C20FBB-DA0A-4D64-96F3-1BFC9EBDF0FB}"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2 Sample 6A.png"/>
          <p:cNvPicPr>
            <a:picLocks/>
          </p:cNvPicPr>
          <p:nvPr/>
        </p:nvPicPr>
        <p:blipFill>
          <a:blip r:embed="rId2" cstate="print"/>
          <a:stretch>
            <a:fillRect/>
          </a:stretch>
        </p:blipFill>
        <p:spPr>
          <a:xfrm>
            <a:off x="1613396" y="4638798"/>
            <a:ext cx="3968254" cy="792381"/>
          </a:xfrm>
          <a:prstGeom prst="rect">
            <a:avLst/>
          </a:prstGeom>
        </p:spPr>
      </p:pic>
      <p:pic>
        <p:nvPicPr>
          <p:cNvPr id="16" name="Picture 15" descr="2 Sample 6B.png"/>
          <p:cNvPicPr>
            <a:picLocks/>
          </p:cNvPicPr>
          <p:nvPr/>
        </p:nvPicPr>
        <p:blipFill>
          <a:blip r:embed="rId3" cstate="print"/>
          <a:stretch>
            <a:fillRect/>
          </a:stretch>
        </p:blipFill>
        <p:spPr>
          <a:xfrm>
            <a:off x="1613396" y="5524623"/>
            <a:ext cx="3968254" cy="792381"/>
          </a:xfrm>
          <a:prstGeom prst="rect">
            <a:avLst/>
          </a:prstGeom>
        </p:spPr>
      </p:pic>
      <p:pic>
        <p:nvPicPr>
          <p:cNvPr id="11" name="Picture 10" descr="2 Sample 5.png"/>
          <p:cNvPicPr>
            <a:picLocks noChangeAspect="1"/>
          </p:cNvPicPr>
          <p:nvPr/>
        </p:nvPicPr>
        <p:blipFill>
          <a:blip r:embed="rId4" cstate="print"/>
          <a:stretch>
            <a:fillRect/>
          </a:stretch>
        </p:blipFill>
        <p:spPr>
          <a:xfrm>
            <a:off x="1591056" y="2688336"/>
            <a:ext cx="5952381" cy="1485715"/>
          </a:xfrm>
          <a:prstGeom prst="rect">
            <a:avLst/>
          </a:prstGeom>
        </p:spPr>
      </p:pic>
      <p:sp>
        <p:nvSpPr>
          <p:cNvPr id="2" name="Title 1"/>
          <p:cNvSpPr>
            <a:spLocks noGrp="1"/>
          </p:cNvSpPr>
          <p:nvPr>
            <p:ph type="title"/>
          </p:nvPr>
        </p:nvSpPr>
        <p:spPr/>
        <p:txBody>
          <a:bodyPr/>
          <a:lstStyle/>
          <a:p>
            <a:r>
              <a:rPr lang="en-US" dirty="0" smtClean="0"/>
              <a:t>Kindergarten: Sentence Writing</a:t>
            </a:r>
            <a:endParaRPr lang="en-US" dirty="0"/>
          </a:p>
        </p:txBody>
      </p:sp>
      <p:sp>
        <p:nvSpPr>
          <p:cNvPr id="36" name="Rounded Rectangle 35"/>
          <p:cNvSpPr/>
          <p:nvPr/>
        </p:nvSpPr>
        <p:spPr>
          <a:xfrm>
            <a:off x="1647825" y="2743200"/>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5</a:t>
            </a:r>
            <a:endParaRPr lang="en-US" sz="1200" b="1" dirty="0"/>
          </a:p>
        </p:txBody>
      </p:sp>
      <p:sp>
        <p:nvSpPr>
          <p:cNvPr id="37" name="Rounded Rectangle 36"/>
          <p:cNvSpPr/>
          <p:nvPr/>
        </p:nvSpPr>
        <p:spPr>
          <a:xfrm>
            <a:off x="1647825" y="4676775"/>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6</a:t>
            </a:r>
            <a:endParaRPr lang="en-US" sz="1200" b="1" dirty="0"/>
          </a:p>
        </p:txBody>
      </p:sp>
      <p:sp>
        <p:nvSpPr>
          <p:cNvPr id="12" name="AutoShape 2"/>
          <p:cNvSpPr>
            <a:spLocks noChangeArrowheads="1"/>
          </p:cNvSpPr>
          <p:nvPr/>
        </p:nvSpPr>
        <p:spPr bwMode="auto">
          <a:xfrm>
            <a:off x="1695451" y="876301"/>
            <a:ext cx="5724524" cy="1628773"/>
          </a:xfrm>
          <a:prstGeom prst="roundRect">
            <a:avLst>
              <a:gd name="adj" fmla="val 16667"/>
            </a:avLst>
          </a:prstGeom>
          <a:solidFill>
            <a:srgbClr val="B2B2B2"/>
          </a:solidFill>
          <a:ln w="28575">
            <a:solidFill>
              <a:srgbClr val="FFFFFF"/>
            </a:solidFill>
            <a:round/>
            <a:headEnd/>
            <a:tailEnd/>
          </a:ln>
          <a:effectLst/>
        </p:spPr>
        <p:txBody>
          <a:bodyPr wrap="none" anchor="ctr"/>
          <a:lstStyle/>
          <a:p>
            <a:endParaRPr lang="en-US"/>
          </a:p>
        </p:txBody>
      </p:sp>
      <p:sp>
        <p:nvSpPr>
          <p:cNvPr id="13" name="Rectangle 12"/>
          <p:cNvSpPr/>
          <p:nvPr/>
        </p:nvSpPr>
        <p:spPr>
          <a:xfrm>
            <a:off x="1695449" y="1228724"/>
            <a:ext cx="5721626" cy="1076325"/>
          </a:xfrm>
          <a:prstGeom prst="rect">
            <a:avLst/>
          </a:prstGeom>
          <a:solidFill>
            <a:srgbClr val="EBEBEB"/>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33552" y="1247201"/>
            <a:ext cx="5623383" cy="1057982"/>
          </a:xfrm>
          <a:prstGeom prst="rect">
            <a:avLst/>
          </a:prstGeom>
          <a:noFill/>
        </p:spPr>
        <p:txBody>
          <a:bodyPr wrap="square" rtlCol="0" anchor="ctr" anchorCtr="0">
            <a:spAutoFit/>
          </a:bodyPr>
          <a:lstStyle/>
          <a:p>
            <a:pPr lvl="0">
              <a:lnSpc>
                <a:spcPct val="125000"/>
              </a:lnSpc>
              <a:spcBef>
                <a:spcPts val="0"/>
              </a:spcBef>
              <a:spcAft>
                <a:spcPts val="300"/>
              </a:spcAft>
            </a:pPr>
            <a:r>
              <a:rPr lang="en-US" sz="1100" b="1" dirty="0" smtClean="0"/>
              <a:t>Letter forming</a:t>
            </a:r>
            <a:r>
              <a:rPr lang="en-US" sz="1100" dirty="0" smtClean="0"/>
              <a:t>: Student can produce letters accurately.</a:t>
            </a:r>
          </a:p>
          <a:p>
            <a:pPr lvl="0">
              <a:spcBef>
                <a:spcPts val="0"/>
              </a:spcBef>
              <a:spcAft>
                <a:spcPts val="300"/>
              </a:spcAft>
            </a:pPr>
            <a:r>
              <a:rPr lang="en-US" sz="1100" b="1" dirty="0" smtClean="0"/>
              <a:t>Words</a:t>
            </a:r>
            <a:r>
              <a:rPr lang="en-US" sz="1100" dirty="0" smtClean="0"/>
              <a:t>: Student can often separate words with spaces and produce words in the</a:t>
            </a:r>
            <a:br>
              <a:rPr lang="en-US" sz="1100" dirty="0" smtClean="0"/>
            </a:br>
            <a:r>
              <a:rPr lang="en-US" sz="1100" dirty="0" smtClean="0"/>
              <a:t>            correct sequence.</a:t>
            </a:r>
          </a:p>
          <a:p>
            <a:pPr lvl="0">
              <a:spcBef>
                <a:spcPts val="0"/>
              </a:spcBef>
              <a:spcAft>
                <a:spcPts val="0"/>
              </a:spcAft>
            </a:pPr>
            <a:r>
              <a:rPr lang="en-US" sz="1100" b="1" dirty="0" smtClean="0"/>
              <a:t>Accuracy</a:t>
            </a:r>
            <a:r>
              <a:rPr lang="en-US" sz="1100" dirty="0" smtClean="0"/>
              <a:t>: Student can often produce sight words and commonly spelled words with </a:t>
            </a:r>
            <a:br>
              <a:rPr lang="en-US" sz="1100" dirty="0" smtClean="0"/>
            </a:br>
            <a:r>
              <a:rPr lang="en-US" sz="1100" dirty="0" smtClean="0"/>
              <a:t>                 short vowel sounds.</a:t>
            </a:r>
            <a:endParaRPr lang="en-US" sz="1100" dirty="0"/>
          </a:p>
        </p:txBody>
      </p:sp>
      <p:sp>
        <p:nvSpPr>
          <p:cNvPr id="21" name="TextBox 20"/>
          <p:cNvSpPr txBox="1"/>
          <p:nvPr/>
        </p:nvSpPr>
        <p:spPr>
          <a:xfrm>
            <a:off x="3752851" y="885825"/>
            <a:ext cx="1609724" cy="338554"/>
          </a:xfrm>
          <a:prstGeom prst="rect">
            <a:avLst/>
          </a:prstGeom>
          <a:noFill/>
        </p:spPr>
        <p:txBody>
          <a:bodyPr wrap="square" rtlCol="0">
            <a:spAutoFit/>
          </a:bodyPr>
          <a:lstStyle/>
          <a:p>
            <a:r>
              <a:rPr lang="en-US" sz="1600" b="1" dirty="0" smtClean="0">
                <a:solidFill>
                  <a:schemeClr val="bg1"/>
                </a:solidFill>
              </a:rPr>
              <a:t>Score Point 2</a:t>
            </a:r>
            <a:endParaRPr lang="en-US" sz="1600" b="1" dirty="0">
              <a:solidFill>
                <a:schemeClr val="bg1"/>
              </a:solidFill>
            </a:endParaRPr>
          </a:p>
        </p:txBody>
      </p:sp>
      <p:sp>
        <p:nvSpPr>
          <p:cNvPr id="17" name="Slide Number Placeholder 16"/>
          <p:cNvSpPr>
            <a:spLocks noGrp="1"/>
          </p:cNvSpPr>
          <p:nvPr>
            <p:ph type="sldNum" sz="quarter" idx="10"/>
          </p:nvPr>
        </p:nvSpPr>
        <p:spPr/>
        <p:txBody>
          <a:bodyPr/>
          <a:lstStyle/>
          <a:p>
            <a:fld id="{C6C20FBB-DA0A-4D64-96F3-1BFC9EBDF0FB}"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SCR</a:t>
            </a:r>
            <a:r>
              <a:rPr lang="en-US" dirty="0" smtClean="0"/>
              <a:t> Rubric</a:t>
            </a:r>
            <a:endParaRPr lang="en-US" dirty="0"/>
          </a:p>
        </p:txBody>
      </p:sp>
      <p:sp>
        <p:nvSpPr>
          <p:cNvPr id="8" name="AutoShape 2"/>
          <p:cNvSpPr>
            <a:spLocks noChangeArrowheads="1"/>
          </p:cNvSpPr>
          <p:nvPr/>
        </p:nvSpPr>
        <p:spPr bwMode="auto">
          <a:xfrm>
            <a:off x="393699" y="858838"/>
            <a:ext cx="8435976" cy="1227137"/>
          </a:xfrm>
          <a:prstGeom prst="roundRect">
            <a:avLst>
              <a:gd name="adj" fmla="val 16667"/>
            </a:avLst>
          </a:prstGeom>
          <a:solidFill>
            <a:srgbClr val="B2B2B2"/>
          </a:solidFill>
          <a:ln w="9525">
            <a:noFill/>
            <a:round/>
            <a:headEnd/>
            <a:tailEnd/>
          </a:ln>
        </p:spPr>
        <p:txBody>
          <a:bodyPr wrap="none" anchor="ctr"/>
          <a:lstStyle/>
          <a:p>
            <a:endParaRPr lang="en-US"/>
          </a:p>
        </p:txBody>
      </p:sp>
      <p:sp>
        <p:nvSpPr>
          <p:cNvPr id="9" name="AutoShape 2"/>
          <p:cNvSpPr>
            <a:spLocks noChangeArrowheads="1"/>
          </p:cNvSpPr>
          <p:nvPr/>
        </p:nvSpPr>
        <p:spPr bwMode="auto">
          <a:xfrm>
            <a:off x="393698" y="5030788"/>
            <a:ext cx="8435977" cy="1227137"/>
          </a:xfrm>
          <a:prstGeom prst="roundRect">
            <a:avLst>
              <a:gd name="adj" fmla="val 16667"/>
            </a:avLst>
          </a:prstGeom>
          <a:solidFill>
            <a:srgbClr val="B2B2B2"/>
          </a:solidFill>
          <a:ln w="9525">
            <a:noFill/>
            <a:round/>
            <a:headEnd/>
            <a:tailEnd/>
          </a:ln>
        </p:spPr>
        <p:txBody>
          <a:bodyPr wrap="none" anchor="ctr"/>
          <a:lstStyle/>
          <a:p>
            <a:endParaRPr lang="en-US"/>
          </a:p>
        </p:txBody>
      </p:sp>
      <p:graphicFrame>
        <p:nvGraphicFramePr>
          <p:cNvPr id="10" name="Group 76"/>
          <p:cNvGraphicFramePr>
            <a:graphicFrameLocks noGrp="1"/>
          </p:cNvGraphicFramePr>
          <p:nvPr>
            <p:ph/>
          </p:nvPr>
        </p:nvGraphicFramePr>
        <p:xfrm>
          <a:off x="403223" y="1025208"/>
          <a:ext cx="8407401" cy="5061991"/>
        </p:xfrm>
        <a:graphic>
          <a:graphicData uri="http://schemas.openxmlformats.org/drawingml/2006/table">
            <a:tbl>
              <a:tblPr/>
              <a:tblGrid>
                <a:gridCol w="1562256"/>
                <a:gridCol w="6845145"/>
              </a:tblGrid>
              <a:tr h="950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Entering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rPr>
                        <a:t>0</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400"/>
                        </a:spcAft>
                      </a:pPr>
                      <a:r>
                        <a:rPr lang="en-US" sz="1000" b="1" kern="1200" dirty="0" smtClean="0">
                          <a:solidFill>
                            <a:schemeClr val="tx1"/>
                          </a:solidFill>
                          <a:latin typeface="+mn-lt"/>
                          <a:ea typeface="+mn-ea"/>
                          <a:cs typeface="+mn-cs"/>
                        </a:rPr>
                        <a:t>Complexity/Quality of Language</a:t>
                      </a:r>
                      <a:r>
                        <a:rPr lang="en-US" sz="1000" kern="1200" dirty="0" smtClean="0">
                          <a:solidFill>
                            <a:schemeClr val="tx1"/>
                          </a:solidFill>
                          <a:latin typeface="+mn-lt"/>
                          <a:ea typeface="+mn-ea"/>
                          <a:cs typeface="+mn-cs"/>
                        </a:rPr>
                        <a:t>: Response contains zero or few words in non-English</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to respond </a:t>
                      </a:r>
                      <a:r>
                        <a:rPr lang="en-US" sz="1000" kern="1200" dirty="0" smtClean="0">
                          <a:solidFill>
                            <a:schemeClr val="tx1"/>
                          </a:solidFill>
                          <a:latin typeface="+mn-lt"/>
                          <a:ea typeface="+mn-ea"/>
                          <a:cs typeface="+mn-cs"/>
                        </a:rPr>
                        <a:t>to</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the </a:t>
                      </a:r>
                      <a:r>
                        <a:rPr lang="en-US" sz="1000" kern="1200" dirty="0" smtClean="0">
                          <a:solidFill>
                            <a:schemeClr val="tx1"/>
                          </a:solidFill>
                          <a:latin typeface="+mn-lt"/>
                          <a:ea typeface="+mn-ea"/>
                          <a:cs typeface="+mn-cs"/>
                        </a:rPr>
                        <a:t>prompt.</a:t>
                      </a:r>
                    </a:p>
                    <a:p>
                      <a:pPr>
                        <a:spcAft>
                          <a:spcPts val="400"/>
                        </a:spcAft>
                      </a:pPr>
                      <a:r>
                        <a:rPr lang="en-US" sz="1000" b="1" kern="1200" dirty="0" smtClean="0">
                          <a:solidFill>
                            <a:schemeClr val="tx1"/>
                          </a:solidFill>
                          <a:latin typeface="+mn-lt"/>
                          <a:ea typeface="+mn-ea"/>
                          <a:cs typeface="+mn-cs"/>
                        </a:rPr>
                        <a:t>Coherence of Response</a:t>
                      </a:r>
                      <a:r>
                        <a:rPr lang="en-US" sz="1000" kern="1200" dirty="0" smtClean="0">
                          <a:solidFill>
                            <a:schemeClr val="tx1"/>
                          </a:solidFill>
                          <a:latin typeface="+mn-lt"/>
                          <a:ea typeface="+mn-ea"/>
                          <a:cs typeface="+mn-cs"/>
                        </a:rPr>
                        <a:t>: Response includes zero or few words in non-English</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or no drawings to provide descriptions and events to develop a story or write about a topic.</a:t>
                      </a:r>
                    </a:p>
                    <a:p>
                      <a:pPr>
                        <a:spcAft>
                          <a:spcPts val="400"/>
                        </a:spcAft>
                      </a:pPr>
                      <a:r>
                        <a:rPr lang="en-US" sz="1000" b="1" kern="1200" dirty="0" smtClean="0">
                          <a:solidFill>
                            <a:schemeClr val="tx1"/>
                          </a:solidFill>
                          <a:latin typeface="+mn-lt"/>
                          <a:ea typeface="+mn-ea"/>
                          <a:cs typeface="+mn-cs"/>
                        </a:rPr>
                        <a:t>Mechanics</a:t>
                      </a:r>
                      <a:r>
                        <a:rPr lang="en-US" sz="1000" kern="1200" dirty="0" smtClean="0">
                          <a:solidFill>
                            <a:schemeClr val="tx1"/>
                          </a:solidFill>
                          <a:latin typeface="+mn-lt"/>
                          <a:ea typeface="+mn-ea"/>
                          <a:cs typeface="+mn-cs"/>
                        </a:rPr>
                        <a:t>: Response may contain errors that totally obscure meaning.</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10387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Emerging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r>
                      <a:br>
                        <a:rPr kumimoji="0" lang="en-US" sz="1200" b="1" i="0" u="none" strike="noStrike" cap="none" normalizeH="0" baseline="0" dirty="0" smtClean="0">
                          <a:ln>
                            <a:noFill/>
                          </a:ln>
                          <a:solidFill>
                            <a:schemeClr val="bg1"/>
                          </a:solidFill>
                          <a:effectLst/>
                          <a:latin typeface="Tahoma" pitchFamily="34" charset="0"/>
                        </a:rPr>
                      </a:br>
                      <a:r>
                        <a:rPr kumimoji="0" lang="en-US" sz="1400" b="1" i="0" u="none" strike="noStrike" cap="none" normalizeH="0" baseline="0" dirty="0" smtClean="0">
                          <a:ln>
                            <a:noFill/>
                          </a:ln>
                          <a:solidFill>
                            <a:schemeClr val="bg1"/>
                          </a:solidFill>
                          <a:effectLst/>
                          <a:latin typeface="Tahoma" pitchFamily="34" charset="0"/>
                        </a:rPr>
                        <a:t>1</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400"/>
                        </a:spcAft>
                      </a:pPr>
                      <a:r>
                        <a:rPr lang="en-US" sz="1000" b="1" kern="1200" dirty="0" smtClean="0">
                          <a:solidFill>
                            <a:schemeClr val="tx1"/>
                          </a:solidFill>
                          <a:latin typeface="+mn-lt"/>
                          <a:ea typeface="+mn-ea"/>
                          <a:cs typeface="+mn-cs"/>
                        </a:rPr>
                        <a:t>Complexity/Quality of Language</a:t>
                      </a:r>
                      <a:r>
                        <a:rPr lang="en-US" sz="1000" kern="1200" dirty="0" smtClean="0">
                          <a:solidFill>
                            <a:schemeClr val="tx1"/>
                          </a:solidFill>
                          <a:latin typeface="+mn-lt"/>
                          <a:ea typeface="+mn-ea"/>
                          <a:cs typeface="+mn-cs"/>
                        </a:rPr>
                        <a:t>: Response contains mostly words, short phrases, and occasionally simple sentences.</a:t>
                      </a:r>
                    </a:p>
                    <a:p>
                      <a:pPr>
                        <a:spcAft>
                          <a:spcPts val="400"/>
                        </a:spcAft>
                      </a:pPr>
                      <a:r>
                        <a:rPr lang="en-US" sz="1000" b="1" kern="1200" dirty="0" smtClean="0">
                          <a:solidFill>
                            <a:schemeClr val="tx1"/>
                          </a:solidFill>
                          <a:latin typeface="+mn-lt"/>
                          <a:ea typeface="+mn-ea"/>
                          <a:cs typeface="+mn-cs"/>
                        </a:rPr>
                        <a:t>Coherence of Response</a:t>
                      </a:r>
                      <a:r>
                        <a:rPr lang="en-US" sz="1000" kern="1200" dirty="0" smtClean="0">
                          <a:solidFill>
                            <a:schemeClr val="tx1"/>
                          </a:solidFill>
                          <a:latin typeface="+mn-lt"/>
                          <a:ea typeface="+mn-ea"/>
                          <a:cs typeface="+mn-cs"/>
                        </a:rPr>
                        <a:t>: Response includes </a:t>
                      </a:r>
                      <a:r>
                        <a:rPr lang="en-US" sz="1000" kern="1200" dirty="0" smtClean="0">
                          <a:solidFill>
                            <a:schemeClr val="tx1"/>
                          </a:solidFill>
                          <a:latin typeface="+mn-lt"/>
                          <a:ea typeface="+mn-ea"/>
                          <a:cs typeface="+mn-cs"/>
                        </a:rPr>
                        <a:t>only drawings,</a:t>
                      </a:r>
                      <a:r>
                        <a:rPr lang="en-US" sz="1000" kern="1200" baseline="0" dirty="0" smtClean="0">
                          <a:solidFill>
                            <a:schemeClr val="tx1"/>
                          </a:solidFill>
                          <a:latin typeface="+mn-lt"/>
                          <a:ea typeface="+mn-ea"/>
                          <a:cs typeface="+mn-cs"/>
                        </a:rPr>
                        <a:t> OR word(s) and phrases and drawing(s), OR only words and phrases to minimally provide descriptions and events to develop a story or write about a topic.</a:t>
                      </a:r>
                      <a:endParaRPr lang="en-US" sz="1000" kern="1200" dirty="0" smtClean="0">
                        <a:solidFill>
                          <a:schemeClr val="tx1"/>
                        </a:solidFill>
                        <a:latin typeface="+mn-lt"/>
                        <a:ea typeface="+mn-ea"/>
                        <a:cs typeface="+mn-cs"/>
                      </a:endParaRPr>
                    </a:p>
                    <a:p>
                      <a:pPr>
                        <a:spcAft>
                          <a:spcPts val="400"/>
                        </a:spcAft>
                      </a:pPr>
                      <a:r>
                        <a:rPr lang="en-US" sz="1000" b="1" kern="1200" dirty="0" smtClean="0">
                          <a:solidFill>
                            <a:schemeClr val="tx1"/>
                          </a:solidFill>
                          <a:latin typeface="+mn-lt"/>
                          <a:ea typeface="+mn-ea"/>
                          <a:cs typeface="+mn-cs"/>
                        </a:rPr>
                        <a:t>Mechanics</a:t>
                      </a:r>
                      <a:r>
                        <a:rPr lang="en-US" sz="1000" kern="1200" dirty="0" smtClean="0">
                          <a:solidFill>
                            <a:schemeClr val="tx1"/>
                          </a:solidFill>
                          <a:latin typeface="+mn-lt"/>
                          <a:ea typeface="+mn-ea"/>
                          <a:cs typeface="+mn-cs"/>
                        </a:rPr>
                        <a:t>: Response may have frequent errors that obscure meaning.</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9466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Transitioning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t>
                      </a:r>
                      <a:r>
                        <a:rPr kumimoji="0" lang="en-US" sz="1400" b="1" i="0" u="none" strike="noStrike" cap="none" normalizeH="0" baseline="0" dirty="0" smtClean="0">
                          <a:ln>
                            <a:noFill/>
                          </a:ln>
                          <a:solidFill>
                            <a:schemeClr val="bg1"/>
                          </a:solidFill>
                          <a:effectLst/>
                          <a:latin typeface="Tahoma" pitchFamily="34" charset="0"/>
                        </a:rPr>
                        <a:t>2</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5000"/>
                        </a:spcBef>
                        <a:spcAft>
                          <a:spcPts val="400"/>
                        </a:spcAft>
                        <a:buClrTx/>
                        <a:buSzTx/>
                        <a:buFontTx/>
                        <a:buNone/>
                        <a:tabLst/>
                      </a:pPr>
                      <a:r>
                        <a:rPr kumimoji="0" lang="en-US" sz="1000" b="1" i="0" u="none" strike="noStrike" cap="none" normalizeH="0" baseline="0" dirty="0" smtClean="0">
                          <a:ln>
                            <a:noFill/>
                          </a:ln>
                          <a:solidFill>
                            <a:schemeClr val="tx1"/>
                          </a:solidFill>
                          <a:effectLst/>
                          <a:latin typeface="Tahoma" pitchFamily="34" charset="0"/>
                        </a:rPr>
                        <a:t>Complexity/Quality of Language</a:t>
                      </a:r>
                      <a:r>
                        <a:rPr kumimoji="0" lang="en-US" sz="1000" b="0" i="0" u="none" strike="noStrike" cap="none" normalizeH="0" baseline="0" dirty="0" smtClean="0">
                          <a:ln>
                            <a:noFill/>
                          </a:ln>
                          <a:solidFill>
                            <a:schemeClr val="tx1"/>
                          </a:solidFill>
                          <a:effectLst/>
                          <a:latin typeface="Tahoma" pitchFamily="34" charset="0"/>
                        </a:rPr>
                        <a:t>: Response contains mostly short phrases and simple sentences.</a:t>
                      </a:r>
                    </a:p>
                    <a:p>
                      <a:pPr marL="0" marR="0" lvl="0" indent="0" algn="l" defTabSz="914400" rtl="0" eaLnBrk="1" fontAlgn="base" latinLnBrk="0" hangingPunct="1">
                        <a:lnSpc>
                          <a:spcPct val="100000"/>
                        </a:lnSpc>
                        <a:spcBef>
                          <a:spcPct val="5000"/>
                        </a:spcBef>
                        <a:spcAft>
                          <a:spcPts val="400"/>
                        </a:spcAft>
                        <a:buClrTx/>
                        <a:buSzTx/>
                        <a:buFontTx/>
                        <a:buNone/>
                        <a:tabLst/>
                      </a:pPr>
                      <a:r>
                        <a:rPr kumimoji="0" lang="en-US" sz="1000" b="1" i="0" u="none" strike="noStrike" cap="none" normalizeH="0" baseline="0" dirty="0" smtClean="0">
                          <a:ln>
                            <a:noFill/>
                          </a:ln>
                          <a:solidFill>
                            <a:schemeClr val="tx1"/>
                          </a:solidFill>
                          <a:effectLst/>
                          <a:latin typeface="Tahoma" pitchFamily="34" charset="0"/>
                        </a:rPr>
                        <a:t>Coherence of Response</a:t>
                      </a:r>
                      <a:r>
                        <a:rPr kumimoji="0" lang="en-US" sz="1000" b="0" i="0" u="none" strike="noStrike" cap="none" normalizeH="0" baseline="0" dirty="0" smtClean="0">
                          <a:ln>
                            <a:noFill/>
                          </a:ln>
                          <a:solidFill>
                            <a:schemeClr val="tx1"/>
                          </a:solidFill>
                          <a:effectLst/>
                          <a:latin typeface="Tahoma" pitchFamily="34" charset="0"/>
                        </a:rPr>
                        <a:t>: Response includes </a:t>
                      </a:r>
                      <a:r>
                        <a:rPr kumimoji="0" lang="en-US" sz="1000" b="0" i="0" u="none" strike="noStrike" cap="none" normalizeH="0" baseline="0" dirty="0" smtClean="0">
                          <a:ln>
                            <a:noFill/>
                          </a:ln>
                          <a:solidFill>
                            <a:schemeClr val="tx1"/>
                          </a:solidFill>
                          <a:effectLst/>
                          <a:latin typeface="Tahoma" pitchFamily="34" charset="0"/>
                        </a:rPr>
                        <a:t>only very detailed drawing(s), OR phrases and sentences and drawings, OR only phrases and sentences to somewhat provide descriptions and events to develop a story or write about a topic.</a:t>
                      </a:r>
                      <a:endParaRPr kumimoji="0" lang="en-US" sz="1000" b="0"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5000"/>
                        </a:spcBef>
                        <a:spcAft>
                          <a:spcPts val="400"/>
                        </a:spcAft>
                        <a:buClrTx/>
                        <a:buSzTx/>
                        <a:buFontTx/>
                        <a:buNone/>
                        <a:tabLst/>
                      </a:pPr>
                      <a:r>
                        <a:rPr kumimoji="0" lang="en-US" sz="1000" b="1" i="0" u="none" strike="noStrike" cap="none" normalizeH="0" baseline="0" dirty="0" smtClean="0">
                          <a:ln>
                            <a:noFill/>
                          </a:ln>
                          <a:solidFill>
                            <a:schemeClr val="tx1"/>
                          </a:solidFill>
                          <a:effectLst/>
                          <a:latin typeface="Tahoma" pitchFamily="34" charset="0"/>
                        </a:rPr>
                        <a:t>Mechanics</a:t>
                      </a:r>
                      <a:r>
                        <a:rPr kumimoji="0" lang="en-US" sz="1000" b="0" i="0" u="none" strike="noStrike" cap="none" normalizeH="0" baseline="0" dirty="0" smtClean="0">
                          <a:ln>
                            <a:noFill/>
                          </a:ln>
                          <a:solidFill>
                            <a:schemeClr val="tx1"/>
                          </a:solidFill>
                          <a:effectLst/>
                          <a:latin typeface="Tahoma" pitchFamily="34" charset="0"/>
                        </a:rPr>
                        <a:t>: Response may have occasional errors that obscure meaning.</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9571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Expanding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t>
                      </a:r>
                      <a:r>
                        <a:rPr kumimoji="0" lang="en-US" sz="1400" b="1" i="0" u="none" strike="noStrike" cap="none" normalizeH="0" baseline="0" dirty="0" smtClean="0">
                          <a:ln>
                            <a:noFill/>
                          </a:ln>
                          <a:solidFill>
                            <a:schemeClr val="bg1"/>
                          </a:solidFill>
                          <a:effectLst/>
                          <a:latin typeface="Tahoma" pitchFamily="34" charset="0"/>
                        </a:rPr>
                        <a:t>3</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400"/>
                        </a:spcAft>
                      </a:pPr>
                      <a:r>
                        <a:rPr lang="en-US" sz="1000" b="1" kern="1200" dirty="0" smtClean="0">
                          <a:solidFill>
                            <a:schemeClr val="tx1"/>
                          </a:solidFill>
                          <a:latin typeface="+mn-lt"/>
                          <a:ea typeface="+mn-ea"/>
                          <a:cs typeface="+mn-cs"/>
                        </a:rPr>
                        <a:t>Complexity/Quality of Language</a:t>
                      </a:r>
                      <a:r>
                        <a:rPr lang="en-US" sz="1000" kern="1200" dirty="0" smtClean="0">
                          <a:solidFill>
                            <a:schemeClr val="tx1"/>
                          </a:solidFill>
                          <a:latin typeface="+mn-lt"/>
                          <a:ea typeface="+mn-ea"/>
                          <a:cs typeface="+mn-cs"/>
                        </a:rPr>
                        <a:t>: Response contains mostly simple sentences.</a:t>
                      </a:r>
                    </a:p>
                    <a:p>
                      <a:pPr>
                        <a:spcAft>
                          <a:spcPts val="400"/>
                        </a:spcAft>
                      </a:pPr>
                      <a:r>
                        <a:rPr lang="en-US" sz="1000" b="1" kern="1200" dirty="0" smtClean="0">
                          <a:solidFill>
                            <a:schemeClr val="tx1"/>
                          </a:solidFill>
                          <a:latin typeface="+mn-lt"/>
                          <a:ea typeface="+mn-ea"/>
                          <a:cs typeface="+mn-cs"/>
                        </a:rPr>
                        <a:t>Coherence of Response</a:t>
                      </a:r>
                      <a:r>
                        <a:rPr lang="en-US" sz="1000" kern="1200" dirty="0" smtClean="0">
                          <a:solidFill>
                            <a:schemeClr val="tx1"/>
                          </a:solidFill>
                          <a:latin typeface="+mn-lt"/>
                          <a:ea typeface="+mn-ea"/>
                          <a:cs typeface="+mn-cs"/>
                        </a:rPr>
                        <a:t>: </a:t>
                      </a:r>
                      <a:r>
                        <a:rPr lang="en-US" sz="1000" kern="1200" dirty="0" smtClean="0">
                          <a:solidFill>
                            <a:schemeClr val="tx1"/>
                          </a:solidFill>
                          <a:latin typeface="+mn-lt"/>
                          <a:ea typeface="+mn-ea"/>
                          <a:cs typeface="+mn-cs"/>
                        </a:rPr>
                        <a:t>Response</a:t>
                      </a:r>
                      <a:r>
                        <a:rPr lang="en-US" sz="1000" kern="1200" baseline="0" dirty="0" smtClean="0">
                          <a:solidFill>
                            <a:schemeClr val="tx1"/>
                          </a:solidFill>
                          <a:latin typeface="+mn-lt"/>
                          <a:ea typeface="+mn-ea"/>
                          <a:cs typeface="+mn-cs"/>
                        </a:rPr>
                        <a:t> includes drawing(s) and a string of phrases and sentences, OR only a string of phrases and sentences to partially provide descriptions and events to develop a story or write about a topic.</a:t>
                      </a:r>
                      <a:endParaRPr lang="en-US" sz="1000" kern="1200" dirty="0" smtClean="0">
                        <a:solidFill>
                          <a:schemeClr val="tx1"/>
                        </a:solidFill>
                        <a:latin typeface="+mn-lt"/>
                        <a:ea typeface="+mn-ea"/>
                        <a:cs typeface="+mn-cs"/>
                      </a:endParaRPr>
                    </a:p>
                    <a:p>
                      <a:pPr>
                        <a:spcAft>
                          <a:spcPts val="400"/>
                        </a:spcAft>
                      </a:pPr>
                      <a:r>
                        <a:rPr lang="en-US" sz="1000" b="1" kern="1200" dirty="0" smtClean="0">
                          <a:solidFill>
                            <a:schemeClr val="tx1"/>
                          </a:solidFill>
                          <a:latin typeface="+mn-lt"/>
                          <a:ea typeface="+mn-ea"/>
                          <a:cs typeface="+mn-cs"/>
                        </a:rPr>
                        <a:t>Mechanics</a:t>
                      </a:r>
                      <a:r>
                        <a:rPr lang="en-US" sz="1000" kern="1200" dirty="0" smtClean="0">
                          <a:solidFill>
                            <a:schemeClr val="tx1"/>
                          </a:solidFill>
                          <a:latin typeface="+mn-lt"/>
                          <a:ea typeface="+mn-ea"/>
                          <a:cs typeface="+mn-cs"/>
                        </a:rPr>
                        <a:t>: Response rarely contains errors that obscure meaning.</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10274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Commanding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t>
                      </a:r>
                      <a:r>
                        <a:rPr kumimoji="0" lang="en-US" sz="1400" b="1" i="0" u="none" strike="noStrike" cap="none" normalizeH="0" baseline="0" dirty="0" smtClean="0">
                          <a:ln>
                            <a:noFill/>
                          </a:ln>
                          <a:solidFill>
                            <a:schemeClr val="bg1"/>
                          </a:solidFill>
                          <a:effectLst/>
                          <a:latin typeface="Tahoma" pitchFamily="34" charset="0"/>
                        </a:rPr>
                        <a:t>4</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2B2B2"/>
                    </a:solidFill>
                  </a:tcPr>
                </a:tc>
                <a:tc>
                  <a:txBody>
                    <a:bodyPr/>
                    <a:lstStyle/>
                    <a:p>
                      <a:pPr>
                        <a:spcAft>
                          <a:spcPts val="400"/>
                        </a:spcAft>
                      </a:pPr>
                      <a:r>
                        <a:rPr lang="en-US" sz="1000" b="1" kern="1200" dirty="0" smtClean="0">
                          <a:solidFill>
                            <a:schemeClr val="tx1"/>
                          </a:solidFill>
                          <a:latin typeface="+mn-lt"/>
                          <a:ea typeface="+mn-ea"/>
                          <a:cs typeface="+mn-cs"/>
                        </a:rPr>
                        <a:t>Complexity/Quality of Language</a:t>
                      </a:r>
                      <a:r>
                        <a:rPr lang="en-US" sz="1000" kern="1200" dirty="0" smtClean="0">
                          <a:solidFill>
                            <a:schemeClr val="tx1"/>
                          </a:solidFill>
                          <a:latin typeface="+mn-lt"/>
                          <a:ea typeface="+mn-ea"/>
                          <a:cs typeface="+mn-cs"/>
                        </a:rPr>
                        <a:t>: Response contains simple and occasionally grade-appropriate</a:t>
                      </a:r>
                      <a:br>
                        <a:rPr lang="en-US" sz="1000" kern="1200" dirty="0" smtClean="0">
                          <a:solidFill>
                            <a:schemeClr val="tx1"/>
                          </a:solidFill>
                          <a:latin typeface="+mn-lt"/>
                          <a:ea typeface="+mn-ea"/>
                          <a:cs typeface="+mn-cs"/>
                        </a:rPr>
                      </a:br>
                      <a:r>
                        <a:rPr lang="en-US" sz="1000" kern="1200" dirty="0" smtClean="0">
                          <a:solidFill>
                            <a:schemeClr val="tx1"/>
                          </a:solidFill>
                          <a:latin typeface="+mn-lt"/>
                          <a:ea typeface="+mn-ea"/>
                          <a:cs typeface="+mn-cs"/>
                        </a:rPr>
                        <a:t>compound sentences.</a:t>
                      </a:r>
                    </a:p>
                    <a:p>
                      <a:pPr>
                        <a:spcAft>
                          <a:spcPts val="400"/>
                        </a:spcAft>
                      </a:pPr>
                      <a:r>
                        <a:rPr lang="en-US" sz="1000" b="1" kern="1200" dirty="0" smtClean="0">
                          <a:solidFill>
                            <a:schemeClr val="tx1"/>
                          </a:solidFill>
                          <a:latin typeface="+mn-lt"/>
                          <a:ea typeface="+mn-ea"/>
                          <a:cs typeface="+mn-cs"/>
                        </a:rPr>
                        <a:t>Coherence of Response</a:t>
                      </a:r>
                      <a:r>
                        <a:rPr lang="en-US" sz="1000" kern="1200" dirty="0" smtClean="0">
                          <a:solidFill>
                            <a:schemeClr val="tx1"/>
                          </a:solidFill>
                          <a:latin typeface="+mn-lt"/>
                          <a:ea typeface="+mn-ea"/>
                          <a:cs typeface="+mn-cs"/>
                        </a:rPr>
                        <a:t>: Response includes </a:t>
                      </a:r>
                      <a:r>
                        <a:rPr lang="en-US" sz="1000" kern="1200" dirty="0" smtClean="0">
                          <a:solidFill>
                            <a:schemeClr val="tx1"/>
                          </a:solidFill>
                          <a:latin typeface="+mn-lt"/>
                          <a:ea typeface="+mn-ea"/>
                          <a:cs typeface="+mn-cs"/>
                        </a:rPr>
                        <a:t>drawing(s)</a:t>
                      </a:r>
                      <a:r>
                        <a:rPr lang="en-US" sz="1000" kern="1200" baseline="0" dirty="0" smtClean="0">
                          <a:solidFill>
                            <a:schemeClr val="tx1"/>
                          </a:solidFill>
                          <a:latin typeface="+mn-lt"/>
                          <a:ea typeface="+mn-ea"/>
                          <a:cs typeface="+mn-cs"/>
                        </a:rPr>
                        <a:t> and a string of phrases and sentences, OR only a string of phrases and sentences to provide descriptions and events to develop a story or write about a topic.</a:t>
                      </a:r>
                      <a:endParaRPr lang="en-US" sz="1000" kern="1200" dirty="0" smtClean="0">
                        <a:solidFill>
                          <a:schemeClr val="tx1"/>
                        </a:solidFill>
                        <a:latin typeface="+mn-lt"/>
                        <a:ea typeface="+mn-ea"/>
                        <a:cs typeface="+mn-cs"/>
                      </a:endParaRPr>
                    </a:p>
                    <a:p>
                      <a:pPr>
                        <a:spcAft>
                          <a:spcPts val="400"/>
                        </a:spcAft>
                      </a:pPr>
                      <a:r>
                        <a:rPr lang="en-US" sz="1000" b="1" kern="1200" dirty="0" smtClean="0">
                          <a:solidFill>
                            <a:schemeClr val="tx1"/>
                          </a:solidFill>
                          <a:latin typeface="+mn-lt"/>
                          <a:ea typeface="+mn-ea"/>
                          <a:cs typeface="+mn-cs"/>
                        </a:rPr>
                        <a:t>Mechanics</a:t>
                      </a:r>
                      <a:r>
                        <a:rPr lang="en-US" sz="1000" kern="1200" dirty="0" smtClean="0">
                          <a:solidFill>
                            <a:schemeClr val="tx1"/>
                          </a:solidFill>
                          <a:latin typeface="+mn-lt"/>
                          <a:ea typeface="+mn-ea"/>
                          <a:cs typeface="+mn-cs"/>
                        </a:rPr>
                        <a:t>: Response has few or no errors that obscure meaning.</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bl>
          </a:graphicData>
        </a:graphic>
      </p:graphicFrame>
      <p:sp>
        <p:nvSpPr>
          <p:cNvPr id="6" name="Slide Number Placeholder 5"/>
          <p:cNvSpPr>
            <a:spLocks noGrp="1"/>
          </p:cNvSpPr>
          <p:nvPr>
            <p:ph type="sldNum" sz="quarter" idx="10"/>
          </p:nvPr>
        </p:nvSpPr>
        <p:spPr/>
        <p:txBody>
          <a:bodyPr/>
          <a:lstStyle/>
          <a:p>
            <a:fld id="{C6C20FBB-DA0A-4D64-96F3-1BFC9EBDF0FB}"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SCR</a:t>
            </a:r>
            <a:r>
              <a:rPr lang="en-US" dirty="0" smtClean="0"/>
              <a:t> Scoring Notes</a:t>
            </a:r>
            <a:endParaRPr lang="en-US" dirty="0"/>
          </a:p>
        </p:txBody>
      </p:sp>
      <p:sp>
        <p:nvSpPr>
          <p:cNvPr id="6" name="Slide Number Placeholder 5"/>
          <p:cNvSpPr>
            <a:spLocks noGrp="1"/>
          </p:cNvSpPr>
          <p:nvPr>
            <p:ph type="sldNum" sz="quarter" idx="10"/>
          </p:nvPr>
        </p:nvSpPr>
        <p:spPr/>
        <p:txBody>
          <a:bodyPr/>
          <a:lstStyle/>
          <a:p>
            <a:fld id="{C6C20FBB-DA0A-4D64-96F3-1BFC9EBDF0FB}" type="slidenum">
              <a:rPr lang="en-US" smtClean="0"/>
              <a:pPr/>
              <a:t>39</a:t>
            </a:fld>
            <a:endParaRPr lang="en-US" dirty="0"/>
          </a:p>
        </p:txBody>
      </p:sp>
      <p:pic>
        <p:nvPicPr>
          <p:cNvPr id="5" name="Picture 4" descr="K_SCR.tif"/>
          <p:cNvPicPr>
            <a:picLocks noChangeAspect="1"/>
          </p:cNvPicPr>
          <p:nvPr/>
        </p:nvPicPr>
        <p:blipFill>
          <a:blip r:embed="rId2" cstate="print"/>
          <a:stretch>
            <a:fillRect/>
          </a:stretch>
        </p:blipFill>
        <p:spPr>
          <a:xfrm>
            <a:off x="392431" y="1092708"/>
            <a:ext cx="8356397" cy="492971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NYSESLAT?</a:t>
            </a:r>
            <a:endParaRPr lang="en-US" dirty="0"/>
          </a:p>
        </p:txBody>
      </p:sp>
      <p:sp>
        <p:nvSpPr>
          <p:cNvPr id="3" name="Content Placeholder 2"/>
          <p:cNvSpPr>
            <a:spLocks noGrp="1"/>
          </p:cNvSpPr>
          <p:nvPr>
            <p:ph idx="1"/>
          </p:nvPr>
        </p:nvSpPr>
        <p:spPr>
          <a:xfrm>
            <a:off x="363537" y="1720850"/>
            <a:ext cx="8408988" cy="3975099"/>
          </a:xfrm>
        </p:spPr>
        <p:txBody>
          <a:bodyPr/>
          <a:lstStyle/>
          <a:p>
            <a:pPr>
              <a:spcBef>
                <a:spcPts val="3000"/>
              </a:spcBef>
            </a:pPr>
            <a:r>
              <a:rPr lang="en-US" sz="2200" dirty="0" smtClean="0"/>
              <a:t>NYSESLAT annually assesses English language proficiency of NYS English Language Learners (ELLs) in Grades K–12</a:t>
            </a:r>
          </a:p>
          <a:p>
            <a:pPr>
              <a:spcBef>
                <a:spcPts val="3000"/>
              </a:spcBef>
            </a:pPr>
            <a:r>
              <a:rPr lang="en-US" sz="2200" dirty="0" smtClean="0"/>
              <a:t>Provides information about ELL's English language development which drives instruction aligned to:</a:t>
            </a:r>
          </a:p>
          <a:p>
            <a:pPr lvl="1"/>
            <a:r>
              <a:rPr lang="en-US" dirty="0" smtClean="0"/>
              <a:t>The NYS Common Core Learning Standards (CCLS)</a:t>
            </a:r>
          </a:p>
          <a:p>
            <a:pPr lvl="1"/>
            <a:r>
              <a:rPr lang="en-US" dirty="0" smtClean="0"/>
              <a:t>Bilingual Common Core Initiative (BCCI)</a:t>
            </a:r>
          </a:p>
          <a:p>
            <a:pPr lvl="1"/>
            <a:r>
              <a:rPr lang="en-US" dirty="0" smtClean="0"/>
              <a:t>New Language Arts Progressions (NLAP)</a:t>
            </a:r>
            <a:endParaRPr lang="en-US"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AutoShape 4"/>
          <p:cNvSpPr>
            <a:spLocks noChangeArrowheads="1"/>
          </p:cNvSpPr>
          <p:nvPr/>
        </p:nvSpPr>
        <p:spPr bwMode="auto">
          <a:xfrm>
            <a:off x="173037" y="1090613"/>
            <a:ext cx="8732838" cy="4938712"/>
          </a:xfrm>
          <a:prstGeom prst="roundRect">
            <a:avLst>
              <a:gd name="adj" fmla="val 16667"/>
            </a:avLst>
          </a:prstGeom>
          <a:gradFill flip="none" rotWithShape="1">
            <a:gsLst>
              <a:gs pos="0">
                <a:srgbClr val="EAEAEA"/>
              </a:gs>
              <a:gs pos="100000">
                <a:srgbClr val="EAEAEA">
                  <a:gamma/>
                  <a:shade val="85882"/>
                  <a:invGamma/>
                </a:srgbClr>
              </a:gs>
            </a:gsLst>
            <a:lin ang="18900000" scaled="1"/>
            <a:tileRect/>
          </a:gradFill>
          <a:ln w="25400">
            <a:solidFill>
              <a:srgbClr val="737373"/>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 name="TextBox 7"/>
          <p:cNvSpPr txBox="1"/>
          <p:nvPr/>
        </p:nvSpPr>
        <p:spPr>
          <a:xfrm>
            <a:off x="771524" y="1247775"/>
            <a:ext cx="7591425" cy="4765407"/>
          </a:xfrm>
          <a:prstGeom prst="rect">
            <a:avLst/>
          </a:prstGeom>
          <a:noFill/>
        </p:spPr>
        <p:txBody>
          <a:bodyPr wrap="square" rtlCol="0">
            <a:spAutoFit/>
          </a:bodyPr>
          <a:lstStyle/>
          <a:p>
            <a:pPr>
              <a:spcAft>
                <a:spcPts val="1200"/>
              </a:spcAft>
            </a:pPr>
            <a:r>
              <a:rPr lang="en-US" sz="1200" b="1" dirty="0" smtClean="0">
                <a:latin typeface="Arial" pitchFamily="34" charset="0"/>
                <a:cs typeface="Arial" pitchFamily="34" charset="0"/>
              </a:rPr>
              <a:t>Now I will read the story called "Dr. Seuss" again. Then you will write some sentences.</a:t>
            </a:r>
          </a:p>
          <a:p>
            <a:pPr>
              <a:spcAft>
                <a:spcPts val="1200"/>
              </a:spcAft>
            </a:pPr>
            <a:endParaRPr lang="en-US" sz="1400" b="1" dirty="0" smtClean="0">
              <a:latin typeface="Arial" pitchFamily="34" charset="0"/>
              <a:cs typeface="Arial" pitchFamily="34" charset="0"/>
            </a:endParaRPr>
          </a:p>
          <a:p>
            <a:pPr>
              <a:spcAft>
                <a:spcPts val="1200"/>
              </a:spcAft>
            </a:pPr>
            <a:endParaRPr lang="en-US" sz="1400" b="1" dirty="0" smtClean="0">
              <a:latin typeface="Arial" pitchFamily="34" charset="0"/>
              <a:cs typeface="Arial" pitchFamily="34" charset="0"/>
            </a:endParaRPr>
          </a:p>
          <a:p>
            <a:pPr>
              <a:spcAft>
                <a:spcPts val="1200"/>
              </a:spcAft>
            </a:pPr>
            <a:endParaRPr lang="en-US" sz="1400" b="1" dirty="0" smtClean="0">
              <a:latin typeface="Arial" pitchFamily="34" charset="0"/>
              <a:cs typeface="Arial" pitchFamily="34" charset="0"/>
            </a:endParaRPr>
          </a:p>
          <a:p>
            <a:pPr>
              <a:spcAft>
                <a:spcPts val="1200"/>
              </a:spcAft>
            </a:pPr>
            <a:endParaRPr lang="en-US" sz="1400" b="1" dirty="0" smtClean="0">
              <a:latin typeface="Arial" pitchFamily="34" charset="0"/>
              <a:cs typeface="Arial" pitchFamily="34" charset="0"/>
            </a:endParaRPr>
          </a:p>
          <a:p>
            <a:pPr>
              <a:spcAft>
                <a:spcPts val="1000"/>
              </a:spcAft>
            </a:pPr>
            <a:endParaRPr lang="en-US" sz="1000" dirty="0" smtClean="0"/>
          </a:p>
          <a:p>
            <a:pPr>
              <a:spcAft>
                <a:spcPts val="1000"/>
              </a:spcAft>
            </a:pPr>
            <a:endParaRPr lang="en-US" sz="1000" dirty="0" smtClean="0"/>
          </a:p>
          <a:p>
            <a:pPr>
              <a:spcAft>
                <a:spcPts val="1000"/>
              </a:spcAft>
            </a:pPr>
            <a:r>
              <a:rPr lang="en-US" sz="1200" dirty="0" smtClean="0">
                <a:latin typeface="Times New Roman" pitchFamily="18" charset="0"/>
                <a:cs typeface="Times New Roman" pitchFamily="18" charset="0"/>
              </a:rPr>
              <a:t>  Theodor Geisel wrote books. He used the name Dr. Seuss when he wrote his books. His stories usually had an important message.</a:t>
            </a:r>
          </a:p>
          <a:p>
            <a:pPr>
              <a:spcAft>
                <a:spcPts val="1000"/>
              </a:spcAft>
            </a:pPr>
            <a:r>
              <a:rPr lang="en-US" sz="1200" dirty="0" smtClean="0">
                <a:latin typeface="Times New Roman" pitchFamily="18" charset="0"/>
                <a:cs typeface="Times New Roman" pitchFamily="18" charset="0"/>
              </a:rPr>
              <a:t>  Dr. Seuss also liked to draw all of the pictures in his books. He drew many different types of animals. He also drew funny creatures. His books are colorful. </a:t>
            </a:r>
          </a:p>
          <a:p>
            <a:pPr>
              <a:spcAft>
                <a:spcPts val="1000"/>
              </a:spcAft>
            </a:pPr>
            <a:r>
              <a:rPr lang="en-US" sz="1200" dirty="0" smtClean="0">
                <a:latin typeface="Times New Roman" pitchFamily="18" charset="0"/>
                <a:cs typeface="Times New Roman" pitchFamily="18" charset="0"/>
              </a:rPr>
              <a:t>  Dr. Seuss wrote almost 50 children’s books. Many children know about his “Cat in the Hat” books. People all over the world read his books.</a:t>
            </a:r>
          </a:p>
          <a:p>
            <a:pPr>
              <a:spcAft>
                <a:spcPts val="1200"/>
              </a:spcAft>
            </a:pPr>
            <a:r>
              <a:rPr lang="en-US" sz="1200" b="1" dirty="0" smtClean="0">
                <a:latin typeface="Arial" pitchFamily="34" charset="0"/>
                <a:cs typeface="Arial" pitchFamily="34" charset="0"/>
              </a:rPr>
              <a:t>Dr. Seuss was a famous author who wrote children's books.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What is your favorite book to read? Write and draw to tell about this book.</a:t>
            </a:r>
          </a:p>
          <a:p>
            <a:pPr>
              <a:spcAft>
                <a:spcPts val="1200"/>
              </a:spcAft>
            </a:pPr>
            <a:r>
              <a:rPr lang="en-US" sz="1200" dirty="0" smtClean="0">
                <a:latin typeface="Times New Roman" pitchFamily="18" charset="0"/>
                <a:cs typeface="Times New Roman" pitchFamily="18" charset="0"/>
              </a:rPr>
              <a:t>Pause. Give the students time to finish writing and drawing.</a:t>
            </a:r>
            <a:endParaRPr lang="en-US" sz="1200" dirty="0">
              <a:latin typeface="Times New Roman" pitchFamily="18" charset="0"/>
              <a:cs typeface="Times New Roman" pitchFamily="18" charset="0"/>
            </a:endParaRPr>
          </a:p>
        </p:txBody>
      </p:sp>
      <p:pic>
        <p:nvPicPr>
          <p:cNvPr id="12" name="Picture 11" descr="TheodoreGeisel-1957-AlRavenna.jpg"/>
          <p:cNvPicPr>
            <a:picLocks noChangeAspect="1"/>
          </p:cNvPicPr>
          <p:nvPr/>
        </p:nvPicPr>
        <p:blipFill>
          <a:blip r:embed="rId2" cstate="print"/>
          <a:stretch>
            <a:fillRect/>
          </a:stretch>
        </p:blipFill>
        <p:spPr>
          <a:xfrm>
            <a:off x="909519" y="1619250"/>
            <a:ext cx="1779057" cy="1891985"/>
          </a:xfrm>
          <a:prstGeom prst="rect">
            <a:avLst/>
          </a:prstGeom>
          <a:ln w="3175">
            <a:solidFill>
              <a:schemeClr val="tx2"/>
            </a:solidFill>
          </a:ln>
        </p:spPr>
      </p:pic>
      <p:sp>
        <p:nvSpPr>
          <p:cNvPr id="6" name="Slide Number Placeholder 5"/>
          <p:cNvSpPr>
            <a:spLocks noGrp="1"/>
          </p:cNvSpPr>
          <p:nvPr>
            <p:ph type="sldNum" sz="quarter" idx="10"/>
          </p:nvPr>
        </p:nvSpPr>
        <p:spPr/>
        <p:txBody>
          <a:bodyPr/>
          <a:lstStyle/>
          <a:p>
            <a:fld id="{C6C20FBB-DA0A-4D64-96F3-1BFC9EBDF0FB}"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pic>
        <p:nvPicPr>
          <p:cNvPr id="3" name="Picture 2" descr="0 Sample 1.png"/>
          <p:cNvPicPr>
            <a:picLocks/>
          </p:cNvPicPr>
          <p:nvPr/>
        </p:nvPicPr>
        <p:blipFill>
          <a:blip r:embed="rId2" cstate="print"/>
          <a:stretch>
            <a:fillRect/>
          </a:stretch>
        </p:blipFill>
        <p:spPr>
          <a:xfrm>
            <a:off x="362219" y="1143000"/>
            <a:ext cx="4206240" cy="4840000"/>
          </a:xfrm>
          <a:prstGeom prst="rect">
            <a:avLst/>
          </a:prstGeom>
        </p:spPr>
      </p:pic>
      <p:sp>
        <p:nvSpPr>
          <p:cNvPr id="4" name="TextBox 3"/>
          <p:cNvSpPr txBox="1"/>
          <p:nvPr/>
        </p:nvSpPr>
        <p:spPr>
          <a:xfrm>
            <a:off x="4781549" y="1038225"/>
            <a:ext cx="4160520" cy="1200329"/>
          </a:xfrm>
          <a:prstGeom prst="rect">
            <a:avLst/>
          </a:prstGeom>
          <a:noFill/>
        </p:spPr>
        <p:txBody>
          <a:bodyPr wrap="square" rtlCol="0">
            <a:spAutoFit/>
          </a:bodyPr>
          <a:lstStyle/>
          <a:p>
            <a:pPr algn="ctr"/>
            <a:r>
              <a:rPr lang="en-US" b="1" dirty="0" smtClean="0"/>
              <a:t>Score Point 0</a:t>
            </a:r>
          </a:p>
          <a:p>
            <a:pPr algn="ctr"/>
            <a:endParaRPr lang="en-US" b="1" dirty="0" smtClean="0"/>
          </a:p>
          <a:p>
            <a:pPr>
              <a:buSzPct val="90000"/>
              <a:buBlip>
                <a:blip r:embed="rId3"/>
              </a:buBlip>
            </a:pPr>
            <a:r>
              <a:rPr lang="en-US" dirty="0" smtClean="0"/>
              <a:t>  Response contains 0 words or </a:t>
            </a:r>
            <a:br>
              <a:rPr lang="en-US" dirty="0" smtClean="0"/>
            </a:br>
            <a:r>
              <a:rPr lang="en-US" dirty="0" smtClean="0"/>
              <a:t>    drawings to respond to the prompt</a:t>
            </a:r>
            <a:endParaRPr lang="en-US" dirty="0"/>
          </a:p>
        </p:txBody>
      </p:sp>
      <p:sp>
        <p:nvSpPr>
          <p:cNvPr id="6" name="TextBox 5"/>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cxnSp>
        <p:nvCxnSpPr>
          <p:cNvPr id="7" name="Straight Connector 6"/>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6C20FBB-DA0A-4D64-96F3-1BFC9EBDF0FB}"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pic>
        <p:nvPicPr>
          <p:cNvPr id="3" name="Picture 2" descr="0 Sample 2.png"/>
          <p:cNvPicPr>
            <a:picLocks noChangeAspect="1"/>
          </p:cNvPicPr>
          <p:nvPr/>
        </p:nvPicPr>
        <p:blipFill>
          <a:blip r:embed="rId2" cstate="print"/>
          <a:stretch>
            <a:fillRect/>
          </a:stretch>
        </p:blipFill>
        <p:spPr>
          <a:xfrm>
            <a:off x="365759" y="1143000"/>
            <a:ext cx="4196715" cy="4840000"/>
          </a:xfrm>
          <a:prstGeom prst="rect">
            <a:avLst/>
          </a:prstGeom>
        </p:spPr>
      </p:pic>
      <p:sp>
        <p:nvSpPr>
          <p:cNvPr id="4" name="TextBox 3"/>
          <p:cNvSpPr txBox="1"/>
          <p:nvPr/>
        </p:nvSpPr>
        <p:spPr>
          <a:xfrm>
            <a:off x="4781549" y="1038225"/>
            <a:ext cx="4160520" cy="1200329"/>
          </a:xfrm>
          <a:prstGeom prst="rect">
            <a:avLst/>
          </a:prstGeom>
          <a:noFill/>
        </p:spPr>
        <p:txBody>
          <a:bodyPr wrap="square" rtlCol="0">
            <a:spAutoFit/>
          </a:bodyPr>
          <a:lstStyle/>
          <a:p>
            <a:pPr algn="ctr"/>
            <a:r>
              <a:rPr lang="en-US" b="1" dirty="0" smtClean="0"/>
              <a:t>Score Point 0</a:t>
            </a:r>
          </a:p>
          <a:p>
            <a:pPr algn="ctr"/>
            <a:endParaRPr lang="en-US" b="1" dirty="0" smtClean="0"/>
          </a:p>
          <a:p>
            <a:pPr>
              <a:buSzPct val="90000"/>
              <a:buBlip>
                <a:blip r:embed="rId3"/>
              </a:buBlip>
            </a:pPr>
            <a:r>
              <a:rPr lang="en-US" dirty="0" smtClean="0"/>
              <a:t>  Response contains 0 words or </a:t>
            </a:r>
            <a:br>
              <a:rPr lang="en-US" dirty="0" smtClean="0"/>
            </a:br>
            <a:r>
              <a:rPr lang="en-US" dirty="0" smtClean="0"/>
              <a:t>    drawings to respond to the prompt</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cxnSp>
        <p:nvCxnSpPr>
          <p:cNvPr id="7" name="Straight Connector 6"/>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6C20FBB-DA0A-4D64-96F3-1BFC9EBDF0FB}"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pic>
        <p:nvPicPr>
          <p:cNvPr id="3" name="Picture 2" descr="1 Sample 1.png"/>
          <p:cNvPicPr>
            <a:picLocks noChangeAspect="1"/>
          </p:cNvPicPr>
          <p:nvPr/>
        </p:nvPicPr>
        <p:blipFill>
          <a:blip r:embed="rId2" cstate="print"/>
          <a:stretch>
            <a:fillRect/>
          </a:stretch>
        </p:blipFill>
        <p:spPr>
          <a:xfrm>
            <a:off x="365760" y="1140196"/>
            <a:ext cx="4194286" cy="4840000"/>
          </a:xfrm>
          <a:prstGeom prst="rect">
            <a:avLst/>
          </a:prstGeom>
        </p:spPr>
      </p:pic>
      <p:sp>
        <p:nvSpPr>
          <p:cNvPr id="4" name="TextBox 3"/>
          <p:cNvSpPr txBox="1"/>
          <p:nvPr/>
        </p:nvSpPr>
        <p:spPr>
          <a:xfrm>
            <a:off x="4781549" y="1038225"/>
            <a:ext cx="4160520" cy="1733808"/>
          </a:xfrm>
          <a:prstGeom prst="rect">
            <a:avLst/>
          </a:prstGeom>
          <a:noFill/>
        </p:spPr>
        <p:txBody>
          <a:bodyPr wrap="square" rtlCol="0">
            <a:spAutoFit/>
          </a:bodyPr>
          <a:lstStyle/>
          <a:p>
            <a:pPr algn="ctr"/>
            <a:r>
              <a:rPr lang="en-US" b="1" dirty="0" smtClean="0"/>
              <a:t>Score Point 1</a:t>
            </a:r>
          </a:p>
          <a:p>
            <a:pPr algn="ctr"/>
            <a:endParaRPr lang="en-US" b="1" dirty="0" smtClean="0"/>
          </a:p>
          <a:p>
            <a:pPr>
              <a:buSzPct val="90000"/>
              <a:buBlip>
                <a:blip r:embed="rId3"/>
              </a:buBlip>
              <a:tabLst>
                <a:tab pos="285750" algn="l"/>
              </a:tabLst>
            </a:pPr>
            <a:r>
              <a:rPr lang="en-US" dirty="0" smtClean="0"/>
              <a:t>  Response contains simple sentence</a:t>
            </a:r>
          </a:p>
          <a:p>
            <a:pPr>
              <a:spcBef>
                <a:spcPts val="2000"/>
              </a:spcBef>
              <a:buSzPct val="90000"/>
              <a:buBlip>
                <a:blip r:embed="rId3"/>
              </a:buBlip>
              <a:tabLst>
                <a:tab pos="285750" algn="l"/>
              </a:tabLst>
            </a:pPr>
            <a:r>
              <a:rPr lang="en-US" dirty="0" smtClean="0"/>
              <a:t>  Response contains frequent errors </a:t>
            </a:r>
            <a:br>
              <a:rPr lang="en-US" dirty="0" smtClean="0"/>
            </a:br>
            <a:r>
              <a:rPr lang="en-US" dirty="0" smtClean="0"/>
              <a:t>	that obscure meaning.</a:t>
            </a:r>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cxnSp>
        <p:nvCxnSpPr>
          <p:cNvPr id="7" name="Straight Connector 6"/>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6C20FBB-DA0A-4D64-96F3-1BFC9EBDF0FB}"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pic>
        <p:nvPicPr>
          <p:cNvPr id="3" name="Picture 2" descr="1 Sample 2.png"/>
          <p:cNvPicPr>
            <a:picLocks noChangeAspect="1"/>
          </p:cNvPicPr>
          <p:nvPr/>
        </p:nvPicPr>
        <p:blipFill>
          <a:blip r:embed="rId2" cstate="print"/>
          <a:stretch>
            <a:fillRect/>
          </a:stretch>
        </p:blipFill>
        <p:spPr>
          <a:xfrm>
            <a:off x="365760" y="1143000"/>
            <a:ext cx="4194286" cy="4840000"/>
          </a:xfrm>
          <a:prstGeom prst="rect">
            <a:avLst/>
          </a:prstGeom>
        </p:spPr>
      </p:pic>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6" name="TextBox 5"/>
          <p:cNvSpPr txBox="1"/>
          <p:nvPr/>
        </p:nvSpPr>
        <p:spPr>
          <a:xfrm>
            <a:off x="4781549" y="1038225"/>
            <a:ext cx="4160520" cy="3631763"/>
          </a:xfrm>
          <a:prstGeom prst="rect">
            <a:avLst/>
          </a:prstGeom>
          <a:noFill/>
        </p:spPr>
        <p:txBody>
          <a:bodyPr wrap="square" rtlCol="0">
            <a:spAutoFit/>
          </a:bodyPr>
          <a:lstStyle/>
          <a:p>
            <a:pPr algn="ctr"/>
            <a:r>
              <a:rPr lang="en-US" b="1" dirty="0" smtClean="0"/>
              <a:t>Score Point 1</a:t>
            </a:r>
          </a:p>
          <a:p>
            <a:pPr algn="ctr"/>
            <a:endParaRPr lang="en-US" b="1" dirty="0" smtClean="0"/>
          </a:p>
          <a:p>
            <a:pPr>
              <a:buSzPct val="90000"/>
              <a:buBlip>
                <a:blip r:embed="rId3"/>
              </a:buBlip>
              <a:tabLst>
                <a:tab pos="285750" algn="l"/>
              </a:tabLst>
            </a:pPr>
            <a:r>
              <a:rPr lang="en-US" dirty="0" smtClean="0"/>
              <a:t>  Response contains simple sentence 	to minimally provide descriptions</a:t>
            </a:r>
          </a:p>
          <a:p>
            <a:pPr>
              <a:spcBef>
                <a:spcPts val="2000"/>
              </a:spcBef>
              <a:buSzPct val="90000"/>
              <a:buBlip>
                <a:blip r:embed="rId3"/>
              </a:buBlip>
              <a:tabLst>
                <a:tab pos="285750" algn="l"/>
              </a:tabLst>
            </a:pPr>
            <a:r>
              <a:rPr lang="en-US" dirty="0" smtClean="0"/>
              <a:t>  Response contains relevant or 	related drawing</a:t>
            </a:r>
          </a:p>
          <a:p>
            <a:pPr>
              <a:spcBef>
                <a:spcPts val="2000"/>
              </a:spcBef>
              <a:buSzPct val="90000"/>
              <a:buBlip>
                <a:blip r:embed="rId3"/>
              </a:buBlip>
              <a:tabLst>
                <a:tab pos="285750" algn="l"/>
              </a:tabLst>
            </a:pPr>
            <a:r>
              <a:rPr lang="en-US" dirty="0" smtClean="0"/>
              <a:t>  Response contains frequent errors 	that obscure meaning</a:t>
            </a:r>
          </a:p>
          <a:p>
            <a:pPr>
              <a:spcBef>
                <a:spcPts val="2000"/>
              </a:spcBef>
              <a:buSzPct val="90000"/>
              <a:buBlip>
                <a:blip r:embed="rId3"/>
              </a:buBlip>
              <a:tabLst>
                <a:tab pos="285750" algn="l"/>
              </a:tabLst>
            </a:pPr>
            <a:r>
              <a:rPr lang="en-US" dirty="0" smtClean="0"/>
              <a:t>  May or may not use appropriate 	capitalization and punctuation</a:t>
            </a:r>
          </a:p>
        </p:txBody>
      </p:sp>
      <p:cxnSp>
        <p:nvCxnSpPr>
          <p:cNvPr id="8" name="Straight Connector 7"/>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fld id="{C6C20FBB-DA0A-4D64-96F3-1BFC9EBDF0FB}"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pic>
        <p:nvPicPr>
          <p:cNvPr id="3" name="Picture 2" descr="2 Sample 2.png"/>
          <p:cNvPicPr>
            <a:picLocks noChangeAspect="1"/>
          </p:cNvPicPr>
          <p:nvPr/>
        </p:nvPicPr>
        <p:blipFill>
          <a:blip r:embed="rId2" cstate="print"/>
          <a:stretch>
            <a:fillRect/>
          </a:stretch>
        </p:blipFill>
        <p:spPr>
          <a:xfrm>
            <a:off x="365760" y="1143000"/>
            <a:ext cx="4194286" cy="4840000"/>
          </a:xfrm>
          <a:prstGeom prst="rect">
            <a:avLst/>
          </a:prstGeom>
        </p:spPr>
      </p:pic>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6" name="TextBox 5"/>
          <p:cNvSpPr txBox="1"/>
          <p:nvPr/>
        </p:nvSpPr>
        <p:spPr>
          <a:xfrm>
            <a:off x="4781549" y="1038225"/>
            <a:ext cx="4160520" cy="1200329"/>
          </a:xfrm>
          <a:prstGeom prst="rect">
            <a:avLst/>
          </a:prstGeom>
          <a:noFill/>
        </p:spPr>
        <p:txBody>
          <a:bodyPr wrap="square" rtlCol="0">
            <a:spAutoFit/>
          </a:bodyPr>
          <a:lstStyle/>
          <a:p>
            <a:pPr algn="ctr"/>
            <a:r>
              <a:rPr lang="en-US" b="1" dirty="0" smtClean="0"/>
              <a:t>Score Point 1</a:t>
            </a:r>
          </a:p>
          <a:p>
            <a:pPr algn="ctr">
              <a:tabLst>
                <a:tab pos="285750" algn="l"/>
              </a:tabLst>
            </a:pPr>
            <a:endParaRPr lang="en-US" b="1" dirty="0" smtClean="0"/>
          </a:p>
          <a:p>
            <a:pPr>
              <a:buSzPct val="90000"/>
              <a:buBlip>
                <a:blip r:embed="rId3"/>
              </a:buBlip>
              <a:tabLst>
                <a:tab pos="285750" algn="l"/>
              </a:tabLst>
            </a:pPr>
            <a:r>
              <a:rPr lang="en-US" dirty="0" smtClean="0"/>
              <a:t>  Response is completely irrelevant to </a:t>
            </a:r>
            <a:br>
              <a:rPr lang="en-US" dirty="0" smtClean="0"/>
            </a:br>
            <a:r>
              <a:rPr lang="en-US" dirty="0" smtClean="0"/>
              <a:t>	the prompt</a:t>
            </a:r>
          </a:p>
        </p:txBody>
      </p:sp>
      <p:cxnSp>
        <p:nvCxnSpPr>
          <p:cNvPr id="7" name="Straight Connector 6"/>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6C20FBB-DA0A-4D64-96F3-1BFC9EBDF0FB}"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pic>
        <p:nvPicPr>
          <p:cNvPr id="3" name="Picture 2" descr="2 Sample 1.png"/>
          <p:cNvPicPr>
            <a:picLocks noChangeAspect="1"/>
          </p:cNvPicPr>
          <p:nvPr/>
        </p:nvPicPr>
        <p:blipFill>
          <a:blip r:embed="rId2" cstate="print"/>
          <a:stretch>
            <a:fillRect/>
          </a:stretch>
        </p:blipFill>
        <p:spPr>
          <a:xfrm>
            <a:off x="365760" y="1143000"/>
            <a:ext cx="4194286" cy="4840000"/>
          </a:xfrm>
          <a:prstGeom prst="rect">
            <a:avLst/>
          </a:prstGeom>
        </p:spPr>
      </p:pic>
      <p:sp>
        <p:nvSpPr>
          <p:cNvPr id="4" name="TextBox 3"/>
          <p:cNvSpPr txBox="1"/>
          <p:nvPr/>
        </p:nvSpPr>
        <p:spPr>
          <a:xfrm>
            <a:off x="4781549" y="1038225"/>
            <a:ext cx="4160520" cy="2585323"/>
          </a:xfrm>
          <a:prstGeom prst="rect">
            <a:avLst/>
          </a:prstGeom>
          <a:noFill/>
        </p:spPr>
        <p:txBody>
          <a:bodyPr wrap="square" rtlCol="0">
            <a:spAutoFit/>
          </a:bodyPr>
          <a:lstStyle/>
          <a:p>
            <a:pPr algn="ctr"/>
            <a:r>
              <a:rPr lang="en-US" b="1" dirty="0" smtClean="0"/>
              <a:t>Score Point 2</a:t>
            </a:r>
          </a:p>
          <a:p>
            <a:pPr algn="ctr">
              <a:tabLst>
                <a:tab pos="285750" algn="l"/>
              </a:tabLst>
            </a:pPr>
            <a:endParaRPr lang="en-US" b="1" dirty="0" smtClean="0"/>
          </a:p>
          <a:p>
            <a:pPr>
              <a:buSzPct val="90000"/>
              <a:buBlip>
                <a:blip r:embed="rId3"/>
              </a:buBlip>
              <a:tabLst>
                <a:tab pos="285750" algn="l"/>
              </a:tabLst>
            </a:pPr>
            <a:r>
              <a:rPr lang="en-US" dirty="0" smtClean="0"/>
              <a:t>  Response contains simple sentence 	as well as a drawing to somewhat 	provide description to write about 	the topic</a:t>
            </a:r>
          </a:p>
          <a:p>
            <a:pPr>
              <a:buSzPct val="90000"/>
              <a:buBlip>
                <a:blip r:embed="rId3"/>
              </a:buBlip>
            </a:pPr>
            <a:endParaRPr lang="en-US" dirty="0" smtClean="0"/>
          </a:p>
          <a:p>
            <a:pPr>
              <a:buSzPct val="90000"/>
              <a:buBlip>
                <a:blip r:embed="rId3"/>
              </a:buBlip>
              <a:tabLst>
                <a:tab pos="285750" algn="l"/>
              </a:tabLst>
            </a:pPr>
            <a:r>
              <a:rPr lang="en-US" dirty="0" smtClean="0"/>
              <a:t>  Response contains occasional errors 	that obscure meaning</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cxnSp>
        <p:nvCxnSpPr>
          <p:cNvPr id="6" name="Straight Connector 5"/>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fld id="{C6C20FBB-DA0A-4D64-96F3-1BFC9EBDF0FB}"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pic>
        <p:nvPicPr>
          <p:cNvPr id="3" name="Picture 2" descr="3 Sample 1.png"/>
          <p:cNvPicPr>
            <a:picLocks noChangeAspect="1"/>
          </p:cNvPicPr>
          <p:nvPr/>
        </p:nvPicPr>
        <p:blipFill>
          <a:blip r:embed="rId2" cstate="print"/>
          <a:stretch>
            <a:fillRect/>
          </a:stretch>
        </p:blipFill>
        <p:spPr>
          <a:xfrm>
            <a:off x="365760" y="1143000"/>
            <a:ext cx="4194286" cy="4840000"/>
          </a:xfrm>
          <a:prstGeom prst="rect">
            <a:avLst/>
          </a:prstGeom>
        </p:spPr>
      </p:pic>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6" name="TextBox 5"/>
          <p:cNvSpPr txBox="1"/>
          <p:nvPr/>
        </p:nvSpPr>
        <p:spPr>
          <a:xfrm>
            <a:off x="4781549" y="1038225"/>
            <a:ext cx="4160520" cy="2308324"/>
          </a:xfrm>
          <a:prstGeom prst="rect">
            <a:avLst/>
          </a:prstGeom>
          <a:noFill/>
        </p:spPr>
        <p:txBody>
          <a:bodyPr wrap="square" rtlCol="0">
            <a:spAutoFit/>
          </a:bodyPr>
          <a:lstStyle/>
          <a:p>
            <a:pPr algn="ctr"/>
            <a:r>
              <a:rPr lang="en-US" b="1" dirty="0" smtClean="0"/>
              <a:t>Score Point 3</a:t>
            </a:r>
          </a:p>
          <a:p>
            <a:pPr algn="ctr">
              <a:tabLst>
                <a:tab pos="285750" algn="l"/>
              </a:tabLst>
            </a:pPr>
            <a:endParaRPr lang="en-US" b="1" dirty="0" smtClean="0"/>
          </a:p>
          <a:p>
            <a:pPr>
              <a:buSzPct val="90000"/>
              <a:buBlip>
                <a:blip r:embed="rId3"/>
              </a:buBlip>
              <a:tabLst>
                <a:tab pos="285750" algn="l"/>
              </a:tabLst>
            </a:pPr>
            <a:r>
              <a:rPr lang="en-US" dirty="0" smtClean="0"/>
              <a:t>  Response contains mostly simple 	sentences to partially provide 	descriptions to write about a topic</a:t>
            </a:r>
          </a:p>
          <a:p>
            <a:pPr>
              <a:buSzPct val="90000"/>
              <a:buBlip>
                <a:blip r:embed="rId3"/>
              </a:buBlip>
            </a:pPr>
            <a:endParaRPr lang="en-US" dirty="0" smtClean="0"/>
          </a:p>
          <a:p>
            <a:pPr>
              <a:buSzPct val="90000"/>
              <a:buBlip>
                <a:blip r:embed="rId3"/>
              </a:buBlip>
              <a:tabLst>
                <a:tab pos="285750" algn="l"/>
              </a:tabLst>
            </a:pPr>
            <a:r>
              <a:rPr lang="en-US" dirty="0" smtClean="0"/>
              <a:t>  Response rarely contains errors 	that obscure meaning</a:t>
            </a:r>
            <a:endParaRPr lang="en-US" dirty="0"/>
          </a:p>
        </p:txBody>
      </p:sp>
      <p:cxnSp>
        <p:nvCxnSpPr>
          <p:cNvPr id="7" name="Straight Connector 6"/>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6C20FBB-DA0A-4D64-96F3-1BFC9EBDF0FB}"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pic>
        <p:nvPicPr>
          <p:cNvPr id="3" name="Picture 2" descr="3 Sample 2.png"/>
          <p:cNvPicPr>
            <a:picLocks noChangeAspect="1"/>
          </p:cNvPicPr>
          <p:nvPr/>
        </p:nvPicPr>
        <p:blipFill>
          <a:blip r:embed="rId2" cstate="print"/>
          <a:stretch>
            <a:fillRect/>
          </a:stretch>
        </p:blipFill>
        <p:spPr>
          <a:xfrm>
            <a:off x="365760" y="1143000"/>
            <a:ext cx="4194286" cy="4840000"/>
          </a:xfrm>
          <a:prstGeom prst="rect">
            <a:avLst/>
          </a:prstGeom>
        </p:spPr>
      </p:pic>
      <p:sp>
        <p:nvSpPr>
          <p:cNvPr id="4" name="TextBox 3"/>
          <p:cNvSpPr txBox="1"/>
          <p:nvPr/>
        </p:nvSpPr>
        <p:spPr>
          <a:xfrm>
            <a:off x="4781549" y="1038225"/>
            <a:ext cx="4160520" cy="3139321"/>
          </a:xfrm>
          <a:prstGeom prst="rect">
            <a:avLst/>
          </a:prstGeom>
          <a:noFill/>
        </p:spPr>
        <p:txBody>
          <a:bodyPr wrap="square" rtlCol="0">
            <a:spAutoFit/>
          </a:bodyPr>
          <a:lstStyle/>
          <a:p>
            <a:pPr algn="ctr"/>
            <a:r>
              <a:rPr lang="en-US" b="1" dirty="0" smtClean="0"/>
              <a:t>Score Point 3</a:t>
            </a:r>
          </a:p>
          <a:p>
            <a:pPr algn="ctr">
              <a:tabLst>
                <a:tab pos="285750" algn="l"/>
              </a:tabLst>
            </a:pPr>
            <a:endParaRPr lang="en-US" b="1" dirty="0" smtClean="0"/>
          </a:p>
          <a:p>
            <a:pPr>
              <a:buSzPct val="90000"/>
              <a:buBlip>
                <a:blip r:embed="rId3"/>
              </a:buBlip>
              <a:tabLst>
                <a:tab pos="285750" algn="l"/>
              </a:tabLst>
            </a:pPr>
            <a:r>
              <a:rPr lang="en-US" dirty="0" smtClean="0"/>
              <a:t>  Response is at least partially 	relevant or related to prompt</a:t>
            </a:r>
          </a:p>
          <a:p>
            <a:pPr>
              <a:buSzPct val="90000"/>
              <a:buBlip>
                <a:blip r:embed="rId3"/>
              </a:buBlip>
            </a:pPr>
            <a:endParaRPr lang="en-US" dirty="0" smtClean="0"/>
          </a:p>
          <a:p>
            <a:pPr>
              <a:buSzPct val="90000"/>
              <a:buBlip>
                <a:blip r:embed="rId3"/>
              </a:buBlip>
              <a:tabLst>
                <a:tab pos="285750" algn="l"/>
              </a:tabLst>
            </a:pPr>
            <a:r>
              <a:rPr lang="en-US" dirty="0" smtClean="0"/>
              <a:t>  Response contains mostly simple 	sentences to partially provide 	descriptions to write about a topic</a:t>
            </a:r>
            <a:endParaRPr lang="en-US" sz="1600" dirty="0" smtClean="0"/>
          </a:p>
          <a:p>
            <a:pPr>
              <a:buSzPct val="90000"/>
              <a:buBlip>
                <a:blip r:embed="rId3"/>
              </a:buBlip>
              <a:tabLst>
                <a:tab pos="285750" algn="l"/>
              </a:tabLst>
            </a:pPr>
            <a:endParaRPr lang="en-US" dirty="0" smtClean="0"/>
          </a:p>
          <a:p>
            <a:pPr>
              <a:buSzPct val="90000"/>
              <a:buBlip>
                <a:blip r:embed="rId3"/>
              </a:buBlip>
              <a:tabLst>
                <a:tab pos="285750" algn="l"/>
              </a:tabLst>
            </a:pPr>
            <a:r>
              <a:rPr lang="en-US" dirty="0" smtClean="0"/>
              <a:t>  Response rarely contains errors 	that obscure meaning</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cxnSp>
        <p:nvCxnSpPr>
          <p:cNvPr id="6" name="Straight Connector 5"/>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fld id="{C6C20FBB-DA0A-4D64-96F3-1BFC9EBDF0FB}"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6" name="TextBox 5"/>
          <p:cNvSpPr txBox="1"/>
          <p:nvPr/>
        </p:nvSpPr>
        <p:spPr>
          <a:xfrm>
            <a:off x="4781549" y="1038225"/>
            <a:ext cx="4162426" cy="2308324"/>
          </a:xfrm>
          <a:prstGeom prst="rect">
            <a:avLst/>
          </a:prstGeom>
          <a:noFill/>
        </p:spPr>
        <p:txBody>
          <a:bodyPr wrap="square" rtlCol="0">
            <a:spAutoFit/>
          </a:bodyPr>
          <a:lstStyle/>
          <a:p>
            <a:pPr algn="ctr"/>
            <a:r>
              <a:rPr lang="en-US" b="1" dirty="0" smtClean="0"/>
              <a:t>Score Point 4</a:t>
            </a:r>
          </a:p>
          <a:p>
            <a:pPr algn="ctr">
              <a:tabLst>
                <a:tab pos="285750" algn="l"/>
              </a:tabLst>
            </a:pPr>
            <a:endParaRPr lang="en-US" b="1" dirty="0" smtClean="0"/>
          </a:p>
          <a:p>
            <a:pPr>
              <a:buSzPct val="90000"/>
              <a:buBlip>
                <a:blip r:embed="rId2"/>
              </a:buBlip>
              <a:tabLst>
                <a:tab pos="285750" algn="l"/>
              </a:tabLst>
            </a:pPr>
            <a:r>
              <a:rPr lang="en-US" dirty="0" smtClean="0"/>
              <a:t>  Response contains simple sentences 	as well as drawings to provide 	descriptions to develop a story</a:t>
            </a:r>
          </a:p>
          <a:p>
            <a:pPr>
              <a:buSzPct val="90000"/>
              <a:buBlip>
                <a:blip r:embed="rId2"/>
              </a:buBlip>
            </a:pPr>
            <a:endParaRPr lang="en-US" dirty="0" smtClean="0"/>
          </a:p>
          <a:p>
            <a:pPr>
              <a:buSzPct val="90000"/>
              <a:buBlip>
                <a:blip r:embed="rId2"/>
              </a:buBlip>
              <a:tabLst>
                <a:tab pos="285750" algn="l"/>
              </a:tabLst>
            </a:pPr>
            <a:r>
              <a:rPr lang="en-US" dirty="0" smtClean="0"/>
              <a:t>  Response has few or no errors that 	obscure meaning</a:t>
            </a:r>
            <a:endParaRPr lang="en-US" sz="1600" dirty="0" smtClean="0"/>
          </a:p>
        </p:txBody>
      </p:sp>
      <p:cxnSp>
        <p:nvCxnSpPr>
          <p:cNvPr id="7" name="Straight Connector 6"/>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descr="4 Sample 1 (2p).png"/>
          <p:cNvPicPr>
            <a:picLocks/>
          </p:cNvPicPr>
          <p:nvPr/>
        </p:nvPicPr>
        <p:blipFill>
          <a:blip r:embed="rId3" cstate="print"/>
          <a:stretch>
            <a:fillRect/>
          </a:stretch>
        </p:blipFill>
        <p:spPr>
          <a:xfrm>
            <a:off x="575319" y="1047751"/>
            <a:ext cx="3728254" cy="4872381"/>
          </a:xfrm>
          <a:prstGeom prst="rect">
            <a:avLst/>
          </a:prstGeom>
        </p:spPr>
      </p:pic>
      <p:sp>
        <p:nvSpPr>
          <p:cNvPr id="9" name="Slide Number Placeholder 8"/>
          <p:cNvSpPr>
            <a:spLocks noGrp="1"/>
          </p:cNvSpPr>
          <p:nvPr>
            <p:ph type="sldNum" sz="quarter" idx="10"/>
          </p:nvPr>
        </p:nvSpPr>
        <p:spPr/>
        <p:txBody>
          <a:bodyPr/>
          <a:lstStyle/>
          <a:p>
            <a:fld id="{C6C20FBB-DA0A-4D64-96F3-1BFC9EBDF0FB}"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and What NYSESLAT Measures</a:t>
            </a:r>
            <a:endParaRPr lang="en-US" dirty="0"/>
          </a:p>
        </p:txBody>
      </p:sp>
      <p:sp>
        <p:nvSpPr>
          <p:cNvPr id="4" name="AutoShape 4"/>
          <p:cNvSpPr>
            <a:spLocks noChangeArrowheads="1"/>
          </p:cNvSpPr>
          <p:nvPr/>
        </p:nvSpPr>
        <p:spPr bwMode="auto">
          <a:xfrm>
            <a:off x="487363" y="1366838"/>
            <a:ext cx="8134350" cy="4110037"/>
          </a:xfrm>
          <a:prstGeom prst="roundRect">
            <a:avLst>
              <a:gd name="adj" fmla="val 16667"/>
            </a:avLst>
          </a:prstGeom>
          <a:gradFill rotWithShape="1">
            <a:gsLst>
              <a:gs pos="0">
                <a:srgbClr val="EAEAEA"/>
              </a:gs>
              <a:gs pos="100000">
                <a:srgbClr val="EAEAEA">
                  <a:gamma/>
                  <a:shade val="85882"/>
                  <a:invGamma/>
                </a:srgbClr>
              </a:gs>
            </a:gsLst>
            <a:lin ang="5400000" scaled="1"/>
          </a:gradFill>
          <a:ln w="25400">
            <a:solidFill>
              <a:srgbClr val="737373"/>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 name="Rectangle 5"/>
          <p:cNvSpPr>
            <a:spLocks noChangeArrowheads="1"/>
          </p:cNvSpPr>
          <p:nvPr/>
        </p:nvSpPr>
        <p:spPr bwMode="auto">
          <a:xfrm>
            <a:off x="860425" y="1581150"/>
            <a:ext cx="7402513" cy="2862322"/>
          </a:xfrm>
          <a:prstGeom prst="rect">
            <a:avLst/>
          </a:prstGeom>
          <a:noFill/>
          <a:ln w="9525">
            <a:noFill/>
            <a:miter lim="800000"/>
            <a:headEnd/>
            <a:tailEnd/>
          </a:ln>
        </p:spPr>
        <p:txBody>
          <a:bodyPr>
            <a:spAutoFit/>
          </a:bodyPr>
          <a:lstStyle/>
          <a:p>
            <a:r>
              <a:rPr lang="en-US" sz="2800" b="1" dirty="0">
                <a:solidFill>
                  <a:srgbClr val="000000"/>
                </a:solidFill>
                <a:latin typeface="Calibri" pitchFamily="34" charset="0"/>
              </a:rPr>
              <a:t>Primary Test Design Goal:</a:t>
            </a:r>
            <a:r>
              <a:rPr lang="en-US" sz="3200" b="1" dirty="0">
                <a:solidFill>
                  <a:srgbClr val="000000"/>
                </a:solidFill>
                <a:latin typeface="Calibri" pitchFamily="34" charset="0"/>
              </a:rPr>
              <a:t> </a:t>
            </a:r>
          </a:p>
          <a:p>
            <a:r>
              <a:rPr lang="en-US" sz="2400" b="1" dirty="0">
                <a:solidFill>
                  <a:srgbClr val="000000"/>
                </a:solidFill>
                <a:latin typeface="Calibri" pitchFamily="34" charset="0"/>
              </a:rPr>
              <a:t>To measure student English language proficiency relative</a:t>
            </a:r>
            <a:br>
              <a:rPr lang="en-US" sz="2400" b="1" dirty="0">
                <a:solidFill>
                  <a:srgbClr val="000000"/>
                </a:solidFill>
                <a:latin typeface="Calibri" pitchFamily="34" charset="0"/>
              </a:rPr>
            </a:br>
            <a:r>
              <a:rPr lang="en-US" sz="2400" b="1" dirty="0">
                <a:solidFill>
                  <a:srgbClr val="000000"/>
                </a:solidFill>
                <a:latin typeface="Calibri" pitchFamily="34" charset="0"/>
              </a:rPr>
              <a:t>to the linguistic demands of the grade-level </a:t>
            </a:r>
            <a:r>
              <a:rPr lang="en-US" sz="2400" b="1" dirty="0" smtClean="0">
                <a:solidFill>
                  <a:srgbClr val="000000"/>
                </a:solidFill>
                <a:latin typeface="Calibri" pitchFamily="34" charset="0"/>
              </a:rPr>
              <a:t>classroom, which then drives the provision of ELL services</a:t>
            </a:r>
            <a:endParaRPr lang="en-US" sz="2400" b="1" dirty="0">
              <a:solidFill>
                <a:srgbClr val="000000"/>
              </a:solidFill>
              <a:latin typeface="Calibri" pitchFamily="34" charset="0"/>
            </a:endParaRPr>
          </a:p>
          <a:p>
            <a:endParaRPr lang="en-US" sz="2400" b="1" dirty="0">
              <a:solidFill>
                <a:srgbClr val="000000"/>
              </a:solidFill>
              <a:latin typeface="Calibri" pitchFamily="34" charset="0"/>
            </a:endParaRPr>
          </a:p>
          <a:p>
            <a:endParaRPr lang="en-US" sz="2400" b="1" dirty="0">
              <a:solidFill>
                <a:srgbClr val="000000"/>
              </a:solidFill>
              <a:latin typeface="Calibri" pitchFamily="34" charset="0"/>
            </a:endParaRPr>
          </a:p>
          <a:p>
            <a:pPr algn="ctr"/>
            <a:r>
              <a:rPr lang="en-US" sz="2800" b="1" dirty="0">
                <a:solidFill>
                  <a:srgbClr val="000000"/>
                </a:solidFill>
                <a:latin typeface="Calibri" pitchFamily="34" charset="0"/>
              </a:rPr>
              <a:t>To be administered in six grade bands:</a:t>
            </a:r>
          </a:p>
        </p:txBody>
      </p:sp>
      <p:sp>
        <p:nvSpPr>
          <p:cNvPr id="6" name="Rectangle 6"/>
          <p:cNvSpPr>
            <a:spLocks noChangeArrowheads="1"/>
          </p:cNvSpPr>
          <p:nvPr/>
        </p:nvSpPr>
        <p:spPr bwMode="auto">
          <a:xfrm>
            <a:off x="2466974" y="4645025"/>
            <a:ext cx="914400" cy="503238"/>
          </a:xfrm>
          <a:prstGeom prst="rect">
            <a:avLst/>
          </a:prstGeom>
          <a:solidFill>
            <a:srgbClr val="324E89"/>
          </a:solidFill>
          <a:ln w="31750">
            <a:solidFill>
              <a:srgbClr val="9BB5D8"/>
            </a:solidFill>
            <a:miter lim="800000"/>
            <a:headEnd/>
            <a:tailEnd/>
          </a:ln>
        </p:spPr>
        <p:txBody>
          <a:bodyPr wrap="none" anchor="ctr"/>
          <a:lstStyle/>
          <a:p>
            <a:pPr algn="ctr"/>
            <a:r>
              <a:rPr lang="en-US" sz="3200" b="1" dirty="0" smtClean="0">
                <a:solidFill>
                  <a:schemeClr val="bg1"/>
                </a:solidFill>
                <a:latin typeface="Calibri" pitchFamily="34" charset="0"/>
              </a:rPr>
              <a:t>1–2</a:t>
            </a:r>
            <a:endParaRPr lang="en-US" sz="3200" b="1" dirty="0">
              <a:solidFill>
                <a:schemeClr val="bg1"/>
              </a:solidFill>
              <a:latin typeface="Calibri" pitchFamily="34" charset="0"/>
            </a:endParaRPr>
          </a:p>
        </p:txBody>
      </p:sp>
      <p:sp>
        <p:nvSpPr>
          <p:cNvPr id="7" name="Rectangle 8"/>
          <p:cNvSpPr>
            <a:spLocks noChangeArrowheads="1"/>
          </p:cNvSpPr>
          <p:nvPr/>
        </p:nvSpPr>
        <p:spPr bwMode="auto">
          <a:xfrm>
            <a:off x="3563938" y="4645025"/>
            <a:ext cx="914400" cy="493713"/>
          </a:xfrm>
          <a:prstGeom prst="rect">
            <a:avLst/>
          </a:prstGeom>
          <a:solidFill>
            <a:srgbClr val="324E89"/>
          </a:solidFill>
          <a:ln w="31750">
            <a:solidFill>
              <a:srgbClr val="9BB5D8"/>
            </a:solidFill>
            <a:miter lim="800000"/>
            <a:headEnd/>
            <a:tailEnd/>
          </a:ln>
        </p:spPr>
        <p:txBody>
          <a:bodyPr wrap="none" anchor="ctr"/>
          <a:lstStyle/>
          <a:p>
            <a:pPr algn="ctr"/>
            <a:r>
              <a:rPr lang="en-US" sz="3200" b="1" dirty="0" smtClean="0">
                <a:solidFill>
                  <a:schemeClr val="bg1"/>
                </a:solidFill>
                <a:latin typeface="Calibri" pitchFamily="34" charset="0"/>
              </a:rPr>
              <a:t>3–4</a:t>
            </a:r>
            <a:endParaRPr lang="en-US" sz="3200" b="1" dirty="0">
              <a:solidFill>
                <a:schemeClr val="bg1"/>
              </a:solidFill>
              <a:latin typeface="Calibri" pitchFamily="34" charset="0"/>
            </a:endParaRPr>
          </a:p>
        </p:txBody>
      </p:sp>
      <p:sp>
        <p:nvSpPr>
          <p:cNvPr id="8" name="Rectangle 9"/>
          <p:cNvSpPr>
            <a:spLocks noChangeArrowheads="1"/>
          </p:cNvSpPr>
          <p:nvPr/>
        </p:nvSpPr>
        <p:spPr bwMode="auto">
          <a:xfrm>
            <a:off x="4660899" y="4645025"/>
            <a:ext cx="914400" cy="493713"/>
          </a:xfrm>
          <a:prstGeom prst="rect">
            <a:avLst/>
          </a:prstGeom>
          <a:solidFill>
            <a:srgbClr val="324E89"/>
          </a:solidFill>
          <a:ln w="31750">
            <a:solidFill>
              <a:srgbClr val="9BB5D8"/>
            </a:solidFill>
            <a:miter lim="800000"/>
            <a:headEnd/>
            <a:tailEnd/>
          </a:ln>
        </p:spPr>
        <p:txBody>
          <a:bodyPr wrap="none" anchor="ctr"/>
          <a:lstStyle/>
          <a:p>
            <a:pPr algn="ctr"/>
            <a:r>
              <a:rPr lang="en-US" sz="3200" b="1" dirty="0" smtClean="0">
                <a:solidFill>
                  <a:schemeClr val="bg1"/>
                </a:solidFill>
                <a:latin typeface="Calibri" pitchFamily="34" charset="0"/>
              </a:rPr>
              <a:t>5–6</a:t>
            </a:r>
            <a:endParaRPr lang="en-US" sz="3200" b="1" dirty="0">
              <a:solidFill>
                <a:schemeClr val="bg1"/>
              </a:solidFill>
              <a:latin typeface="Calibri" pitchFamily="34" charset="0"/>
            </a:endParaRPr>
          </a:p>
        </p:txBody>
      </p:sp>
      <p:sp>
        <p:nvSpPr>
          <p:cNvPr id="9" name="Rectangle 10"/>
          <p:cNvSpPr>
            <a:spLocks noChangeArrowheads="1"/>
          </p:cNvSpPr>
          <p:nvPr/>
        </p:nvSpPr>
        <p:spPr bwMode="auto">
          <a:xfrm>
            <a:off x="5757862" y="4645025"/>
            <a:ext cx="914400" cy="493713"/>
          </a:xfrm>
          <a:prstGeom prst="rect">
            <a:avLst/>
          </a:prstGeom>
          <a:solidFill>
            <a:srgbClr val="324E89"/>
          </a:solidFill>
          <a:ln w="31750">
            <a:solidFill>
              <a:srgbClr val="9BB5D8"/>
            </a:solidFill>
            <a:miter lim="800000"/>
            <a:headEnd/>
            <a:tailEnd/>
          </a:ln>
        </p:spPr>
        <p:txBody>
          <a:bodyPr wrap="none" anchor="ctr"/>
          <a:lstStyle/>
          <a:p>
            <a:pPr algn="ctr"/>
            <a:r>
              <a:rPr lang="en-US" sz="3200" b="1" dirty="0" smtClean="0">
                <a:solidFill>
                  <a:schemeClr val="bg1"/>
                </a:solidFill>
                <a:latin typeface="Calibri" pitchFamily="34" charset="0"/>
              </a:rPr>
              <a:t>7–8</a:t>
            </a:r>
            <a:endParaRPr lang="en-US" sz="3200" b="1" dirty="0">
              <a:solidFill>
                <a:schemeClr val="bg1"/>
              </a:solidFill>
              <a:latin typeface="Calibri" pitchFamily="34" charset="0"/>
            </a:endParaRPr>
          </a:p>
        </p:txBody>
      </p:sp>
      <p:sp>
        <p:nvSpPr>
          <p:cNvPr id="10" name="Rectangle 11"/>
          <p:cNvSpPr>
            <a:spLocks noChangeArrowheads="1"/>
          </p:cNvSpPr>
          <p:nvPr/>
        </p:nvSpPr>
        <p:spPr bwMode="auto">
          <a:xfrm>
            <a:off x="1370013" y="4645025"/>
            <a:ext cx="914400" cy="503238"/>
          </a:xfrm>
          <a:prstGeom prst="rect">
            <a:avLst/>
          </a:prstGeom>
          <a:solidFill>
            <a:srgbClr val="324E89"/>
          </a:solidFill>
          <a:ln w="31750">
            <a:solidFill>
              <a:srgbClr val="9BB5D8"/>
            </a:solidFill>
            <a:miter lim="800000"/>
            <a:headEnd/>
            <a:tailEnd/>
          </a:ln>
        </p:spPr>
        <p:txBody>
          <a:bodyPr wrap="none" anchor="ctr"/>
          <a:lstStyle/>
          <a:p>
            <a:pPr algn="ctr"/>
            <a:r>
              <a:rPr lang="en-US" sz="3200" b="1">
                <a:solidFill>
                  <a:schemeClr val="bg1"/>
                </a:solidFill>
                <a:latin typeface="Calibri" pitchFamily="34" charset="0"/>
              </a:rPr>
              <a:t>K</a:t>
            </a:r>
          </a:p>
        </p:txBody>
      </p:sp>
      <p:sp>
        <p:nvSpPr>
          <p:cNvPr id="11" name="Rectangle 12"/>
          <p:cNvSpPr>
            <a:spLocks noChangeArrowheads="1"/>
          </p:cNvSpPr>
          <p:nvPr/>
        </p:nvSpPr>
        <p:spPr bwMode="auto">
          <a:xfrm>
            <a:off x="6854825" y="4645025"/>
            <a:ext cx="914400" cy="493713"/>
          </a:xfrm>
          <a:prstGeom prst="rect">
            <a:avLst/>
          </a:prstGeom>
          <a:solidFill>
            <a:srgbClr val="324E89"/>
          </a:solidFill>
          <a:ln w="31750">
            <a:solidFill>
              <a:srgbClr val="9BB5D8"/>
            </a:solidFill>
            <a:miter lim="800000"/>
            <a:headEnd/>
            <a:tailEnd/>
          </a:ln>
        </p:spPr>
        <p:txBody>
          <a:bodyPr wrap="none" anchor="ctr"/>
          <a:lstStyle/>
          <a:p>
            <a:pPr algn="ctr"/>
            <a:r>
              <a:rPr lang="en-US" sz="3200" b="1" dirty="0" smtClean="0">
                <a:solidFill>
                  <a:schemeClr val="bg1"/>
                </a:solidFill>
                <a:latin typeface="Calibri" pitchFamily="34" charset="0"/>
              </a:rPr>
              <a:t>9–12</a:t>
            </a:r>
            <a:endParaRPr lang="en-US" sz="3200" b="1" dirty="0">
              <a:solidFill>
                <a:schemeClr val="bg1"/>
              </a:solidFill>
              <a:latin typeface="Calibri" pitchFamily="34" charset="0"/>
            </a:endParaRPr>
          </a:p>
        </p:txBody>
      </p:sp>
      <p:sp>
        <p:nvSpPr>
          <p:cNvPr id="12" name="Slide Number Placeholder 11"/>
          <p:cNvSpPr>
            <a:spLocks noGrp="1"/>
          </p:cNvSpPr>
          <p:nvPr>
            <p:ph type="sldNum" sz="quarter" idx="10"/>
          </p:nvPr>
        </p:nvSpPr>
        <p:spPr/>
        <p:txBody>
          <a:bodyPr/>
          <a:lstStyle/>
          <a:p>
            <a:fld id="{C6C20FBB-DA0A-4D64-96F3-1BFC9EBDF0FB}"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12749" y="811213"/>
            <a:ext cx="8485632" cy="1227137"/>
          </a:xfrm>
          <a:prstGeom prst="roundRect">
            <a:avLst>
              <a:gd name="adj" fmla="val 16667"/>
            </a:avLst>
          </a:prstGeom>
          <a:solidFill>
            <a:srgbClr val="B2B2B2"/>
          </a:solidFill>
          <a:ln w="9525">
            <a:noFill/>
            <a:round/>
            <a:headEnd/>
            <a:tailEnd/>
          </a:ln>
        </p:spPr>
        <p:txBody>
          <a:bodyPr wrap="none" anchor="ctr"/>
          <a:lstStyle/>
          <a:p>
            <a:endParaRPr lang="en-US"/>
          </a:p>
        </p:txBody>
      </p:sp>
      <p:sp>
        <p:nvSpPr>
          <p:cNvPr id="5" name="AutoShape 2"/>
          <p:cNvSpPr>
            <a:spLocks noChangeArrowheads="1"/>
          </p:cNvSpPr>
          <p:nvPr/>
        </p:nvSpPr>
        <p:spPr bwMode="auto">
          <a:xfrm>
            <a:off x="412749" y="5002213"/>
            <a:ext cx="8479666" cy="1360487"/>
          </a:xfrm>
          <a:prstGeom prst="roundRect">
            <a:avLst>
              <a:gd name="adj" fmla="val 16667"/>
            </a:avLst>
          </a:prstGeom>
          <a:solidFill>
            <a:srgbClr val="B2B2B2"/>
          </a:solidFill>
          <a:ln w="9525">
            <a:noFill/>
            <a:round/>
            <a:headEnd/>
            <a:tailEnd/>
          </a:ln>
        </p:spPr>
        <p:txBody>
          <a:bodyPr wrap="none" anchor="ctr"/>
          <a:lstStyle/>
          <a:p>
            <a:endParaRPr lang="en-US"/>
          </a:p>
        </p:txBody>
      </p:sp>
      <p:graphicFrame>
        <p:nvGraphicFramePr>
          <p:cNvPr id="6" name="Group 76"/>
          <p:cNvGraphicFramePr>
            <a:graphicFrameLocks noGrp="1"/>
          </p:cNvGraphicFramePr>
          <p:nvPr>
            <p:ph/>
            <p:extLst>
              <p:ext uri="{D42A27DB-BD31-4B8C-83A1-F6EECF244321}">
                <p14:modId xmlns="" xmlns:p14="http://schemas.microsoft.com/office/powerpoint/2010/main" val="3934816748"/>
              </p:ext>
            </p:extLst>
          </p:nvPr>
        </p:nvGraphicFramePr>
        <p:xfrm>
          <a:off x="412750" y="974725"/>
          <a:ext cx="8474076" cy="5199380"/>
        </p:xfrm>
        <a:graphic>
          <a:graphicData uri="http://schemas.openxmlformats.org/drawingml/2006/table">
            <a:tbl>
              <a:tblPr/>
              <a:tblGrid>
                <a:gridCol w="1054100"/>
                <a:gridCol w="7419976"/>
              </a:tblGrid>
              <a:tr h="8686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Tahoma" pitchFamily="34" charset="0"/>
                        </a:rPr>
                        <a:t>Entering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rPr>
                        <a:t>0</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2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zero or few grade-appropriate words or short phrases to introduce or complete thoughts and ideas in a</a:t>
                      </a:r>
                      <a:r>
                        <a:rPr lang="en-US" sz="750" kern="1200" baseline="0" dirty="0" smtClean="0">
                          <a:solidFill>
                            <a:schemeClr val="tx1"/>
                          </a:solidFill>
                          <a:latin typeface="+mn-lt"/>
                          <a:ea typeface="+mn-ea"/>
                          <a:cs typeface="+mn-cs"/>
                        </a:rPr>
                        <a:t> </a:t>
                      </a:r>
                      <a:r>
                        <a:rPr lang="en-US" sz="750" kern="1200" dirty="0" smtClean="0">
                          <a:solidFill>
                            <a:schemeClr val="tx1"/>
                          </a:solidFill>
                          <a:latin typeface="+mn-lt"/>
                          <a:ea typeface="+mn-ea"/>
                          <a:cs typeface="+mn-cs"/>
                        </a:rPr>
                        <a:t>written text.</a:t>
                      </a:r>
                    </a:p>
                    <a:p>
                      <a:pPr>
                        <a:spcAft>
                          <a:spcPts val="2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most common literal use of Tier 1 grade-appropriate vocabulary to describe detailed thoughts, feelings, and ideas </a:t>
                      </a:r>
                      <a:br>
                        <a:rPr lang="en-US" sz="750" kern="1200" dirty="0" smtClean="0">
                          <a:solidFill>
                            <a:schemeClr val="tx1"/>
                          </a:solidFill>
                          <a:latin typeface="+mn-lt"/>
                          <a:ea typeface="+mn-ea"/>
                          <a:cs typeface="+mn-cs"/>
                        </a:rPr>
                      </a:br>
                      <a:r>
                        <a:rPr lang="en-US" sz="750" kern="1200" dirty="0" smtClean="0">
                          <a:solidFill>
                            <a:schemeClr val="tx1"/>
                          </a:solidFill>
                          <a:latin typeface="+mn-lt"/>
                          <a:ea typeface="+mn-ea"/>
                          <a:cs typeface="+mn-cs"/>
                        </a:rPr>
                        <a:t>in a written text.</a:t>
                      </a:r>
                    </a:p>
                    <a:p>
                      <a:pPr>
                        <a:spcAft>
                          <a:spcPts val="2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zero or few transitional words that introduce and complete thoughts and ideas in a written text.</a:t>
                      </a:r>
                    </a:p>
                    <a:p>
                      <a:pPr>
                        <a:spcAft>
                          <a:spcPts val="2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no or at least one detailed thought, feeling, or idea in a written text.</a:t>
                      </a:r>
                    </a:p>
                    <a:p>
                      <a:pPr>
                        <a:spcAft>
                          <a:spcPts val="2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contains errors that totally obscure meaning. </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857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Tahoma" pitchFamily="34" charset="0"/>
                        </a:rPr>
                        <a:t>Emerging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r>
                      <a:br>
                        <a:rPr kumimoji="0" lang="en-US" sz="1200" b="1" i="0" u="none" strike="noStrike" cap="none" normalizeH="0" baseline="0" dirty="0" smtClean="0">
                          <a:ln>
                            <a:noFill/>
                          </a:ln>
                          <a:solidFill>
                            <a:schemeClr val="bg1"/>
                          </a:solidFill>
                          <a:effectLst/>
                          <a:latin typeface="Tahoma" pitchFamily="34" charset="0"/>
                        </a:rPr>
                      </a:br>
                      <a:r>
                        <a:rPr kumimoji="0" lang="en-US" sz="1400" b="1" i="0" u="none" strike="noStrike" cap="none" normalizeH="0" baseline="0" dirty="0" smtClean="0">
                          <a:ln>
                            <a:noFill/>
                          </a:ln>
                          <a:solidFill>
                            <a:schemeClr val="bg1"/>
                          </a:solidFill>
                          <a:effectLst/>
                          <a:latin typeface="Tahoma" pitchFamily="34" charset="0"/>
                        </a:rPr>
                        <a:t>1</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2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some grade-appropriate words, short phrases, and a few simple sentences to introduce and complete thoughts and ideas</a:t>
                      </a:r>
                      <a:br>
                        <a:rPr lang="en-US" sz="750" kern="1200" dirty="0" smtClean="0">
                          <a:solidFill>
                            <a:schemeClr val="tx1"/>
                          </a:solidFill>
                          <a:latin typeface="+mn-lt"/>
                          <a:ea typeface="+mn-ea"/>
                          <a:cs typeface="+mn-cs"/>
                        </a:rPr>
                      </a:br>
                      <a:r>
                        <a:rPr lang="en-US" sz="750" kern="1200" dirty="0" smtClean="0">
                          <a:solidFill>
                            <a:schemeClr val="tx1"/>
                          </a:solidFill>
                          <a:latin typeface="+mn-lt"/>
                          <a:ea typeface="+mn-ea"/>
                          <a:cs typeface="+mn-cs"/>
                        </a:rPr>
                        <a:t>in a written text.</a:t>
                      </a:r>
                    </a:p>
                    <a:p>
                      <a:pPr>
                        <a:spcAft>
                          <a:spcPts val="2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use of Tier 1 and a few Tier 2 or Tier 3 grade-appropriate vocabulary to describe detailed thoughts, feelings, and ideas</a:t>
                      </a:r>
                      <a:br>
                        <a:rPr lang="en-US" sz="750" kern="1200" dirty="0" smtClean="0">
                          <a:solidFill>
                            <a:schemeClr val="tx1"/>
                          </a:solidFill>
                          <a:latin typeface="+mn-lt"/>
                          <a:ea typeface="+mn-ea"/>
                          <a:cs typeface="+mn-cs"/>
                        </a:rPr>
                      </a:br>
                      <a:r>
                        <a:rPr lang="en-US" sz="750" kern="1200" dirty="0" smtClean="0">
                          <a:solidFill>
                            <a:schemeClr val="tx1"/>
                          </a:solidFill>
                          <a:latin typeface="+mn-lt"/>
                          <a:ea typeface="+mn-ea"/>
                          <a:cs typeface="+mn-cs"/>
                        </a:rPr>
                        <a:t>in a written text.</a:t>
                      </a:r>
                    </a:p>
                    <a:p>
                      <a:pPr>
                        <a:spcAft>
                          <a:spcPts val="2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a few transitional words and at least one sentence that introduces and completes thoughts and ideas in a</a:t>
                      </a:r>
                      <a:r>
                        <a:rPr lang="en-US" sz="750" kern="1200" baseline="0" dirty="0" smtClean="0">
                          <a:solidFill>
                            <a:schemeClr val="tx1"/>
                          </a:solidFill>
                          <a:latin typeface="+mn-lt"/>
                          <a:ea typeface="+mn-ea"/>
                          <a:cs typeface="+mn-cs"/>
                        </a:rPr>
                        <a:t> </a:t>
                      </a:r>
                      <a:r>
                        <a:rPr lang="en-US" sz="750" kern="1200" dirty="0" smtClean="0">
                          <a:solidFill>
                            <a:schemeClr val="tx1"/>
                          </a:solidFill>
                          <a:latin typeface="+mn-lt"/>
                          <a:ea typeface="+mn-ea"/>
                          <a:cs typeface="+mn-cs"/>
                        </a:rPr>
                        <a:t>written text.</a:t>
                      </a:r>
                    </a:p>
                    <a:p>
                      <a:pPr>
                        <a:spcAft>
                          <a:spcPts val="2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a few detailed thoughts, feelings, and ideas in a written text.</a:t>
                      </a:r>
                    </a:p>
                    <a:p>
                      <a:pPr>
                        <a:spcAft>
                          <a:spcPts val="2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may have frequent errors that obscure meaning. </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10299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Tahoma" pitchFamily="34" charset="0"/>
                        </a:rPr>
                        <a:t>Transitioning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t>
                      </a:r>
                      <a:r>
                        <a:rPr kumimoji="0" lang="en-US" sz="1400" b="1" i="0" u="none" strike="noStrike" cap="none" normalizeH="0" baseline="0" dirty="0" smtClean="0">
                          <a:ln>
                            <a:noFill/>
                          </a:ln>
                          <a:solidFill>
                            <a:schemeClr val="bg1"/>
                          </a:solidFill>
                          <a:effectLst/>
                          <a:latin typeface="Tahoma" pitchFamily="34" charset="0"/>
                        </a:rPr>
                        <a:t>2</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2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mostly grade-appropriate simple sentences and at least one compound sentence to introduce and complete thoughts and</a:t>
                      </a:r>
                      <a:br>
                        <a:rPr lang="en-US" sz="750" kern="1200" dirty="0" smtClean="0">
                          <a:solidFill>
                            <a:schemeClr val="tx1"/>
                          </a:solidFill>
                          <a:latin typeface="+mn-lt"/>
                          <a:ea typeface="+mn-ea"/>
                          <a:cs typeface="+mn-cs"/>
                        </a:rPr>
                      </a:br>
                      <a:r>
                        <a:rPr lang="en-US" sz="750" kern="1200" dirty="0" smtClean="0">
                          <a:solidFill>
                            <a:schemeClr val="tx1"/>
                          </a:solidFill>
                          <a:latin typeface="+mn-lt"/>
                          <a:ea typeface="+mn-ea"/>
                          <a:cs typeface="+mn-cs"/>
                        </a:rPr>
                        <a:t>ideas in a written text.</a:t>
                      </a:r>
                    </a:p>
                    <a:p>
                      <a:pPr>
                        <a:spcAft>
                          <a:spcPts val="2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use and a few figurative uses of Tier 1 and Tier 2 or Tier 3 grade-appropriate vocabulary to describe detailed thoughts, feelings, and ideas in a written text.</a:t>
                      </a:r>
                    </a:p>
                    <a:p>
                      <a:pPr>
                        <a:spcAft>
                          <a:spcPts val="2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some transitional words and a few sentences to introduce and complete thoughts and ideas in a written text.</a:t>
                      </a:r>
                    </a:p>
                    <a:p>
                      <a:pPr>
                        <a:spcAft>
                          <a:spcPts val="2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some detailed thoughts, feelings, and ideas in a written text.</a:t>
                      </a:r>
                    </a:p>
                    <a:p>
                      <a:pPr>
                        <a:spcAft>
                          <a:spcPts val="2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may have occasional errors that obscure meaning.</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10407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Tahoma" pitchFamily="34" charset="0"/>
                        </a:rPr>
                        <a:t>Expanding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t>
                      </a:r>
                      <a:r>
                        <a:rPr kumimoji="0" lang="en-US" sz="1400" b="1" i="0" u="none" strike="noStrike" cap="none" normalizeH="0" baseline="0" dirty="0" smtClean="0">
                          <a:ln>
                            <a:noFill/>
                          </a:ln>
                          <a:solidFill>
                            <a:schemeClr val="bg1"/>
                          </a:solidFill>
                          <a:effectLst/>
                          <a:latin typeface="Tahoma" pitchFamily="34" charset="0"/>
                        </a:rPr>
                        <a:t>3</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2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mostly grade-appropriate simple sentences and some compound sentences to introduce and complete thoughts and ideas in</a:t>
                      </a:r>
                      <a:r>
                        <a:rPr lang="en-US" sz="750" kern="1200" baseline="0" dirty="0" smtClean="0">
                          <a:solidFill>
                            <a:schemeClr val="tx1"/>
                          </a:solidFill>
                          <a:latin typeface="+mn-lt"/>
                          <a:ea typeface="+mn-ea"/>
                          <a:cs typeface="+mn-cs"/>
                        </a:rPr>
                        <a:t> </a:t>
                      </a:r>
                      <a:r>
                        <a:rPr lang="en-US" sz="750" kern="1200" dirty="0" smtClean="0">
                          <a:solidFill>
                            <a:schemeClr val="tx1"/>
                          </a:solidFill>
                          <a:latin typeface="+mn-lt"/>
                          <a:ea typeface="+mn-ea"/>
                          <a:cs typeface="+mn-cs"/>
                        </a:rPr>
                        <a:t>a written text.</a:t>
                      </a:r>
                    </a:p>
                    <a:p>
                      <a:pPr>
                        <a:spcAft>
                          <a:spcPts val="2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use and some figurative uses of Tier 1 and Tier 2 or Tier 3 grade-appropriate vocabulary to describe detailed thoughts, feelings, and ideas in a written text.</a:t>
                      </a:r>
                    </a:p>
                    <a:p>
                      <a:pPr>
                        <a:spcAft>
                          <a:spcPts val="2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many transitional words and some sentence structures to introduce and complete thoughts and ideas in a written text.</a:t>
                      </a:r>
                    </a:p>
                    <a:p>
                      <a:pPr>
                        <a:spcAft>
                          <a:spcPts val="2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many detailed thoughts, feelings and ideas in a written text.</a:t>
                      </a:r>
                    </a:p>
                    <a:p>
                      <a:pPr>
                        <a:spcAft>
                          <a:spcPts val="2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rarely contains errors that obscure meaning. </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975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Tahoma" pitchFamily="34" charset="0"/>
                        </a:rPr>
                        <a:t>Commanding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t>
                      </a:r>
                      <a:r>
                        <a:rPr kumimoji="0" lang="en-US" sz="1400" b="1" i="0" u="none" strike="noStrike" cap="none" normalizeH="0" baseline="0" dirty="0" smtClean="0">
                          <a:ln>
                            <a:noFill/>
                          </a:ln>
                          <a:solidFill>
                            <a:schemeClr val="bg1"/>
                          </a:solidFill>
                          <a:effectLst/>
                          <a:latin typeface="Tahoma" pitchFamily="34" charset="0"/>
                        </a:rPr>
                        <a:t>4</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2B2B2"/>
                    </a:solidFill>
                  </a:tcPr>
                </a:tc>
                <a:tc>
                  <a:txBody>
                    <a:bodyPr/>
                    <a:lstStyle/>
                    <a:p>
                      <a:pPr>
                        <a:spcAft>
                          <a:spcPts val="2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mostly grade-appropriate simple and compound sentences to introduce and complete thoughts and ideas in a written text.</a:t>
                      </a:r>
                    </a:p>
                    <a:p>
                      <a:pPr>
                        <a:spcAft>
                          <a:spcPts val="2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and figurative uses of Tier 1 and Tier 2 or Tier 3 grade-appropriate vocabulary to describe detailed thoughts, feelings, and ideas in a written text.</a:t>
                      </a:r>
                    </a:p>
                    <a:p>
                      <a:pPr>
                        <a:spcAft>
                          <a:spcPts val="2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many and varied transitional words and sentence structures to introduce and complete thoughts and ideas in a written text.</a:t>
                      </a:r>
                    </a:p>
                    <a:p>
                      <a:pPr>
                        <a:spcAft>
                          <a:spcPts val="2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varied and sufficient detailed thoughts, feelings, and ideas in a written text.</a:t>
                      </a:r>
                    </a:p>
                    <a:p>
                      <a:pPr>
                        <a:spcAft>
                          <a:spcPts val="2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has few or no errors that obscure meaning.</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bl>
          </a:graphicData>
        </a:graphic>
      </p:graphicFrame>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mj-cs"/>
              </a:rPr>
              <a:t>Grade 1–2: </a:t>
            </a:r>
            <a:r>
              <a:rPr kumimoji="0" lang="en-US" sz="2800" b="1" i="0" u="sng" strike="noStrike" kern="0" cap="none" spc="0" normalizeH="0" baseline="0" noProof="0" dirty="0" smtClean="0">
                <a:ln>
                  <a:noFill/>
                </a:ln>
                <a:solidFill>
                  <a:schemeClr val="bg1"/>
                </a:solidFill>
                <a:effectLst/>
                <a:uLnTx/>
                <a:uFillTx/>
                <a:latin typeface="+mj-lt"/>
                <a:ea typeface="+mj-ea"/>
                <a:cs typeface="+mj-cs"/>
              </a:rPr>
              <a:t>SCR</a:t>
            </a:r>
            <a:r>
              <a:rPr kumimoji="0" lang="en-US" sz="2800" b="1" i="0" u="none" strike="noStrike" kern="0" cap="none" spc="0" normalizeH="0" baseline="0" noProof="0" dirty="0" smtClean="0">
                <a:ln>
                  <a:noFill/>
                </a:ln>
                <a:solidFill>
                  <a:schemeClr val="bg1"/>
                </a:solidFill>
                <a:effectLst/>
                <a:uLnTx/>
                <a:uFillTx/>
                <a:latin typeface="+mj-lt"/>
                <a:ea typeface="+mj-ea"/>
                <a:cs typeface="+mj-cs"/>
              </a:rPr>
              <a:t> Rubric</a:t>
            </a:r>
            <a:endParaRPr kumimoji="0" lang="en-US" sz="2800" b="1" i="0" u="none" strike="noStrike" kern="0" cap="none" spc="0" normalizeH="0" baseline="0" noProof="0" dirty="0">
              <a:ln>
                <a:noFill/>
              </a:ln>
              <a:solidFill>
                <a:schemeClr val="bg1"/>
              </a:solidFill>
              <a:effectLst/>
              <a:uLnTx/>
              <a:uFillTx/>
              <a:latin typeface="+mj-lt"/>
              <a:ea typeface="+mj-ea"/>
              <a:cs typeface="+mj-cs"/>
            </a:endParaRPr>
          </a:p>
        </p:txBody>
      </p:sp>
      <p:sp>
        <p:nvSpPr>
          <p:cNvPr id="7" name="Slide Number Placeholder 6"/>
          <p:cNvSpPr>
            <a:spLocks noGrp="1"/>
          </p:cNvSpPr>
          <p:nvPr>
            <p:ph type="sldNum" sz="quarter" idx="10"/>
          </p:nvPr>
        </p:nvSpPr>
        <p:spPr/>
        <p:txBody>
          <a:bodyPr/>
          <a:lstStyle/>
          <a:p>
            <a:fld id="{C6C20FBB-DA0A-4D64-96F3-1BFC9EBDF0FB}"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mj-cs"/>
              </a:rPr>
              <a:t>Grade 1–2: </a:t>
            </a:r>
            <a:r>
              <a:rPr kumimoji="0" lang="en-US" sz="2800" b="1" i="0" u="sng" strike="noStrike" kern="0" cap="none" spc="0" normalizeH="0" baseline="0" noProof="0" dirty="0" smtClean="0">
                <a:ln>
                  <a:noFill/>
                </a:ln>
                <a:solidFill>
                  <a:schemeClr val="bg1"/>
                </a:solidFill>
                <a:effectLst/>
                <a:uLnTx/>
                <a:uFillTx/>
                <a:latin typeface="+mj-lt"/>
                <a:ea typeface="+mj-ea"/>
                <a:cs typeface="+mj-cs"/>
              </a:rPr>
              <a:t>SCR</a:t>
            </a:r>
            <a:r>
              <a:rPr kumimoji="0" lang="en-US" sz="2800" b="1" i="0" u="none" strike="noStrike" kern="0" cap="none" spc="0" normalizeH="0" baseline="0" noProof="0" dirty="0" smtClean="0">
                <a:ln>
                  <a:noFill/>
                </a:ln>
                <a:solidFill>
                  <a:schemeClr val="bg1"/>
                </a:solidFill>
                <a:effectLst/>
                <a:uLnTx/>
                <a:uFillTx/>
                <a:latin typeface="+mj-lt"/>
                <a:ea typeface="+mj-ea"/>
                <a:cs typeface="+mj-cs"/>
              </a:rPr>
              <a:t> </a:t>
            </a:r>
            <a:r>
              <a:rPr lang="en-US" sz="2800" b="1" kern="0" dirty="0" smtClean="0">
                <a:solidFill>
                  <a:schemeClr val="bg1"/>
                </a:solidFill>
                <a:latin typeface="+mj-lt"/>
                <a:ea typeface="+mj-ea"/>
                <a:cs typeface="+mj-cs"/>
              </a:rPr>
              <a:t>Scoring Notes</a:t>
            </a:r>
            <a:endParaRPr kumimoji="0" lang="en-US" sz="2800" b="1" i="0" u="none" strike="noStrike" kern="0" cap="none" spc="0" normalizeH="0" baseline="0" noProof="0" dirty="0">
              <a:ln>
                <a:noFill/>
              </a:ln>
              <a:solidFill>
                <a:schemeClr val="bg1"/>
              </a:solidFill>
              <a:effectLst/>
              <a:uLnTx/>
              <a:uFillTx/>
              <a:latin typeface="+mj-lt"/>
              <a:ea typeface="+mj-ea"/>
              <a:cs typeface="+mj-cs"/>
            </a:endParaRPr>
          </a:p>
        </p:txBody>
      </p:sp>
      <p:sp>
        <p:nvSpPr>
          <p:cNvPr id="7" name="Slide Number Placeholder 6"/>
          <p:cNvSpPr>
            <a:spLocks noGrp="1"/>
          </p:cNvSpPr>
          <p:nvPr>
            <p:ph type="sldNum" sz="quarter" idx="10"/>
          </p:nvPr>
        </p:nvSpPr>
        <p:spPr/>
        <p:txBody>
          <a:bodyPr/>
          <a:lstStyle/>
          <a:p>
            <a:fld id="{C6C20FBB-DA0A-4D64-96F3-1BFC9EBDF0FB}" type="slidenum">
              <a:rPr lang="en-US" smtClean="0"/>
              <a:pPr/>
              <a:t>51</a:t>
            </a:fld>
            <a:endParaRPr lang="en-US" dirty="0"/>
          </a:p>
        </p:txBody>
      </p:sp>
      <p:pic>
        <p:nvPicPr>
          <p:cNvPr id="10" name="Picture 9" descr="12SCR_Notes.tif"/>
          <p:cNvPicPr>
            <a:picLocks noChangeAspect="1"/>
          </p:cNvPicPr>
          <p:nvPr/>
        </p:nvPicPr>
        <p:blipFill>
          <a:blip r:embed="rId2" cstate="print"/>
          <a:stretch>
            <a:fillRect/>
          </a:stretch>
        </p:blipFill>
        <p:spPr>
          <a:xfrm>
            <a:off x="574548" y="1069086"/>
            <a:ext cx="7994904" cy="491032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1–2: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AutoShape 4"/>
          <p:cNvSpPr>
            <a:spLocks noChangeArrowheads="1"/>
          </p:cNvSpPr>
          <p:nvPr/>
        </p:nvSpPr>
        <p:spPr bwMode="auto">
          <a:xfrm>
            <a:off x="180975" y="871537"/>
            <a:ext cx="8732838" cy="5414963"/>
          </a:xfrm>
          <a:prstGeom prst="roundRect">
            <a:avLst>
              <a:gd name="adj" fmla="val 16667"/>
            </a:avLst>
          </a:prstGeom>
          <a:gradFill flip="none" rotWithShape="1">
            <a:gsLst>
              <a:gs pos="0">
                <a:srgbClr val="EAEAEA"/>
              </a:gs>
              <a:gs pos="100000">
                <a:srgbClr val="EAEAEA">
                  <a:gamma/>
                  <a:shade val="85882"/>
                  <a:invGamma/>
                </a:srgbClr>
              </a:gs>
            </a:gsLst>
            <a:lin ang="18900000" scaled="1"/>
            <a:tileRect/>
          </a:gradFill>
          <a:ln w="25400">
            <a:solidFill>
              <a:srgbClr val="737373"/>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8" name="TextBox 7"/>
          <p:cNvSpPr txBox="1"/>
          <p:nvPr/>
        </p:nvSpPr>
        <p:spPr>
          <a:xfrm>
            <a:off x="542925" y="1018283"/>
            <a:ext cx="8191499" cy="5053691"/>
          </a:xfrm>
          <a:prstGeom prst="rect">
            <a:avLst/>
          </a:prstGeom>
          <a:noFill/>
        </p:spPr>
        <p:txBody>
          <a:bodyPr wrap="square" rtlCol="0">
            <a:spAutoFit/>
          </a:bodyPr>
          <a:lstStyle/>
          <a:p>
            <a:pPr>
              <a:spcAft>
                <a:spcPts val="1200"/>
              </a:spcAft>
            </a:pPr>
            <a:r>
              <a:rPr lang="en-US" b="1" i="1" dirty="0" smtClean="0">
                <a:latin typeface="Times New Roman" pitchFamily="18" charset="0"/>
                <a:cs typeface="Times New Roman" pitchFamily="18" charset="0"/>
              </a:rPr>
              <a:t>Directions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400" b="1" dirty="0" smtClean="0">
                <a:latin typeface="Times New Roman" pitchFamily="18" charset="0"/>
                <a:cs typeface="Times New Roman" pitchFamily="18" charset="0"/>
              </a:rPr>
              <a:t>Read the passage again. Then you will be asked to write a paragraph based on the passage</a:t>
            </a:r>
            <a:r>
              <a:rPr lang="en-US" sz="1400" dirty="0" smtClean="0">
                <a:latin typeface="Times New Roman" pitchFamily="18" charset="0"/>
                <a:cs typeface="Times New Roman" pitchFamily="18" charset="0"/>
              </a:rPr>
              <a:t>.</a:t>
            </a:r>
          </a:p>
          <a:p>
            <a:pPr>
              <a:lnSpc>
                <a:spcPct val="160000"/>
              </a:lnSpc>
              <a:spcAft>
                <a:spcPts val="1200"/>
              </a:spcAft>
            </a:pPr>
            <a:r>
              <a:rPr lang="en-US" sz="1600" b="1" dirty="0" smtClean="0">
                <a:latin typeface="Arial" pitchFamily="34" charset="0"/>
                <a:cs typeface="Arial" pitchFamily="34" charset="0"/>
              </a:rPr>
              <a:t>A Special Day in the Garden</a:t>
            </a:r>
            <a:endParaRPr lang="en-US" sz="800" b="1" dirty="0" smtClean="0">
              <a:latin typeface="Arial" pitchFamily="34" charset="0"/>
              <a:cs typeface="Arial" pitchFamily="34" charset="0"/>
            </a:endParaRPr>
          </a:p>
          <a:p>
            <a:pPr>
              <a:lnSpc>
                <a:spcPct val="160000"/>
              </a:lnSpc>
              <a:spcAft>
                <a:spcPts val="1200"/>
              </a:spcAft>
            </a:pP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endParaRPr lang="en-US" sz="1600" b="1" dirty="0" smtClean="0">
              <a:latin typeface="Arial" pitchFamily="34" charset="0"/>
              <a:cs typeface="Arial" pitchFamily="34" charset="0"/>
            </a:endParaRPr>
          </a:p>
          <a:p>
            <a:pPr>
              <a:lnSpc>
                <a:spcPct val="160000"/>
              </a:lnSpc>
              <a:spcAft>
                <a:spcPts val="1200"/>
              </a:spcAft>
            </a:pPr>
            <a:endParaRPr lang="en-US" sz="1600" dirty="0" smtClean="0">
              <a:latin typeface="Times New Roman" pitchFamily="18" charset="0"/>
              <a:cs typeface="Times New Roman" pitchFamily="18" charset="0"/>
            </a:endParaRPr>
          </a:p>
          <a:p>
            <a:pPr>
              <a:lnSpc>
                <a:spcPct val="160000"/>
              </a:lnSpc>
              <a:spcAft>
                <a:spcPts val="1200"/>
              </a:spcAft>
            </a:pPr>
            <a:endParaRPr lang="en-US" sz="1600" dirty="0" smtClean="0">
              <a:latin typeface="Times New Roman" pitchFamily="18" charset="0"/>
              <a:cs typeface="Times New Roman" pitchFamily="18" charset="0"/>
            </a:endParaRPr>
          </a:p>
          <a:p>
            <a:pPr>
              <a:spcAft>
                <a:spcPts val="1200"/>
              </a:spcAft>
            </a:pPr>
            <a:r>
              <a:rPr lang="en-US" sz="1400" dirty="0" smtClean="0">
                <a:latin typeface="Times New Roman" pitchFamily="18" charset="0"/>
                <a:cs typeface="Times New Roman" pitchFamily="18" charset="0"/>
              </a:rPr>
              <a:t>My grandmother grows corn and beans. Yesterday, she and I picked five ears of corn. Then, we picked some beans. Today, we will cook the corn and the beans because we want them for dinner.</a:t>
            </a:r>
          </a:p>
          <a:p>
            <a:pPr>
              <a:lnSpc>
                <a:spcPct val="160000"/>
              </a:lnSpc>
              <a:spcAft>
                <a:spcPts val="1200"/>
              </a:spcAft>
            </a:pPr>
            <a:r>
              <a:rPr lang="en-US" sz="1400" b="1" dirty="0" smtClean="0">
                <a:latin typeface="Times New Roman" pitchFamily="18" charset="0"/>
                <a:cs typeface="Times New Roman" pitchFamily="18" charset="0"/>
              </a:rPr>
              <a:t>Now read the directions below.</a:t>
            </a:r>
          </a:p>
          <a:p>
            <a:pPr>
              <a:spcAft>
                <a:spcPts val="1200"/>
              </a:spcAft>
            </a:pPr>
            <a:r>
              <a:rPr lang="en-US" sz="1400" dirty="0" smtClean="0">
                <a:latin typeface="Times New Roman" pitchFamily="18" charset="0"/>
                <a:cs typeface="Times New Roman" pitchFamily="18" charset="0"/>
              </a:rPr>
              <a:t>In the passage "A Special Day in the Garden," how does the narrator feel about the grandmother's garden?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Write one paragraph about how the narrator feels about the garden. You can use the words in the Word Box to help you write your paragraph.</a:t>
            </a:r>
          </a:p>
        </p:txBody>
      </p:sp>
      <p:pic>
        <p:nvPicPr>
          <p:cNvPr id="12" name="Picture 11" descr="Special Day in the Garden Pic.png"/>
          <p:cNvPicPr>
            <a:picLocks noChangeAspect="1"/>
          </p:cNvPicPr>
          <p:nvPr/>
        </p:nvPicPr>
        <p:blipFill>
          <a:blip r:embed="rId2" cstate="print"/>
          <a:stretch>
            <a:fillRect/>
          </a:stretch>
        </p:blipFill>
        <p:spPr>
          <a:xfrm>
            <a:off x="652462" y="2190751"/>
            <a:ext cx="3186113" cy="1914525"/>
          </a:xfrm>
          <a:prstGeom prst="rect">
            <a:avLst/>
          </a:prstGeom>
        </p:spPr>
      </p:pic>
      <p:pic>
        <p:nvPicPr>
          <p:cNvPr id="13" name="Picture 12" descr="Special Day in the Garden Word Box.png"/>
          <p:cNvPicPr>
            <a:picLocks noChangeAspect="1"/>
          </p:cNvPicPr>
          <p:nvPr/>
        </p:nvPicPr>
        <p:blipFill>
          <a:blip r:embed="rId3" cstate="print"/>
          <a:stretch>
            <a:fillRect/>
          </a:stretch>
        </p:blipFill>
        <p:spPr>
          <a:xfrm>
            <a:off x="4600575" y="2738437"/>
            <a:ext cx="3086100" cy="807244"/>
          </a:xfrm>
          <a:prstGeom prst="rect">
            <a:avLst/>
          </a:prstGeom>
        </p:spPr>
      </p:pic>
      <p:sp>
        <p:nvSpPr>
          <p:cNvPr id="14" name="TextBox 13"/>
          <p:cNvSpPr txBox="1"/>
          <p:nvPr/>
        </p:nvSpPr>
        <p:spPr>
          <a:xfrm>
            <a:off x="5305425" y="2390775"/>
            <a:ext cx="1676400"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Word Box</a:t>
            </a:r>
            <a:endParaRPr lang="en-US" sz="1600" b="1" dirty="0">
              <a:latin typeface="Arial" pitchFamily="34" charset="0"/>
              <a:cs typeface="Arial" pitchFamily="34" charset="0"/>
            </a:endParaRPr>
          </a:p>
        </p:txBody>
      </p:sp>
      <p:sp>
        <p:nvSpPr>
          <p:cNvPr id="9" name="Slide Number Placeholder 8"/>
          <p:cNvSpPr>
            <a:spLocks noGrp="1"/>
          </p:cNvSpPr>
          <p:nvPr>
            <p:ph type="sldNum" sz="quarter" idx="10"/>
          </p:nvPr>
        </p:nvSpPr>
        <p:spPr/>
        <p:txBody>
          <a:bodyPr/>
          <a:lstStyle/>
          <a:p>
            <a:fld id="{C6C20FBB-DA0A-4D64-96F3-1BFC9EBDF0FB}"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1–2: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2499" y="1590675"/>
            <a:ext cx="4160520" cy="369332"/>
          </a:xfrm>
          <a:prstGeom prst="rect">
            <a:avLst/>
          </a:prstGeom>
          <a:noFill/>
        </p:spPr>
        <p:txBody>
          <a:bodyPr wrap="square" rtlCol="0">
            <a:spAutoFit/>
          </a:bodyPr>
          <a:lstStyle/>
          <a:p>
            <a:pPr>
              <a:buSzPct val="90000"/>
              <a:buBlip>
                <a:blip r:embed="rId2"/>
              </a:buBlip>
            </a:pPr>
            <a:r>
              <a:rPr lang="en-US" dirty="0" smtClean="0"/>
              <a:t>  Completely copied text</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6" name="Picture 5" descr="0 Sample 1.png"/>
          <p:cNvPicPr>
            <a:picLocks noChangeAspect="1"/>
          </p:cNvPicPr>
          <p:nvPr/>
        </p:nvPicPr>
        <p:blipFill>
          <a:blip r:embed="rId3" cstate="print"/>
          <a:stretch>
            <a:fillRect/>
          </a:stretch>
        </p:blipFill>
        <p:spPr>
          <a:xfrm>
            <a:off x="365760" y="1695450"/>
            <a:ext cx="4197096" cy="3448076"/>
          </a:xfrm>
          <a:prstGeom prst="rect">
            <a:avLst/>
          </a:prstGeom>
        </p:spPr>
      </p:pic>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0</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6C20FBB-DA0A-4D64-96F3-1BFC9EBDF0FB}"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1–2: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160520" cy="1456809"/>
          </a:xfrm>
          <a:prstGeom prst="rect">
            <a:avLst/>
          </a:prstGeom>
          <a:noFill/>
        </p:spPr>
        <p:txBody>
          <a:bodyPr wrap="square" rtlCol="0">
            <a:spAutoFit/>
          </a:bodyPr>
          <a:lstStyle/>
          <a:p>
            <a:pPr>
              <a:spcBef>
                <a:spcPts val="0"/>
              </a:spcBef>
              <a:spcAft>
                <a:spcPts val="2000"/>
              </a:spcAft>
              <a:buSzPct val="90000"/>
              <a:buBlip>
                <a:blip r:embed="rId2"/>
              </a:buBlip>
              <a:tabLst>
                <a:tab pos="285750" algn="l"/>
              </a:tabLst>
            </a:pPr>
            <a:r>
              <a:rPr lang="en-US" dirty="0" smtClean="0"/>
              <a:t>  Response contains few grade-	appropriate words</a:t>
            </a:r>
          </a:p>
          <a:p>
            <a:pPr>
              <a:spcBef>
                <a:spcPts val="0"/>
              </a:spcBef>
              <a:spcAft>
                <a:spcPts val="2000"/>
              </a:spcAft>
              <a:buSzPct val="90000"/>
              <a:buBlip>
                <a:blip r:embed="rId2"/>
              </a:buBlip>
              <a:tabLst>
                <a:tab pos="285750" algn="l"/>
              </a:tabLst>
            </a:pPr>
            <a:r>
              <a:rPr lang="en-US" dirty="0" smtClean="0"/>
              <a:t>  Words are unclear and meaning is 	mostly obscured</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6" name="Picture 5" descr="0 Sample 2.png"/>
          <p:cNvPicPr>
            <a:picLocks noChangeAspect="1"/>
          </p:cNvPicPr>
          <p:nvPr/>
        </p:nvPicPr>
        <p:blipFill>
          <a:blip r:embed="rId3" cstate="print"/>
          <a:stretch>
            <a:fillRect/>
          </a:stretch>
        </p:blipFill>
        <p:spPr>
          <a:xfrm>
            <a:off x="365760" y="1691640"/>
            <a:ext cx="4196137" cy="3447288"/>
          </a:xfrm>
          <a:prstGeom prst="rect">
            <a:avLst/>
          </a:prstGeom>
        </p:spPr>
      </p:pic>
      <p:sp>
        <p:nvSpPr>
          <p:cNvPr id="8" name="TextBox 7"/>
          <p:cNvSpPr txBox="1"/>
          <p:nvPr/>
        </p:nvSpPr>
        <p:spPr>
          <a:xfrm>
            <a:off x="314325" y="1038225"/>
            <a:ext cx="1724025" cy="369332"/>
          </a:xfrm>
          <a:prstGeom prst="rect">
            <a:avLst/>
          </a:prstGeom>
          <a:noFill/>
        </p:spPr>
        <p:txBody>
          <a:bodyPr wrap="square" rtlCol="0">
            <a:spAutoFit/>
          </a:bodyPr>
          <a:lstStyle/>
          <a:p>
            <a:r>
              <a:rPr lang="en-US" b="1" dirty="0" smtClean="0"/>
              <a:t>Score Point 0</a:t>
            </a:r>
            <a:endParaRPr lang="en-US" b="1" dirty="0"/>
          </a:p>
        </p:txBody>
      </p:sp>
      <p:cxnSp>
        <p:nvCxnSpPr>
          <p:cNvPr id="9" name="Straight Connector 8"/>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fld id="{C6C20FBB-DA0A-4D64-96F3-1BFC9EBDF0FB}"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1–2: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160520" cy="2010807"/>
          </a:xfrm>
          <a:prstGeom prst="rect">
            <a:avLst/>
          </a:prstGeom>
          <a:noFill/>
        </p:spPr>
        <p:txBody>
          <a:bodyPr wrap="square" rtlCol="0">
            <a:spAutoFit/>
          </a:bodyPr>
          <a:lstStyle/>
          <a:p>
            <a:pPr>
              <a:spcAft>
                <a:spcPts val="2000"/>
              </a:spcAft>
              <a:buSzPct val="90000"/>
              <a:buBlip>
                <a:blip r:embed="rId2"/>
              </a:buBlip>
              <a:tabLst>
                <a:tab pos="285750" algn="l"/>
              </a:tabLst>
            </a:pPr>
            <a:r>
              <a:rPr lang="en-US" dirty="0" smtClean="0"/>
              <a:t>  Response contains some grade-	appropriate words and some simple 	sentences to introduce and 	complete thoughts in a written text</a:t>
            </a:r>
          </a:p>
          <a:p>
            <a:pPr>
              <a:spcAft>
                <a:spcPts val="2000"/>
              </a:spcAft>
              <a:buSzPct val="90000"/>
              <a:buBlip>
                <a:blip r:embed="rId2"/>
              </a:buBlip>
              <a:tabLst>
                <a:tab pos="285750" algn="l"/>
              </a:tabLst>
            </a:pPr>
            <a:r>
              <a:rPr lang="en-US" dirty="0" smtClean="0"/>
              <a:t>  Response contains a few detailed 	thoughts and ideas in a written text</a:t>
            </a:r>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8" name="TextBox 7"/>
          <p:cNvSpPr txBox="1"/>
          <p:nvPr/>
        </p:nvSpPr>
        <p:spPr>
          <a:xfrm>
            <a:off x="314325" y="1038225"/>
            <a:ext cx="1724025" cy="369332"/>
          </a:xfrm>
          <a:prstGeom prst="rect">
            <a:avLst/>
          </a:prstGeom>
          <a:noFill/>
        </p:spPr>
        <p:txBody>
          <a:bodyPr wrap="square" rtlCol="0">
            <a:spAutoFit/>
          </a:bodyPr>
          <a:lstStyle/>
          <a:p>
            <a:r>
              <a:rPr lang="en-US" b="1" dirty="0" smtClean="0"/>
              <a:t>Score Point 1</a:t>
            </a:r>
            <a:endParaRPr lang="en-US" b="1" dirty="0"/>
          </a:p>
        </p:txBody>
      </p:sp>
      <p:cxnSp>
        <p:nvCxnSpPr>
          <p:cNvPr id="9" name="Straight Connector 8"/>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descr="1 Sample 1 (redo).png"/>
          <p:cNvPicPr>
            <a:picLocks noChangeAspect="1"/>
          </p:cNvPicPr>
          <p:nvPr/>
        </p:nvPicPr>
        <p:blipFill>
          <a:blip r:embed="rId3" cstate="print"/>
          <a:stretch>
            <a:fillRect/>
          </a:stretch>
        </p:blipFill>
        <p:spPr>
          <a:xfrm>
            <a:off x="365760" y="1691640"/>
            <a:ext cx="4196137" cy="3447288"/>
          </a:xfrm>
          <a:prstGeom prst="rect">
            <a:avLst/>
          </a:prstGeom>
        </p:spPr>
      </p:pic>
      <p:sp>
        <p:nvSpPr>
          <p:cNvPr id="11" name="Slide Number Placeholder 10"/>
          <p:cNvSpPr>
            <a:spLocks noGrp="1"/>
          </p:cNvSpPr>
          <p:nvPr>
            <p:ph type="sldNum" sz="quarter" idx="10"/>
          </p:nvPr>
        </p:nvSpPr>
        <p:spPr/>
        <p:txBody>
          <a:bodyPr/>
          <a:lstStyle/>
          <a:p>
            <a:fld id="{C6C20FBB-DA0A-4D64-96F3-1BFC9EBDF0FB}"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1–2: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160520" cy="2267287"/>
          </a:xfrm>
          <a:prstGeom prst="rect">
            <a:avLst/>
          </a:prstGeom>
          <a:noFill/>
        </p:spPr>
        <p:txBody>
          <a:bodyPr wrap="square" rtlCol="0">
            <a:spAutoFit/>
          </a:bodyPr>
          <a:lstStyle/>
          <a:p>
            <a:pPr>
              <a:spcAft>
                <a:spcPts val="2000"/>
              </a:spcAft>
              <a:buSzPct val="90000"/>
              <a:buBlip>
                <a:blip r:embed="rId2"/>
              </a:buBlip>
              <a:tabLst>
                <a:tab pos="285750" algn="l"/>
              </a:tabLst>
            </a:pPr>
            <a:r>
              <a:rPr lang="en-US" dirty="0" smtClean="0"/>
              <a:t>  Response includes at least one 	sentence that completes a thought 	in a written text</a:t>
            </a:r>
          </a:p>
          <a:p>
            <a:pPr>
              <a:spcAft>
                <a:spcPts val="2000"/>
              </a:spcAft>
              <a:buSzPct val="90000"/>
              <a:buBlip>
                <a:blip r:embed="rId2"/>
              </a:buBlip>
              <a:tabLst>
                <a:tab pos="285750" algn="l"/>
              </a:tabLst>
            </a:pPr>
            <a:r>
              <a:rPr lang="en-US" dirty="0" smtClean="0"/>
              <a:t>  Response may contain adapted text </a:t>
            </a:r>
          </a:p>
          <a:p>
            <a:pPr>
              <a:spcAft>
                <a:spcPts val="2000"/>
              </a:spcAft>
              <a:buSzPct val="90000"/>
              <a:buBlip>
                <a:blip r:embed="rId2"/>
              </a:buBlip>
              <a:tabLst>
                <a:tab pos="285750" algn="l"/>
              </a:tabLst>
            </a:pPr>
            <a:r>
              <a:rPr lang="en-US" dirty="0" smtClean="0"/>
              <a:t>  Response may have frequent errors 	that obscure meaning</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6" name="Picture 5" descr="1 Sample 2.png"/>
          <p:cNvPicPr>
            <a:picLocks noChangeAspect="1"/>
          </p:cNvPicPr>
          <p:nvPr/>
        </p:nvPicPr>
        <p:blipFill>
          <a:blip r:embed="rId3" cstate="print"/>
          <a:stretch>
            <a:fillRect/>
          </a:stretch>
        </p:blipFill>
        <p:spPr>
          <a:xfrm>
            <a:off x="365760" y="1691640"/>
            <a:ext cx="4196137" cy="3447288"/>
          </a:xfrm>
          <a:prstGeom prst="rect">
            <a:avLst/>
          </a:prstGeom>
        </p:spPr>
      </p:pic>
      <p:sp>
        <p:nvSpPr>
          <p:cNvPr id="8" name="TextBox 7"/>
          <p:cNvSpPr txBox="1"/>
          <p:nvPr/>
        </p:nvSpPr>
        <p:spPr>
          <a:xfrm>
            <a:off x="314325" y="1038225"/>
            <a:ext cx="1724025" cy="369332"/>
          </a:xfrm>
          <a:prstGeom prst="rect">
            <a:avLst/>
          </a:prstGeom>
          <a:noFill/>
        </p:spPr>
        <p:txBody>
          <a:bodyPr wrap="square" rtlCol="0">
            <a:spAutoFit/>
          </a:bodyPr>
          <a:lstStyle/>
          <a:p>
            <a:r>
              <a:rPr lang="en-US" b="1" dirty="0" smtClean="0"/>
              <a:t>Score Point 1</a:t>
            </a:r>
            <a:endParaRPr lang="en-US" b="1" dirty="0"/>
          </a:p>
        </p:txBody>
      </p:sp>
      <p:cxnSp>
        <p:nvCxnSpPr>
          <p:cNvPr id="9" name="Straight Connector 8"/>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fld id="{C6C20FBB-DA0A-4D64-96F3-1BFC9EBDF0FB}"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1–2: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160520" cy="3098284"/>
          </a:xfrm>
          <a:prstGeom prst="rect">
            <a:avLst/>
          </a:prstGeom>
          <a:noFill/>
        </p:spPr>
        <p:txBody>
          <a:bodyPr wrap="square" rtlCol="0">
            <a:spAutoFit/>
          </a:bodyPr>
          <a:lstStyle/>
          <a:p>
            <a:pPr>
              <a:spcAft>
                <a:spcPts val="2000"/>
              </a:spcAft>
              <a:buSzPct val="90000"/>
              <a:buBlip>
                <a:blip r:embed="rId2"/>
              </a:buBlip>
              <a:tabLst>
                <a:tab pos="285750" algn="l"/>
              </a:tabLst>
            </a:pPr>
            <a:r>
              <a:rPr lang="en-US" dirty="0" smtClean="0"/>
              <a:t>  Response contains mostly grade-	appropriate simple sentences and </a:t>
            </a:r>
            <a:br>
              <a:rPr lang="en-US" dirty="0" smtClean="0"/>
            </a:br>
            <a:r>
              <a:rPr lang="en-US" dirty="0" smtClean="0"/>
              <a:t>	at least one compound sentence to 	introduce and complete thoughts 	and ideas in a written text</a:t>
            </a:r>
          </a:p>
          <a:p>
            <a:pPr>
              <a:spcAft>
                <a:spcPts val="2000"/>
              </a:spcAft>
              <a:buSzPct val="90000"/>
              <a:buBlip>
                <a:blip r:embed="rId2"/>
              </a:buBlip>
              <a:tabLst>
                <a:tab pos="285750" algn="l"/>
              </a:tabLst>
            </a:pPr>
            <a:r>
              <a:rPr lang="en-US" dirty="0" smtClean="0"/>
              <a:t>  Response contains some detailed 	thoughts and ideas in a written text</a:t>
            </a:r>
          </a:p>
          <a:p>
            <a:pPr>
              <a:spcAft>
                <a:spcPts val="2000"/>
              </a:spcAft>
              <a:buSzPct val="90000"/>
              <a:buBlip>
                <a:blip r:embed="rId2"/>
              </a:buBlip>
              <a:tabLst>
                <a:tab pos="285750" algn="l"/>
              </a:tabLst>
            </a:pPr>
            <a:r>
              <a:rPr lang="en-US" dirty="0" smtClean="0"/>
              <a:t>  Response may have occasional 	errors that obscure meaning</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6" name="Picture 5" descr="2 Sample 1.png"/>
          <p:cNvPicPr>
            <a:picLocks noChangeAspect="1"/>
          </p:cNvPicPr>
          <p:nvPr/>
        </p:nvPicPr>
        <p:blipFill>
          <a:blip r:embed="rId3" cstate="print"/>
          <a:stretch>
            <a:fillRect/>
          </a:stretch>
        </p:blipFill>
        <p:spPr>
          <a:xfrm>
            <a:off x="365760" y="1691640"/>
            <a:ext cx="4196137" cy="3447288"/>
          </a:xfrm>
          <a:prstGeom prst="rect">
            <a:avLst/>
          </a:prstGeom>
        </p:spPr>
      </p:pic>
      <p:sp>
        <p:nvSpPr>
          <p:cNvPr id="8" name="TextBox 7"/>
          <p:cNvSpPr txBox="1"/>
          <p:nvPr/>
        </p:nvSpPr>
        <p:spPr>
          <a:xfrm>
            <a:off x="314325" y="1038225"/>
            <a:ext cx="1724025" cy="369332"/>
          </a:xfrm>
          <a:prstGeom prst="rect">
            <a:avLst/>
          </a:prstGeom>
          <a:noFill/>
        </p:spPr>
        <p:txBody>
          <a:bodyPr wrap="square" rtlCol="0">
            <a:spAutoFit/>
          </a:bodyPr>
          <a:lstStyle/>
          <a:p>
            <a:r>
              <a:rPr lang="en-US" b="1" dirty="0" smtClean="0"/>
              <a:t>Score Point 2</a:t>
            </a:r>
            <a:endParaRPr lang="en-US" b="1" dirty="0"/>
          </a:p>
        </p:txBody>
      </p:sp>
      <p:cxnSp>
        <p:nvCxnSpPr>
          <p:cNvPr id="9" name="Straight Connector 8"/>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fld id="{C6C20FBB-DA0A-4D64-96F3-1BFC9EBDF0FB}"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1–2: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160520" cy="2544286"/>
          </a:xfrm>
          <a:prstGeom prst="rect">
            <a:avLst/>
          </a:prstGeom>
          <a:noFill/>
        </p:spPr>
        <p:txBody>
          <a:bodyPr wrap="square" rtlCol="0">
            <a:spAutoFit/>
          </a:bodyPr>
          <a:lstStyle/>
          <a:p>
            <a:pPr>
              <a:spcAft>
                <a:spcPts val="2000"/>
              </a:spcAft>
              <a:buSzPct val="90000"/>
              <a:buBlip>
                <a:blip r:embed="rId2"/>
              </a:buBlip>
              <a:tabLst>
                <a:tab pos="285750" algn="l"/>
              </a:tabLst>
            </a:pPr>
            <a:r>
              <a:rPr lang="en-US" dirty="0" smtClean="0"/>
              <a:t>  Response includes one sentence 	beyond a simple sentence</a:t>
            </a:r>
          </a:p>
          <a:p>
            <a:pPr>
              <a:spcAft>
                <a:spcPts val="2000"/>
              </a:spcAft>
              <a:buSzPct val="90000"/>
              <a:buBlip>
                <a:blip r:embed="rId2"/>
              </a:buBlip>
              <a:tabLst>
                <a:tab pos="285750" algn="l"/>
              </a:tabLst>
            </a:pPr>
            <a:r>
              <a:rPr lang="en-US" dirty="0" smtClean="0"/>
              <a:t>   Response includes a few sentences 	 to introduce and complete thoughts 	 and ideas in a written text</a:t>
            </a:r>
          </a:p>
          <a:p>
            <a:pPr>
              <a:spcAft>
                <a:spcPts val="2000"/>
              </a:spcAft>
              <a:buSzPct val="90000"/>
              <a:buBlip>
                <a:blip r:embed="rId2"/>
              </a:buBlip>
              <a:tabLst>
                <a:tab pos="285750" algn="l"/>
              </a:tabLst>
            </a:pPr>
            <a:r>
              <a:rPr lang="en-US" dirty="0" smtClean="0"/>
              <a:t>  Response may have occasional 	errors that obscure meaning</a:t>
            </a:r>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6" name="Picture 5" descr="2 Sample 2.png"/>
          <p:cNvPicPr>
            <a:picLocks noChangeAspect="1"/>
          </p:cNvPicPr>
          <p:nvPr/>
        </p:nvPicPr>
        <p:blipFill>
          <a:blip r:embed="rId3" cstate="print"/>
          <a:stretch>
            <a:fillRect/>
          </a:stretch>
        </p:blipFill>
        <p:spPr>
          <a:xfrm>
            <a:off x="365760" y="1691640"/>
            <a:ext cx="4196137" cy="3447288"/>
          </a:xfrm>
          <a:prstGeom prst="rect">
            <a:avLst/>
          </a:prstGeom>
        </p:spPr>
      </p:pic>
      <p:sp>
        <p:nvSpPr>
          <p:cNvPr id="8" name="TextBox 7"/>
          <p:cNvSpPr txBox="1"/>
          <p:nvPr/>
        </p:nvSpPr>
        <p:spPr>
          <a:xfrm>
            <a:off x="314325" y="1038225"/>
            <a:ext cx="1724025" cy="369332"/>
          </a:xfrm>
          <a:prstGeom prst="rect">
            <a:avLst/>
          </a:prstGeom>
          <a:noFill/>
        </p:spPr>
        <p:txBody>
          <a:bodyPr wrap="square" rtlCol="0">
            <a:spAutoFit/>
          </a:bodyPr>
          <a:lstStyle/>
          <a:p>
            <a:r>
              <a:rPr lang="en-US" b="1" dirty="0" smtClean="0"/>
              <a:t>Score Point 2</a:t>
            </a:r>
            <a:endParaRPr lang="en-US" b="1" dirty="0"/>
          </a:p>
        </p:txBody>
      </p:sp>
      <p:cxnSp>
        <p:nvCxnSpPr>
          <p:cNvPr id="9" name="Straight Connector 8"/>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fld id="{C6C20FBB-DA0A-4D64-96F3-1BFC9EBDF0FB}"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1–2: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160520" cy="2544286"/>
          </a:xfrm>
          <a:prstGeom prst="rect">
            <a:avLst/>
          </a:prstGeom>
          <a:noFill/>
        </p:spPr>
        <p:txBody>
          <a:bodyPr wrap="square" rtlCol="0">
            <a:spAutoFit/>
          </a:bodyPr>
          <a:lstStyle/>
          <a:p>
            <a:pPr>
              <a:spcAft>
                <a:spcPts val="2000"/>
              </a:spcAft>
              <a:buSzPct val="90000"/>
              <a:buBlip>
                <a:blip r:embed="rId2"/>
              </a:buBlip>
              <a:tabLst>
                <a:tab pos="285750" algn="l"/>
              </a:tabLst>
            </a:pPr>
            <a:r>
              <a:rPr lang="en-US" dirty="0" smtClean="0"/>
              <a:t>  Response contains relevant details 	to support thoughts, feelings,</a:t>
            </a:r>
            <a:br>
              <a:rPr lang="en-US" dirty="0" smtClean="0"/>
            </a:br>
            <a:r>
              <a:rPr lang="en-US" dirty="0" smtClean="0"/>
              <a:t>	or ideas</a:t>
            </a:r>
          </a:p>
          <a:p>
            <a:pPr>
              <a:spcAft>
                <a:spcPts val="2000"/>
              </a:spcAft>
              <a:buSzPct val="90000"/>
              <a:buBlip>
                <a:blip r:embed="rId2"/>
              </a:buBlip>
              <a:tabLst>
                <a:tab pos="285750" algn="l"/>
              </a:tabLst>
            </a:pPr>
            <a:r>
              <a:rPr lang="en-US" dirty="0" smtClean="0"/>
              <a:t>   Response includes complex 	  	 sentences</a:t>
            </a:r>
          </a:p>
          <a:p>
            <a:pPr>
              <a:spcAft>
                <a:spcPts val="2000"/>
              </a:spcAft>
              <a:buSzPct val="90000"/>
              <a:buBlip>
                <a:blip r:embed="rId2"/>
              </a:buBlip>
              <a:tabLst>
                <a:tab pos="285750" algn="l"/>
              </a:tabLst>
            </a:pPr>
            <a:r>
              <a:rPr lang="en-US" dirty="0" smtClean="0"/>
              <a:t>  Response rarely contains errors that 	obscure meaning</a:t>
            </a:r>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7" name="Picture 6" descr="3 Sample 1.png"/>
          <p:cNvPicPr>
            <a:picLocks noChangeAspect="1"/>
          </p:cNvPicPr>
          <p:nvPr/>
        </p:nvPicPr>
        <p:blipFill>
          <a:blip r:embed="rId3" cstate="print"/>
          <a:stretch>
            <a:fillRect/>
          </a:stretch>
        </p:blipFill>
        <p:spPr>
          <a:xfrm>
            <a:off x="365760" y="1691640"/>
            <a:ext cx="4196137" cy="3447288"/>
          </a:xfrm>
          <a:prstGeom prst="rect">
            <a:avLst/>
          </a:prstGeom>
        </p:spPr>
      </p:pic>
      <p:sp>
        <p:nvSpPr>
          <p:cNvPr id="8" name="TextBox 7"/>
          <p:cNvSpPr txBox="1"/>
          <p:nvPr/>
        </p:nvSpPr>
        <p:spPr>
          <a:xfrm>
            <a:off x="314325" y="1038225"/>
            <a:ext cx="1724025" cy="369332"/>
          </a:xfrm>
          <a:prstGeom prst="rect">
            <a:avLst/>
          </a:prstGeom>
          <a:noFill/>
        </p:spPr>
        <p:txBody>
          <a:bodyPr wrap="square" rtlCol="0">
            <a:spAutoFit/>
          </a:bodyPr>
          <a:lstStyle/>
          <a:p>
            <a:r>
              <a:rPr lang="en-US" b="1" dirty="0" smtClean="0"/>
              <a:t>Score Point 3</a:t>
            </a:r>
            <a:endParaRPr lang="en-US" b="1" dirty="0"/>
          </a:p>
        </p:txBody>
      </p:sp>
      <p:cxnSp>
        <p:nvCxnSpPr>
          <p:cNvPr id="9" name="Straight Connector 8"/>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fld id="{C6C20FBB-DA0A-4D64-96F3-1BFC9EBDF0FB}"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Highlights</a:t>
            </a:r>
            <a:endParaRPr lang="en-US" dirty="0"/>
          </a:p>
        </p:txBody>
      </p:sp>
      <p:sp>
        <p:nvSpPr>
          <p:cNvPr id="3" name="Content Placeholder 2"/>
          <p:cNvSpPr>
            <a:spLocks noGrp="1"/>
          </p:cNvSpPr>
          <p:nvPr>
            <p:ph idx="1"/>
          </p:nvPr>
        </p:nvSpPr>
        <p:spPr>
          <a:xfrm>
            <a:off x="458788" y="1638300"/>
            <a:ext cx="8279770" cy="4167278"/>
          </a:xfrm>
        </p:spPr>
        <p:txBody>
          <a:bodyPr/>
          <a:lstStyle/>
          <a:p>
            <a:pPr>
              <a:spcBef>
                <a:spcPts val="2000"/>
              </a:spcBef>
            </a:pPr>
            <a:r>
              <a:rPr lang="en-US" sz="2200" dirty="0" smtClean="0"/>
              <a:t>Speaking test is separate from Listening/Reading/Writing (L/R/W) test administration windows</a:t>
            </a:r>
          </a:p>
          <a:p>
            <a:pPr>
              <a:spcBef>
                <a:spcPts val="2000"/>
              </a:spcBef>
            </a:pPr>
            <a:r>
              <a:rPr lang="en-US" sz="2200" dirty="0" smtClean="0"/>
              <a:t>Still four testing sessions: One for Speaking and three for L/R/W, although L/R/W now have an integrated configuration</a:t>
            </a:r>
          </a:p>
          <a:p>
            <a:pPr>
              <a:spcBef>
                <a:spcPts val="2000"/>
              </a:spcBef>
            </a:pPr>
            <a:r>
              <a:rPr lang="en-US" sz="2200" dirty="0" smtClean="0"/>
              <a:t>Test remains untimed</a:t>
            </a:r>
          </a:p>
          <a:p>
            <a:pPr>
              <a:spcBef>
                <a:spcPts val="2000"/>
              </a:spcBef>
            </a:pPr>
            <a:r>
              <a:rPr lang="en-US" sz="2200" dirty="0" smtClean="0"/>
              <a:t>Speaking test administered individually</a:t>
            </a:r>
          </a:p>
          <a:p>
            <a:pPr>
              <a:spcBef>
                <a:spcPts val="2000"/>
              </a:spcBef>
            </a:pPr>
            <a:r>
              <a:rPr lang="en-US" sz="2200" dirty="0" smtClean="0"/>
              <a:t>L/R/W administered to groups of students</a:t>
            </a:r>
          </a:p>
          <a:p>
            <a:pPr>
              <a:spcBef>
                <a:spcPts val="2000"/>
              </a:spcBef>
            </a:pPr>
            <a:r>
              <a:rPr lang="en-US" sz="2200" dirty="0"/>
              <a:t>Rubric-based scoring of Speaking and Writing</a:t>
            </a:r>
          </a:p>
          <a:p>
            <a:pPr>
              <a:spcBef>
                <a:spcPts val="3000"/>
              </a:spcBef>
            </a:pPr>
            <a:endParaRPr lang="en-US" sz="2200" dirty="0" smtClean="0"/>
          </a:p>
        </p:txBody>
      </p:sp>
      <p:sp>
        <p:nvSpPr>
          <p:cNvPr id="4" name="TextBox 3"/>
          <p:cNvSpPr txBox="1"/>
          <p:nvPr/>
        </p:nvSpPr>
        <p:spPr>
          <a:xfrm>
            <a:off x="666750" y="847725"/>
            <a:ext cx="3743325" cy="523220"/>
          </a:xfrm>
          <a:prstGeom prst="rect">
            <a:avLst/>
          </a:prstGeom>
          <a:noFill/>
        </p:spPr>
        <p:txBody>
          <a:bodyPr wrap="square" rtlCol="0">
            <a:spAutoFit/>
          </a:bodyPr>
          <a:lstStyle/>
          <a:p>
            <a:r>
              <a:rPr lang="en-US" sz="2800" b="1" dirty="0" smtClean="0"/>
              <a:t>Similarities</a:t>
            </a:r>
            <a:endParaRPr lang="en-US" sz="2800" b="1" dirty="0"/>
          </a:p>
        </p:txBody>
      </p:sp>
      <p:cxnSp>
        <p:nvCxnSpPr>
          <p:cNvPr id="5" name="Straight Connector 4"/>
          <p:cNvCxnSpPr/>
          <p:nvPr/>
        </p:nvCxnSpPr>
        <p:spPr>
          <a:xfrm>
            <a:off x="735330" y="1303021"/>
            <a:ext cx="3886200" cy="1904"/>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0"/>
          </p:nvPr>
        </p:nvSpPr>
        <p:spPr/>
        <p:txBody>
          <a:bodyPr/>
          <a:lstStyle/>
          <a:p>
            <a:fld id="{C6C20FBB-DA0A-4D64-96F3-1BFC9EBDF0FB}"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1–2: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81549" y="1038225"/>
            <a:ext cx="4160520" cy="2821285"/>
          </a:xfrm>
          <a:prstGeom prst="rect">
            <a:avLst/>
          </a:prstGeom>
          <a:noFill/>
        </p:spPr>
        <p:txBody>
          <a:bodyPr wrap="square" rtlCol="0">
            <a:spAutoFit/>
          </a:bodyPr>
          <a:lstStyle/>
          <a:p>
            <a:pPr algn="ctr"/>
            <a:r>
              <a:rPr lang="en-US" b="1" dirty="0" smtClean="0"/>
              <a:t>Score Point 3</a:t>
            </a:r>
          </a:p>
          <a:p>
            <a:pPr algn="ctr"/>
            <a:endParaRPr lang="en-US" b="1" dirty="0" smtClean="0"/>
          </a:p>
          <a:p>
            <a:pPr>
              <a:spcAft>
                <a:spcPts val="2000"/>
              </a:spcAft>
              <a:buSzPct val="90000"/>
              <a:buBlip>
                <a:blip r:embed="rId2"/>
              </a:buBlip>
              <a:tabLst>
                <a:tab pos="285750" algn="l"/>
              </a:tabLst>
            </a:pPr>
            <a:r>
              <a:rPr lang="en-US" dirty="0" smtClean="0"/>
              <a:t>  Use of introductory and concluding 	words makes organization evident</a:t>
            </a:r>
          </a:p>
          <a:p>
            <a:pPr>
              <a:spcAft>
                <a:spcPts val="2000"/>
              </a:spcAft>
              <a:buSzPct val="90000"/>
              <a:buBlip>
                <a:blip r:embed="rId2"/>
              </a:buBlip>
              <a:tabLst>
                <a:tab pos="285750" algn="l"/>
              </a:tabLst>
            </a:pPr>
            <a:r>
              <a:rPr lang="en-US" dirty="0" smtClean="0"/>
              <a:t>   Response includes complex 	 	 sentences</a:t>
            </a:r>
          </a:p>
          <a:p>
            <a:pPr>
              <a:spcAft>
                <a:spcPts val="2000"/>
              </a:spcAft>
              <a:buSzPct val="90000"/>
              <a:buBlip>
                <a:blip r:embed="rId2"/>
              </a:buBlip>
              <a:tabLst>
                <a:tab pos="285750" algn="l"/>
              </a:tabLst>
            </a:pPr>
            <a:r>
              <a:rPr lang="en-US" dirty="0" smtClean="0"/>
              <a:t>  Response rarely contains errors that 	obscure meaning</a:t>
            </a:r>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7" name="Picture 6" descr="3 Sample 2.png"/>
          <p:cNvPicPr>
            <a:picLocks noChangeAspect="1"/>
          </p:cNvPicPr>
          <p:nvPr/>
        </p:nvPicPr>
        <p:blipFill>
          <a:blip r:embed="rId3" cstate="print"/>
          <a:stretch>
            <a:fillRect/>
          </a:stretch>
        </p:blipFill>
        <p:spPr>
          <a:xfrm>
            <a:off x="365760" y="1143001"/>
            <a:ext cx="4197096" cy="4498426"/>
          </a:xfrm>
          <a:prstGeom prst="rect">
            <a:avLst/>
          </a:prstGeom>
        </p:spPr>
      </p:pic>
      <p:cxnSp>
        <p:nvCxnSpPr>
          <p:cNvPr id="10" name="Straight Connector 9"/>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6C20FBB-DA0A-4D64-96F3-1BFC9EBDF0FB}"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1–2: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81549" y="1038225"/>
            <a:ext cx="4160520" cy="3098284"/>
          </a:xfrm>
          <a:prstGeom prst="rect">
            <a:avLst/>
          </a:prstGeom>
          <a:noFill/>
        </p:spPr>
        <p:txBody>
          <a:bodyPr wrap="square" rtlCol="0">
            <a:spAutoFit/>
          </a:bodyPr>
          <a:lstStyle/>
          <a:p>
            <a:pPr algn="ctr"/>
            <a:r>
              <a:rPr lang="en-US" b="1" dirty="0" smtClean="0"/>
              <a:t>Score Point 4</a:t>
            </a:r>
          </a:p>
          <a:p>
            <a:pPr algn="ctr"/>
            <a:endParaRPr lang="en-US" b="1" dirty="0" smtClean="0"/>
          </a:p>
          <a:p>
            <a:pPr>
              <a:spcAft>
                <a:spcPts val="2000"/>
              </a:spcAft>
              <a:buSzPct val="90000"/>
              <a:buBlip>
                <a:blip r:embed="rId2"/>
              </a:buBlip>
              <a:tabLst>
                <a:tab pos="285750" algn="l"/>
              </a:tabLst>
            </a:pPr>
            <a:r>
              <a:rPr lang="en-US" dirty="0" smtClean="0"/>
              <a:t>  Response includes varied and 	sufficient detailed thoughts, 	feelings, and ideas in a written text</a:t>
            </a:r>
          </a:p>
          <a:p>
            <a:pPr>
              <a:spcAft>
                <a:spcPts val="2000"/>
              </a:spcAft>
              <a:buSzPct val="90000"/>
              <a:buBlip>
                <a:blip r:embed="rId2"/>
              </a:buBlip>
              <a:tabLst>
                <a:tab pos="285750" algn="l"/>
              </a:tabLst>
            </a:pPr>
            <a:r>
              <a:rPr lang="en-US" dirty="0" smtClean="0"/>
              <a:t>   Organization is clear with an 	 	 introduction and a conclusion</a:t>
            </a:r>
          </a:p>
          <a:p>
            <a:pPr>
              <a:spcAft>
                <a:spcPts val="2000"/>
              </a:spcAft>
              <a:buSzPct val="90000"/>
              <a:buBlip>
                <a:blip r:embed="rId2"/>
              </a:buBlip>
              <a:tabLst>
                <a:tab pos="285750" algn="l"/>
              </a:tabLst>
            </a:pPr>
            <a:r>
              <a:rPr lang="en-US" dirty="0" smtClean="0"/>
              <a:t>  Response has few or no errors that 	obscure meaning</a:t>
            </a:r>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6" name="Picture 5" descr="4 Sample 2.png"/>
          <p:cNvPicPr>
            <a:picLocks noChangeAspect="1"/>
          </p:cNvPicPr>
          <p:nvPr/>
        </p:nvPicPr>
        <p:blipFill>
          <a:blip r:embed="rId3" cstate="print"/>
          <a:stretch>
            <a:fillRect/>
          </a:stretch>
        </p:blipFill>
        <p:spPr>
          <a:xfrm>
            <a:off x="365760" y="1143000"/>
            <a:ext cx="4197489" cy="4498848"/>
          </a:xfrm>
          <a:prstGeom prst="rect">
            <a:avLst/>
          </a:prstGeom>
        </p:spPr>
      </p:pic>
      <p:cxnSp>
        <p:nvCxnSpPr>
          <p:cNvPr id="8" name="Straight Connector 7"/>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fld id="{C6C20FBB-DA0A-4D64-96F3-1BFC9EBDF0FB}"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269873" y="849313"/>
            <a:ext cx="8686800" cy="1227137"/>
          </a:xfrm>
          <a:prstGeom prst="roundRect">
            <a:avLst>
              <a:gd name="adj" fmla="val 16667"/>
            </a:avLst>
          </a:prstGeom>
          <a:solidFill>
            <a:srgbClr val="B2B2B2"/>
          </a:solidFill>
          <a:ln w="9525">
            <a:noFill/>
            <a:round/>
            <a:headEnd/>
            <a:tailEnd/>
          </a:ln>
        </p:spPr>
        <p:txBody>
          <a:bodyPr wrap="none" anchor="ctr"/>
          <a:lstStyle/>
          <a:p>
            <a:endParaRPr lang="en-US"/>
          </a:p>
        </p:txBody>
      </p:sp>
      <p:sp>
        <p:nvSpPr>
          <p:cNvPr id="2" name="Title 1"/>
          <p:cNvSpPr>
            <a:spLocks noGrp="1"/>
          </p:cNvSpPr>
          <p:nvPr>
            <p:ph type="title"/>
          </p:nvPr>
        </p:nvSpPr>
        <p:spPr/>
        <p:txBody>
          <a:bodyPr/>
          <a:lstStyle/>
          <a:p>
            <a:r>
              <a:rPr lang="en-US" dirty="0" smtClean="0"/>
              <a:t>Grades 5–6: </a:t>
            </a:r>
            <a:r>
              <a:rPr lang="en-US" u="sng" dirty="0" smtClean="0"/>
              <a:t>SCR</a:t>
            </a:r>
            <a:r>
              <a:rPr lang="en-US" dirty="0" smtClean="0"/>
              <a:t> Rubric</a:t>
            </a:r>
            <a:endParaRPr lang="en-US" dirty="0"/>
          </a:p>
        </p:txBody>
      </p:sp>
      <p:sp>
        <p:nvSpPr>
          <p:cNvPr id="4" name="AutoShape 2"/>
          <p:cNvSpPr>
            <a:spLocks noChangeArrowheads="1"/>
          </p:cNvSpPr>
          <p:nvPr/>
        </p:nvSpPr>
        <p:spPr bwMode="auto">
          <a:xfrm>
            <a:off x="269873" y="5040313"/>
            <a:ext cx="8674102" cy="1227137"/>
          </a:xfrm>
          <a:prstGeom prst="roundRect">
            <a:avLst>
              <a:gd name="adj" fmla="val 16667"/>
            </a:avLst>
          </a:prstGeom>
          <a:solidFill>
            <a:srgbClr val="B2B2B2"/>
          </a:solidFill>
          <a:ln w="9525">
            <a:noFill/>
            <a:round/>
            <a:headEnd/>
            <a:tailEnd/>
          </a:ln>
        </p:spPr>
        <p:txBody>
          <a:bodyPr wrap="none" anchor="ctr"/>
          <a:lstStyle/>
          <a:p>
            <a:endParaRPr lang="en-US"/>
          </a:p>
        </p:txBody>
      </p:sp>
      <p:graphicFrame>
        <p:nvGraphicFramePr>
          <p:cNvPr id="5" name="Group 76"/>
          <p:cNvGraphicFramePr>
            <a:graphicFrameLocks noGrp="1"/>
          </p:cNvGraphicFramePr>
          <p:nvPr>
            <p:ph/>
            <p:extLst>
              <p:ext uri="{D42A27DB-BD31-4B8C-83A1-F6EECF244321}">
                <p14:modId xmlns="" xmlns:p14="http://schemas.microsoft.com/office/powerpoint/2010/main" val="352131655"/>
              </p:ext>
            </p:extLst>
          </p:nvPr>
        </p:nvGraphicFramePr>
        <p:xfrm>
          <a:off x="269874" y="1003300"/>
          <a:ext cx="8668384" cy="5092700"/>
        </p:xfrm>
        <a:graphic>
          <a:graphicData uri="http://schemas.openxmlformats.org/drawingml/2006/table">
            <a:tbl>
              <a:tblPr/>
              <a:tblGrid>
                <a:gridCol w="1025526"/>
                <a:gridCol w="7642858"/>
              </a:tblGrid>
              <a:tr h="8686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Tahoma" pitchFamily="34" charset="0"/>
                        </a:rPr>
                        <a:t>Entering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rPr>
                        <a:t>0</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2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zero or few grade-appropriate words and short phrases.</a:t>
                      </a:r>
                    </a:p>
                    <a:p>
                      <a:pPr>
                        <a:spcAft>
                          <a:spcPts val="2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most common literal use of Tier 1 grade-appropriate vocabulary to precisely describe detailed ideas and facts.</a:t>
                      </a:r>
                    </a:p>
                    <a:p>
                      <a:pPr>
                        <a:spcAft>
                          <a:spcPts val="2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zero or few transitional words that orient the reader, logically develop ideas using transitions, or provide closure in a written text.</a:t>
                      </a:r>
                    </a:p>
                    <a:p>
                      <a:pPr>
                        <a:spcAft>
                          <a:spcPts val="2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no or at least one precisely described detailed idea or fact in written text.</a:t>
                      </a:r>
                    </a:p>
                    <a:p>
                      <a:pPr>
                        <a:spcAft>
                          <a:spcPts val="2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may contain errors that totally obscure meaning. </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857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Tahoma" pitchFamily="34" charset="0"/>
                        </a:rPr>
                        <a:t>Emerging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r>
                      <a:br>
                        <a:rPr kumimoji="0" lang="en-US" sz="1200" b="1" i="0" u="none" strike="noStrike" cap="none" normalizeH="0" baseline="0" dirty="0" smtClean="0">
                          <a:ln>
                            <a:noFill/>
                          </a:ln>
                          <a:solidFill>
                            <a:schemeClr val="bg1"/>
                          </a:solidFill>
                          <a:effectLst/>
                          <a:latin typeface="Tahoma" pitchFamily="34" charset="0"/>
                        </a:rPr>
                      </a:br>
                      <a:r>
                        <a:rPr kumimoji="0" lang="en-US" sz="1400" b="1" i="0" u="none" strike="noStrike" cap="none" normalizeH="0" baseline="0" dirty="0" smtClean="0">
                          <a:ln>
                            <a:noFill/>
                          </a:ln>
                          <a:solidFill>
                            <a:schemeClr val="bg1"/>
                          </a:solidFill>
                          <a:effectLst/>
                          <a:latin typeface="Tahoma" pitchFamily="34" charset="0"/>
                        </a:rPr>
                        <a:t>1</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2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some grade-appropriate words, short phrases, and a few simple sentences.</a:t>
                      </a:r>
                    </a:p>
                    <a:p>
                      <a:pPr>
                        <a:spcAft>
                          <a:spcPts val="2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use of Tier 1 and a few Tier 2 and Tier 3 grade-appropriate vocabulary to precisely describe detailed ideas and facts.</a:t>
                      </a:r>
                    </a:p>
                    <a:p>
                      <a:pPr>
                        <a:spcAft>
                          <a:spcPts val="2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a few transitional words and at least one sentence structure that orient the reader, logically develop ideas using transitions, or provide closure in a written text.</a:t>
                      </a:r>
                    </a:p>
                    <a:p>
                      <a:pPr>
                        <a:spcAft>
                          <a:spcPts val="2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a few precisely described detailed ideas and facts in a written text.</a:t>
                      </a:r>
                    </a:p>
                    <a:p>
                      <a:pPr>
                        <a:spcAft>
                          <a:spcPts val="2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may have frequent errors that obscure meaning. </a:t>
                      </a:r>
                      <a:endParaRPr lang="en-US" sz="750" kern="1200" dirty="0">
                        <a:solidFill>
                          <a:schemeClr val="tx1"/>
                        </a:solidFill>
                        <a:latin typeface="+mn-lt"/>
                        <a:ea typeface="+mn-ea"/>
                        <a:cs typeface="+mn-cs"/>
                      </a:endParaRP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10299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Tahoma" pitchFamily="34" charset="0"/>
                        </a:rPr>
                        <a:t>Transitioning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t>
                      </a:r>
                      <a:r>
                        <a:rPr kumimoji="0" lang="en-US" sz="1400" b="1" i="0" u="none" strike="noStrike" cap="none" normalizeH="0" baseline="0" dirty="0" smtClean="0">
                          <a:ln>
                            <a:noFill/>
                          </a:ln>
                          <a:solidFill>
                            <a:schemeClr val="bg1"/>
                          </a:solidFill>
                          <a:effectLst/>
                          <a:latin typeface="Tahoma" pitchFamily="34" charset="0"/>
                        </a:rPr>
                        <a:t>2</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2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mostly grade-appropriate simple sentences and at least one complex sentence.</a:t>
                      </a:r>
                    </a:p>
                    <a:p>
                      <a:pPr>
                        <a:spcAft>
                          <a:spcPts val="2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use and a few figurative uses of Tier 1 and Tier 2 or Tier 3 grade-appropriate vocabulary to precisely describe detailed ideas and facts in a written text.</a:t>
                      </a:r>
                    </a:p>
                    <a:p>
                      <a:pPr>
                        <a:spcAft>
                          <a:spcPts val="2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some transitional words and a few sentence structures that orient the reader, logically develop ideas using transitions, or provide closure in a written text.</a:t>
                      </a:r>
                    </a:p>
                    <a:p>
                      <a:pPr>
                        <a:spcAft>
                          <a:spcPts val="2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some precisely described detailed ideas and facts in a written text.</a:t>
                      </a:r>
                    </a:p>
                    <a:p>
                      <a:pPr>
                        <a:spcAft>
                          <a:spcPts val="2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may have occasional errors that obscure meaning.</a:t>
                      </a:r>
                      <a:endParaRPr lang="en-US" sz="750" kern="1200" dirty="0">
                        <a:solidFill>
                          <a:schemeClr val="tx1"/>
                        </a:solidFill>
                        <a:latin typeface="+mn-lt"/>
                        <a:ea typeface="+mn-ea"/>
                        <a:cs typeface="+mn-cs"/>
                      </a:endParaRP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10407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Tahoma" pitchFamily="34" charset="0"/>
                        </a:rPr>
                        <a:t>Expanding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t>
                      </a:r>
                      <a:r>
                        <a:rPr kumimoji="0" lang="en-US" sz="1400" b="1" i="0" u="none" strike="noStrike" cap="none" normalizeH="0" baseline="0" dirty="0" smtClean="0">
                          <a:ln>
                            <a:noFill/>
                          </a:ln>
                          <a:solidFill>
                            <a:schemeClr val="bg1"/>
                          </a:solidFill>
                          <a:effectLst/>
                          <a:latin typeface="Tahoma" pitchFamily="34" charset="0"/>
                        </a:rPr>
                        <a:t>3</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2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mostly grade-appropriate simple sentences and some complex sentences.</a:t>
                      </a:r>
                    </a:p>
                    <a:p>
                      <a:pPr>
                        <a:spcAft>
                          <a:spcPts val="2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use and some figurative uses of Tier 1 and Tier 2 or Tier 3 grade-appropriate vocabulary to precisely describe detailed ideas and facts in a written text.</a:t>
                      </a:r>
                    </a:p>
                    <a:p>
                      <a:pPr>
                        <a:spcAft>
                          <a:spcPts val="2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many transitional words and some sentence structures that orient the reader, logically develop ideas using transitions, or provide closure in a written text.</a:t>
                      </a:r>
                    </a:p>
                    <a:p>
                      <a:pPr>
                        <a:spcAft>
                          <a:spcPts val="2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many precisely described detailed ideas and facts in a written text.</a:t>
                      </a:r>
                    </a:p>
                    <a:p>
                      <a:pPr>
                        <a:spcAft>
                          <a:spcPts val="2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rarely contains errors that obscure meaning. </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975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Tahoma" pitchFamily="34" charset="0"/>
                        </a:rPr>
                        <a:t>Commanding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t>
                      </a:r>
                      <a:r>
                        <a:rPr kumimoji="0" lang="en-US" sz="1400" b="1" i="0" u="none" strike="noStrike" cap="none" normalizeH="0" baseline="0" dirty="0" smtClean="0">
                          <a:ln>
                            <a:noFill/>
                          </a:ln>
                          <a:solidFill>
                            <a:schemeClr val="bg1"/>
                          </a:solidFill>
                          <a:effectLst/>
                          <a:latin typeface="Tahoma" pitchFamily="34" charset="0"/>
                        </a:rPr>
                        <a:t>4</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2B2B2"/>
                    </a:solidFill>
                  </a:tcPr>
                </a:tc>
                <a:tc>
                  <a:txBody>
                    <a:bodyPr/>
                    <a:lstStyle/>
                    <a:p>
                      <a:pPr>
                        <a:spcAft>
                          <a:spcPts val="2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mostly grade-appropriate simple and complex sentences.</a:t>
                      </a:r>
                    </a:p>
                    <a:p>
                      <a:pPr>
                        <a:spcAft>
                          <a:spcPts val="2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and figurative uses of Tier 1 and Tier 2 or Tier 3 grade-appropriate vocabulary  to precisely describe detailed ideas and facts in a written text.</a:t>
                      </a:r>
                    </a:p>
                    <a:p>
                      <a:pPr>
                        <a:spcAft>
                          <a:spcPts val="2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many and varied transitional words and sentence structures that orient the reader, logically develop ideas using transitions, or provide closure in a written text.</a:t>
                      </a:r>
                    </a:p>
                    <a:p>
                      <a:pPr>
                        <a:spcAft>
                          <a:spcPts val="2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varied and sufficient precisely described detailed ideas and facts in a written text.</a:t>
                      </a:r>
                    </a:p>
                    <a:p>
                      <a:pPr>
                        <a:spcAft>
                          <a:spcPts val="2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has few or no errors that obscure meaning.</a:t>
                      </a:r>
                    </a:p>
                  </a:txBody>
                  <a:tcPr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bl>
          </a:graphicData>
        </a:graphic>
      </p:graphicFrame>
      <p:sp>
        <p:nvSpPr>
          <p:cNvPr id="7" name="Slide Number Placeholder 6"/>
          <p:cNvSpPr>
            <a:spLocks noGrp="1"/>
          </p:cNvSpPr>
          <p:nvPr>
            <p:ph type="sldNum" sz="quarter" idx="10"/>
          </p:nvPr>
        </p:nvSpPr>
        <p:spPr/>
        <p:txBody>
          <a:bodyPr/>
          <a:lstStyle/>
          <a:p>
            <a:fld id="{C6C20FBB-DA0A-4D64-96F3-1BFC9EBDF0FB}"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5–6: </a:t>
            </a:r>
            <a:r>
              <a:rPr lang="en-US" u="sng" dirty="0" smtClean="0"/>
              <a:t>SCR</a:t>
            </a:r>
            <a:r>
              <a:rPr lang="en-US" dirty="0" smtClean="0"/>
              <a:t> Scoring Notes</a:t>
            </a:r>
            <a:endParaRPr lang="en-US" dirty="0"/>
          </a:p>
        </p:txBody>
      </p:sp>
      <p:sp>
        <p:nvSpPr>
          <p:cNvPr id="7" name="Slide Number Placeholder 6"/>
          <p:cNvSpPr>
            <a:spLocks noGrp="1"/>
          </p:cNvSpPr>
          <p:nvPr>
            <p:ph type="sldNum" sz="quarter" idx="10"/>
          </p:nvPr>
        </p:nvSpPr>
        <p:spPr/>
        <p:txBody>
          <a:bodyPr/>
          <a:lstStyle/>
          <a:p>
            <a:fld id="{C6C20FBB-DA0A-4D64-96F3-1BFC9EBDF0FB}" type="slidenum">
              <a:rPr lang="en-US" smtClean="0"/>
              <a:pPr/>
              <a:t>63</a:t>
            </a:fld>
            <a:endParaRPr lang="en-US" dirty="0"/>
          </a:p>
        </p:txBody>
      </p:sp>
      <p:pic>
        <p:nvPicPr>
          <p:cNvPr id="9" name="Picture 8" descr="56SCR_Notes.tif"/>
          <p:cNvPicPr>
            <a:picLocks noChangeAspect="1"/>
          </p:cNvPicPr>
          <p:nvPr/>
        </p:nvPicPr>
        <p:blipFill>
          <a:blip r:embed="rId3" cstate="print"/>
          <a:stretch>
            <a:fillRect/>
          </a:stretch>
        </p:blipFill>
        <p:spPr>
          <a:xfrm>
            <a:off x="560832" y="1079754"/>
            <a:ext cx="8022336" cy="4888992"/>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5–6: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AutoShape 4"/>
          <p:cNvSpPr>
            <a:spLocks noChangeArrowheads="1"/>
          </p:cNvSpPr>
          <p:nvPr/>
        </p:nvSpPr>
        <p:spPr bwMode="auto">
          <a:xfrm>
            <a:off x="180975" y="871537"/>
            <a:ext cx="8732838" cy="5414963"/>
          </a:xfrm>
          <a:prstGeom prst="roundRect">
            <a:avLst>
              <a:gd name="adj" fmla="val 16667"/>
            </a:avLst>
          </a:prstGeom>
          <a:gradFill flip="none" rotWithShape="1">
            <a:gsLst>
              <a:gs pos="0">
                <a:srgbClr val="EAEAEA"/>
              </a:gs>
              <a:gs pos="100000">
                <a:srgbClr val="EAEAEA">
                  <a:gamma/>
                  <a:shade val="85882"/>
                  <a:invGamma/>
                </a:srgbClr>
              </a:gs>
            </a:gsLst>
            <a:lin ang="18900000" scaled="1"/>
            <a:tileRect/>
          </a:gradFill>
          <a:ln w="25400">
            <a:solidFill>
              <a:srgbClr val="737373"/>
            </a:solidFill>
            <a:round/>
            <a:headEnd/>
            <a:tailEnd/>
          </a:ln>
          <a:effectLst>
            <a:outerShdw dist="107763" dir="2700000" algn="ctr" rotWithShape="0">
              <a:schemeClr val="bg2">
                <a:alpha val="50000"/>
              </a:schemeClr>
            </a:outerShdw>
          </a:effectLst>
        </p:spPr>
        <p:txBody>
          <a:bodyPr wrap="none" anchor="ctr"/>
          <a:lstStyle/>
          <a:p>
            <a:pPr>
              <a:defRPr/>
            </a:pPr>
            <a:endParaRPr lang="en-US" dirty="0"/>
          </a:p>
        </p:txBody>
      </p:sp>
      <p:sp>
        <p:nvSpPr>
          <p:cNvPr id="5" name="Content Placeholder 2"/>
          <p:cNvSpPr>
            <a:spLocks noGrp="1"/>
          </p:cNvSpPr>
          <p:nvPr>
            <p:ph idx="1"/>
          </p:nvPr>
        </p:nvSpPr>
        <p:spPr>
          <a:xfrm>
            <a:off x="525462" y="1006475"/>
            <a:ext cx="8075613" cy="612775"/>
          </a:xfrm>
        </p:spPr>
        <p:txBody>
          <a:bodyPr/>
          <a:lstStyle/>
          <a:p>
            <a:pPr marL="0" indent="0">
              <a:spcBef>
                <a:spcPts val="0"/>
              </a:spcBef>
              <a:spcAft>
                <a:spcPts val="1000"/>
              </a:spcAft>
              <a:buNone/>
            </a:pPr>
            <a:r>
              <a:rPr lang="en-US" sz="1200" b="1" i="1" dirty="0" smtClean="0"/>
              <a:t>Directions</a:t>
            </a:r>
          </a:p>
          <a:p>
            <a:pPr marL="0" indent="0">
              <a:spcBef>
                <a:spcPts val="0"/>
              </a:spcBef>
              <a:spcAft>
                <a:spcPts val="1000"/>
              </a:spcAft>
              <a:buNone/>
            </a:pPr>
            <a:r>
              <a:rPr lang="en-US" sz="1000" b="1" dirty="0" smtClean="0">
                <a:latin typeface="Times New Roman" pitchFamily="18" charset="0"/>
                <a:cs typeface="Times New Roman" pitchFamily="18" charset="0"/>
              </a:rPr>
              <a:t> Read the passage again. Then you will be asked to write a paragraph based on the passage.</a:t>
            </a:r>
            <a:endParaRPr lang="en-US" sz="1000" b="1" i="1" dirty="0" smtClean="0"/>
          </a:p>
        </p:txBody>
      </p:sp>
      <p:pic>
        <p:nvPicPr>
          <p:cNvPr id="6" name="Picture 5" descr="Himalayas Pic.png"/>
          <p:cNvPicPr>
            <a:picLocks noChangeAspect="1"/>
          </p:cNvPicPr>
          <p:nvPr/>
        </p:nvPicPr>
        <p:blipFill>
          <a:blip r:embed="rId2" cstate="print"/>
          <a:stretch>
            <a:fillRect/>
          </a:stretch>
        </p:blipFill>
        <p:spPr>
          <a:xfrm>
            <a:off x="2740524" y="1876710"/>
            <a:ext cx="2396191" cy="1371429"/>
          </a:xfrm>
          <a:prstGeom prst="rect">
            <a:avLst/>
          </a:prstGeom>
        </p:spPr>
      </p:pic>
      <p:pic>
        <p:nvPicPr>
          <p:cNvPr id="7" name="Picture 6" descr="Yak Pic.png"/>
          <p:cNvPicPr>
            <a:picLocks noChangeAspect="1"/>
          </p:cNvPicPr>
          <p:nvPr/>
        </p:nvPicPr>
        <p:blipFill>
          <a:blip r:embed="rId3" cstate="print"/>
          <a:stretch>
            <a:fillRect/>
          </a:stretch>
        </p:blipFill>
        <p:spPr>
          <a:xfrm>
            <a:off x="5232610" y="1876710"/>
            <a:ext cx="1009650" cy="1371600"/>
          </a:xfrm>
          <a:prstGeom prst="rect">
            <a:avLst/>
          </a:prstGeom>
        </p:spPr>
      </p:pic>
      <p:sp>
        <p:nvSpPr>
          <p:cNvPr id="8" name="TextBox 7"/>
          <p:cNvSpPr txBox="1"/>
          <p:nvPr/>
        </p:nvSpPr>
        <p:spPr>
          <a:xfrm>
            <a:off x="476249" y="3495675"/>
            <a:ext cx="8220075" cy="2605842"/>
          </a:xfrm>
          <a:prstGeom prst="rect">
            <a:avLst/>
          </a:prstGeom>
          <a:noFill/>
        </p:spPr>
        <p:txBody>
          <a:bodyPr wrap="square" rtlCol="0">
            <a:spAutoFit/>
          </a:bodyPr>
          <a:lstStyle/>
          <a:p>
            <a:pPr marL="228600" indent="-228600" algn="just">
              <a:spcAft>
                <a:spcPts val="400"/>
              </a:spcAft>
            </a:pPr>
            <a:r>
              <a:rPr lang="en-US" sz="1000" dirty="0" smtClean="0">
                <a:latin typeface="Times New Roman" pitchFamily="18" charset="0"/>
                <a:cs typeface="Times New Roman" pitchFamily="18" charset="0"/>
              </a:rPr>
              <a:t>1       Nepal is a country that lies between China and India. Most people in Nepal live in the central and southern regions. Nepal’s northern side is formed by the Himalaya mountain range. One ethnic group that lives in Nepal are the Sherpa people. Many </a:t>
            </a:r>
            <a:r>
              <a:rPr lang="en-US" sz="1000" dirty="0" err="1" smtClean="0">
                <a:latin typeface="Times New Roman" pitchFamily="18" charset="0"/>
                <a:cs typeface="Times New Roman" pitchFamily="18" charset="0"/>
              </a:rPr>
              <a:t>Sherpas</a:t>
            </a:r>
            <a:r>
              <a:rPr lang="en-US" sz="1000" dirty="0" smtClean="0">
                <a:latin typeface="Times New Roman" pitchFamily="18" charset="0"/>
                <a:cs typeface="Times New Roman" pitchFamily="18" charset="0"/>
              </a:rPr>
              <a:t> live around the southern base of Mount Everest, which is the tallest mountain in the world.</a:t>
            </a:r>
          </a:p>
          <a:p>
            <a:pPr marL="228600" indent="-228600" algn="just">
              <a:spcAft>
                <a:spcPts val="400"/>
              </a:spcAft>
              <a:buAutoNum type="arabicPlain" startAt="2"/>
            </a:pPr>
            <a:r>
              <a:rPr lang="en-US" sz="1000" dirty="0" smtClean="0">
                <a:latin typeface="Times New Roman" pitchFamily="18" charset="0"/>
                <a:cs typeface="Times New Roman" pitchFamily="18" charset="0"/>
              </a:rPr>
              <a:t>   Nepal’s climate is arctic in the mountains’ high altitudes. Severely cold winds blow. Glaciers and heavy snow are found in the mountains. The </a:t>
            </a:r>
            <a:r>
              <a:rPr lang="en-US" sz="1000" dirty="0" err="1" smtClean="0">
                <a:latin typeface="Times New Roman" pitchFamily="18" charset="0"/>
                <a:cs typeface="Times New Roman" pitchFamily="18" charset="0"/>
              </a:rPr>
              <a:t>Sherpas</a:t>
            </a:r>
            <a:r>
              <a:rPr lang="en-US" sz="1000" dirty="0" smtClean="0">
                <a:latin typeface="Times New Roman" pitchFamily="18" charset="0"/>
                <a:cs typeface="Times New Roman" pitchFamily="18" charset="0"/>
              </a:rPr>
              <a:t> are used to living at high altitudes in extreme weather. Their villages are located more than 10,000 feet above sea level. </a:t>
            </a:r>
          </a:p>
          <a:p>
            <a:pPr marL="228600" indent="-228600" algn="just">
              <a:spcAft>
                <a:spcPts val="400"/>
              </a:spcAft>
              <a:buAutoNum type="arabicPlain" startAt="2"/>
            </a:pPr>
            <a:r>
              <a:rPr lang="en-US" sz="1000" dirty="0" smtClean="0">
                <a:latin typeface="Times New Roman" pitchFamily="18" charset="0"/>
                <a:cs typeface="Times New Roman" pitchFamily="18" charset="0"/>
              </a:rPr>
              <a:t>   The mountains are so steep the </a:t>
            </a:r>
            <a:r>
              <a:rPr lang="en-US" sz="1000" dirty="0" err="1" smtClean="0">
                <a:latin typeface="Times New Roman" pitchFamily="18" charset="0"/>
                <a:cs typeface="Times New Roman" pitchFamily="18" charset="0"/>
              </a:rPr>
              <a:t>Sherpas</a:t>
            </a:r>
            <a:r>
              <a:rPr lang="en-US" sz="1000" dirty="0" smtClean="0">
                <a:latin typeface="Times New Roman" pitchFamily="18" charset="0"/>
                <a:cs typeface="Times New Roman" pitchFamily="18" charset="0"/>
              </a:rPr>
              <a:t> can’t use cars. Because of this, they hike everywhere and carry items that they need on their backs. Sometimes they use animals to carry very heavy loads. One animal they use is called a yak. A yak is like a cow, but it has thick fur. The fur keeps the yak warm. Its large feet with hooves help it successfully navigate snowy paths and icy slopes. The </a:t>
            </a:r>
            <a:r>
              <a:rPr lang="en-US" sz="1000" dirty="0" err="1" smtClean="0">
                <a:latin typeface="Times New Roman" pitchFamily="18" charset="0"/>
                <a:cs typeface="Times New Roman" pitchFamily="18" charset="0"/>
              </a:rPr>
              <a:t>Sherpas</a:t>
            </a:r>
            <a:r>
              <a:rPr lang="en-US" sz="1000" dirty="0" smtClean="0">
                <a:latin typeface="Times New Roman" pitchFamily="18" charset="0"/>
                <a:cs typeface="Times New Roman" pitchFamily="18" charset="0"/>
              </a:rPr>
              <a:t> use yak wool to make warm clothing. They use yak milk to make butter. A favorite Sherpa meal is a crisp potato pancake served with yak butter. </a:t>
            </a:r>
          </a:p>
          <a:p>
            <a:pPr marL="228600" indent="-228600" algn="just">
              <a:spcAft>
                <a:spcPts val="400"/>
              </a:spcAft>
              <a:buAutoNum type="arabicPlain" startAt="2"/>
            </a:pPr>
            <a:r>
              <a:rPr lang="en-US" sz="1000" dirty="0" smtClean="0">
                <a:latin typeface="Times New Roman" pitchFamily="18" charset="0"/>
                <a:cs typeface="Times New Roman" pitchFamily="18" charset="0"/>
              </a:rPr>
              <a:t>   The Sherpa people are famous for their mountain-climbing ability. Every year, visitors come to Nepal to climb Mount Everest. Because the </a:t>
            </a:r>
            <a:r>
              <a:rPr lang="en-US" sz="1000" dirty="0" err="1" smtClean="0">
                <a:latin typeface="Times New Roman" pitchFamily="18" charset="0"/>
                <a:cs typeface="Times New Roman" pitchFamily="18" charset="0"/>
              </a:rPr>
              <a:t>Sherpas</a:t>
            </a:r>
            <a:r>
              <a:rPr lang="en-US" sz="1000" dirty="0" smtClean="0">
                <a:latin typeface="Times New Roman" pitchFamily="18" charset="0"/>
                <a:cs typeface="Times New Roman" pitchFamily="18" charset="0"/>
              </a:rPr>
              <a:t> are so good at hiking in the mountains, people often hire them as guides.</a:t>
            </a:r>
          </a:p>
          <a:p>
            <a:pPr marL="228600" indent="-228600" algn="just">
              <a:spcBef>
                <a:spcPts val="400"/>
              </a:spcBef>
              <a:spcAft>
                <a:spcPts val="400"/>
              </a:spcAft>
            </a:pPr>
            <a:r>
              <a:rPr lang="en-US" sz="1000" b="1" dirty="0" smtClean="0">
                <a:latin typeface="Times New Roman" pitchFamily="18" charset="0"/>
                <a:cs typeface="Times New Roman" pitchFamily="18" charset="0"/>
              </a:rPr>
              <a:t>Now read the directions below.</a:t>
            </a:r>
          </a:p>
          <a:p>
            <a:pPr>
              <a:spcBef>
                <a:spcPts val="400"/>
              </a:spcBef>
            </a:pPr>
            <a:r>
              <a:rPr lang="en-US" sz="1000" dirty="0" smtClean="0">
                <a:latin typeface="Times New Roman" pitchFamily="18" charset="0"/>
                <a:cs typeface="Times New Roman" pitchFamily="18" charset="0"/>
              </a:rPr>
              <a:t>Think about where the Sherpa people live and how they live. Why are yaks important to how the Sherpa people live? </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Write one paragraph explaining why yaks are important to the Sherpa people. Use information from the passage to support your reasons.</a:t>
            </a:r>
          </a:p>
        </p:txBody>
      </p:sp>
      <p:sp>
        <p:nvSpPr>
          <p:cNvPr id="9" name="TextBox 8"/>
          <p:cNvSpPr txBox="1"/>
          <p:nvPr/>
        </p:nvSpPr>
        <p:spPr>
          <a:xfrm>
            <a:off x="3371850" y="1590675"/>
            <a:ext cx="2222083" cy="276999"/>
          </a:xfrm>
          <a:prstGeom prst="rect">
            <a:avLst/>
          </a:prstGeom>
          <a:noFill/>
        </p:spPr>
        <p:txBody>
          <a:bodyPr wrap="none" rtlCol="0">
            <a:spAutoFit/>
          </a:bodyPr>
          <a:lstStyle/>
          <a:p>
            <a:r>
              <a:rPr lang="en-US" sz="1200" b="1" dirty="0" smtClean="0">
                <a:latin typeface="Arial" pitchFamily="34" charset="0"/>
                <a:cs typeface="Arial" pitchFamily="34" charset="0"/>
              </a:rPr>
              <a:t>The Sherpa People of Nepal</a:t>
            </a:r>
            <a:endParaRPr lang="en-US" sz="1200" b="1" dirty="0">
              <a:latin typeface="Arial" pitchFamily="34" charset="0"/>
              <a:cs typeface="Arial" pitchFamily="34" charset="0"/>
            </a:endParaRPr>
          </a:p>
        </p:txBody>
      </p:sp>
      <p:sp>
        <p:nvSpPr>
          <p:cNvPr id="10" name="TextBox 9"/>
          <p:cNvSpPr txBox="1"/>
          <p:nvPr/>
        </p:nvSpPr>
        <p:spPr>
          <a:xfrm>
            <a:off x="3457575" y="3209925"/>
            <a:ext cx="981359" cy="246221"/>
          </a:xfrm>
          <a:prstGeom prst="rect">
            <a:avLst/>
          </a:prstGeom>
          <a:noFill/>
        </p:spPr>
        <p:txBody>
          <a:bodyPr wrap="none" rtlCol="0">
            <a:spAutoFit/>
          </a:bodyPr>
          <a:lstStyle/>
          <a:p>
            <a:r>
              <a:rPr lang="en-US" sz="1000" b="1" dirty="0" smtClean="0">
                <a:latin typeface="Arial" pitchFamily="34" charset="0"/>
                <a:cs typeface="Arial" pitchFamily="34" charset="0"/>
              </a:rPr>
              <a:t>Map of Nepal</a:t>
            </a:r>
            <a:endParaRPr lang="en-US" sz="1000" b="1" dirty="0">
              <a:latin typeface="Arial" pitchFamily="34" charset="0"/>
              <a:cs typeface="Arial" pitchFamily="34" charset="0"/>
            </a:endParaRPr>
          </a:p>
        </p:txBody>
      </p:sp>
      <p:sp>
        <p:nvSpPr>
          <p:cNvPr id="11" name="TextBox 10"/>
          <p:cNvSpPr txBox="1"/>
          <p:nvPr/>
        </p:nvSpPr>
        <p:spPr>
          <a:xfrm>
            <a:off x="5534025" y="3209925"/>
            <a:ext cx="410690" cy="246221"/>
          </a:xfrm>
          <a:prstGeom prst="rect">
            <a:avLst/>
          </a:prstGeom>
          <a:noFill/>
        </p:spPr>
        <p:txBody>
          <a:bodyPr wrap="none" rtlCol="0">
            <a:spAutoFit/>
          </a:bodyPr>
          <a:lstStyle/>
          <a:p>
            <a:r>
              <a:rPr lang="en-US" sz="1000" b="1" dirty="0" smtClean="0">
                <a:latin typeface="Arial" pitchFamily="34" charset="0"/>
                <a:cs typeface="Arial" pitchFamily="34" charset="0"/>
              </a:rPr>
              <a:t>Yak</a:t>
            </a:r>
            <a:endParaRPr lang="en-US" sz="1000" b="1" dirty="0">
              <a:latin typeface="Arial" pitchFamily="34" charset="0"/>
              <a:cs typeface="Arial" pitchFamily="34" charset="0"/>
            </a:endParaRPr>
          </a:p>
        </p:txBody>
      </p:sp>
      <p:sp>
        <p:nvSpPr>
          <p:cNvPr id="12" name="Slide Number Placeholder 11"/>
          <p:cNvSpPr>
            <a:spLocks noGrp="1"/>
          </p:cNvSpPr>
          <p:nvPr>
            <p:ph type="sldNum" sz="quarter" idx="10"/>
          </p:nvPr>
        </p:nvSpPr>
        <p:spPr/>
        <p:txBody>
          <a:bodyPr/>
          <a:lstStyle/>
          <a:p>
            <a:fld id="{C6C20FBB-DA0A-4D64-96F3-1BFC9EBDF0FB}"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5–6: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233672" cy="1087477"/>
          </a:xfrm>
          <a:prstGeom prst="rect">
            <a:avLst/>
          </a:prstGeom>
          <a:noFill/>
        </p:spPr>
        <p:txBody>
          <a:bodyPr wrap="square" rtlCol="0">
            <a:spAutoFit/>
          </a:bodyPr>
          <a:lstStyle/>
          <a:p>
            <a:pPr>
              <a:spcAft>
                <a:spcPts val="2000"/>
              </a:spcAft>
              <a:buSzPct val="105000"/>
              <a:buBlip>
                <a:blip r:embed="rId2"/>
              </a:buBlip>
              <a:tabLst>
                <a:tab pos="285750" algn="l"/>
              </a:tabLst>
            </a:pPr>
            <a:r>
              <a:rPr lang="en-US" sz="1600" dirty="0" smtClean="0"/>
              <a:t>  Response contains no idea or fact</a:t>
            </a:r>
            <a:br>
              <a:rPr lang="en-US" sz="1600" dirty="0" smtClean="0"/>
            </a:br>
            <a:r>
              <a:rPr lang="en-US" sz="1600" dirty="0" smtClean="0"/>
              <a:t> 	(adapted or original) </a:t>
            </a:r>
          </a:p>
          <a:p>
            <a:pPr>
              <a:spcAft>
                <a:spcPts val="2000"/>
              </a:spcAft>
              <a:buSzPct val="105000"/>
              <a:buBlip>
                <a:blip r:embed="rId2"/>
              </a:buBlip>
            </a:pPr>
            <a:r>
              <a:rPr lang="en-US" sz="1600" dirty="0" smtClean="0"/>
              <a:t>  Copied phrase verbatim</a:t>
            </a:r>
            <a:endParaRPr lang="en-US" sz="1600"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7" name="Picture 6" descr="0 Sample 1.png"/>
          <p:cNvPicPr>
            <a:picLocks noChangeAspect="1"/>
          </p:cNvPicPr>
          <p:nvPr/>
        </p:nvPicPr>
        <p:blipFill>
          <a:blip r:embed="rId3" cstate="print"/>
          <a:stretch>
            <a:fillRect/>
          </a:stretch>
        </p:blipFill>
        <p:spPr>
          <a:xfrm>
            <a:off x="365760" y="1691640"/>
            <a:ext cx="4197096" cy="3448076"/>
          </a:xfrm>
          <a:prstGeom prst="rect">
            <a:avLst/>
          </a:prstGeom>
        </p:spPr>
      </p:pic>
      <p:sp>
        <p:nvSpPr>
          <p:cNvPr id="8" name="TextBox 7"/>
          <p:cNvSpPr txBox="1"/>
          <p:nvPr/>
        </p:nvSpPr>
        <p:spPr>
          <a:xfrm>
            <a:off x="314325" y="1038225"/>
            <a:ext cx="1724025" cy="369332"/>
          </a:xfrm>
          <a:prstGeom prst="rect">
            <a:avLst/>
          </a:prstGeom>
          <a:noFill/>
        </p:spPr>
        <p:txBody>
          <a:bodyPr wrap="square" rtlCol="0">
            <a:spAutoFit/>
          </a:bodyPr>
          <a:lstStyle/>
          <a:p>
            <a:r>
              <a:rPr lang="en-US" b="1" dirty="0" smtClean="0"/>
              <a:t>Score Point 0</a:t>
            </a:r>
            <a:endParaRPr lang="en-US" b="1" dirty="0"/>
          </a:p>
        </p:txBody>
      </p:sp>
      <p:cxnSp>
        <p:nvCxnSpPr>
          <p:cNvPr id="9" name="Straight Connector 8"/>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fld id="{C6C20FBB-DA0A-4D64-96F3-1BFC9EBDF0FB}"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4024" y="1591056"/>
            <a:ext cx="4233672" cy="1087477"/>
          </a:xfrm>
          <a:prstGeom prst="rect">
            <a:avLst/>
          </a:prstGeom>
          <a:noFill/>
        </p:spPr>
        <p:txBody>
          <a:bodyPr wrap="square" rtlCol="0">
            <a:spAutoFit/>
          </a:bodyPr>
          <a:lstStyle/>
          <a:p>
            <a:pPr>
              <a:spcAft>
                <a:spcPts val="2000"/>
              </a:spcAft>
              <a:buSzPct val="105000"/>
              <a:buBlip>
                <a:blip r:embed="rId2"/>
              </a:buBlip>
              <a:tabLst>
                <a:tab pos="285750" algn="l"/>
                <a:tab pos="400050" algn="l"/>
              </a:tabLst>
            </a:pPr>
            <a:r>
              <a:rPr lang="en-US" sz="1600" dirty="0" smtClean="0"/>
              <a:t>  Response contains no idea or fact 	(adapted or original)</a:t>
            </a:r>
          </a:p>
          <a:p>
            <a:pPr>
              <a:spcAft>
                <a:spcPts val="2000"/>
              </a:spcAft>
              <a:buSzPct val="105000"/>
              <a:buBlip>
                <a:blip r:embed="rId2"/>
              </a:buBlip>
              <a:tabLst>
                <a:tab pos="285750" algn="l"/>
                <a:tab pos="400050" algn="l"/>
              </a:tabLst>
            </a:pPr>
            <a:r>
              <a:rPr lang="en-US" sz="1600" dirty="0" smtClean="0"/>
              <a:t>  Copied paragraph verbatim</a:t>
            </a:r>
            <a:endParaRPr lang="en-US" sz="1600"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6" name="Picture 5" descr="0 Sample 2.png"/>
          <p:cNvPicPr>
            <a:picLocks/>
          </p:cNvPicPr>
          <p:nvPr/>
        </p:nvPicPr>
        <p:blipFill>
          <a:blip r:embed="rId3" cstate="print"/>
          <a:stretch>
            <a:fillRect/>
          </a:stretch>
        </p:blipFill>
        <p:spPr>
          <a:xfrm>
            <a:off x="365760" y="1691640"/>
            <a:ext cx="4196137" cy="3447288"/>
          </a:xfrm>
          <a:prstGeom prst="rect">
            <a:avLst/>
          </a:prstGeom>
        </p:spPr>
      </p:pic>
      <p:sp>
        <p:nvSpPr>
          <p:cNvPr id="7" name="TextBox 6"/>
          <p:cNvSpPr txBox="1"/>
          <p:nvPr/>
        </p:nvSpPr>
        <p:spPr>
          <a:xfrm>
            <a:off x="314325" y="1038225"/>
            <a:ext cx="1724025" cy="369332"/>
          </a:xfrm>
          <a:prstGeom prst="rect">
            <a:avLst/>
          </a:prstGeom>
          <a:noFill/>
        </p:spPr>
        <p:txBody>
          <a:bodyPr wrap="square" rtlCol="0">
            <a:spAutoFit/>
          </a:bodyPr>
          <a:lstStyle/>
          <a:p>
            <a:r>
              <a:rPr lang="en-US" b="1" dirty="0" smtClean="0"/>
              <a:t>Score Point 0</a:t>
            </a:r>
            <a:endParaRPr lang="en-US" b="1" dirty="0"/>
          </a:p>
        </p:txBody>
      </p:sp>
      <p:cxnSp>
        <p:nvCxnSpPr>
          <p:cNvPr id="8" name="Straight Connector 7"/>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314325" y="246063"/>
            <a:ext cx="8229600" cy="382587"/>
          </a:xfrm>
        </p:spPr>
        <p:txBody>
          <a:bodyPr/>
          <a:lstStyle/>
          <a:p>
            <a:r>
              <a:rPr lang="en-US" dirty="0" smtClean="0"/>
              <a:t>Grades 5–6: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9" name="Slide Number Placeholder 8"/>
          <p:cNvSpPr>
            <a:spLocks noGrp="1"/>
          </p:cNvSpPr>
          <p:nvPr>
            <p:ph type="sldNum" sz="quarter" idx="10"/>
          </p:nvPr>
        </p:nvSpPr>
        <p:spPr/>
        <p:txBody>
          <a:bodyPr/>
          <a:lstStyle/>
          <a:p>
            <a:fld id="{C6C20FBB-DA0A-4D64-96F3-1BFC9EBDF0FB}"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5–6: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233672" cy="2082621"/>
          </a:xfrm>
          <a:prstGeom prst="rect">
            <a:avLst/>
          </a:prstGeom>
          <a:noFill/>
        </p:spPr>
        <p:txBody>
          <a:bodyPr wrap="square" rtlCol="0">
            <a:spAutoFit/>
          </a:bodyPr>
          <a:lstStyle/>
          <a:p>
            <a:pPr>
              <a:spcAft>
                <a:spcPts val="2000"/>
              </a:spcAft>
              <a:buSzPct val="105000"/>
              <a:buBlip>
                <a:blip r:embed="rId2"/>
              </a:buBlip>
              <a:tabLst>
                <a:tab pos="285750" algn="l"/>
              </a:tabLst>
            </a:pPr>
            <a:r>
              <a:rPr lang="en-US" sz="1600" dirty="0" smtClean="0"/>
              <a:t>  Response contains some grade-	appropriate words</a:t>
            </a:r>
          </a:p>
          <a:p>
            <a:pPr>
              <a:spcAft>
                <a:spcPts val="2000"/>
              </a:spcAft>
              <a:buSzPct val="105000"/>
              <a:buBlip>
                <a:blip r:embed="rId2"/>
              </a:buBlip>
              <a:tabLst>
                <a:tab pos="285750" algn="l"/>
              </a:tabLst>
            </a:pPr>
            <a:r>
              <a:rPr lang="en-US" sz="1600" dirty="0" smtClean="0"/>
              <a:t>  One adapted sentence</a:t>
            </a:r>
          </a:p>
          <a:p>
            <a:pPr>
              <a:spcAft>
                <a:spcPts val="2000"/>
              </a:spcAft>
              <a:buSzPct val="105000"/>
              <a:buBlip>
                <a:blip r:embed="rId2"/>
              </a:buBlip>
              <a:tabLst>
                <a:tab pos="285750" algn="l"/>
              </a:tabLst>
            </a:pPr>
            <a:r>
              <a:rPr lang="en-US" sz="1600" dirty="0" smtClean="0"/>
              <a:t>  Response includes at least one sentence 	structure that provides closure in a 	written text</a:t>
            </a:r>
            <a:endParaRPr lang="en-US" sz="1600"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8" name="Picture 7" descr="1 Sample 1 (rewrite).png"/>
          <p:cNvPicPr>
            <a:picLocks noChangeAspect="1"/>
          </p:cNvPicPr>
          <p:nvPr/>
        </p:nvPicPr>
        <p:blipFill>
          <a:blip r:embed="rId3" cstate="print"/>
          <a:stretch>
            <a:fillRect/>
          </a:stretch>
        </p:blipFill>
        <p:spPr>
          <a:xfrm>
            <a:off x="365760" y="1691640"/>
            <a:ext cx="4196137" cy="3447288"/>
          </a:xfrm>
          <a:prstGeom prst="rect">
            <a:avLst/>
          </a:prstGeom>
        </p:spPr>
      </p:pic>
      <p:sp>
        <p:nvSpPr>
          <p:cNvPr id="6" name="TextBox 5"/>
          <p:cNvSpPr txBox="1"/>
          <p:nvPr/>
        </p:nvSpPr>
        <p:spPr>
          <a:xfrm>
            <a:off x="314325" y="1038225"/>
            <a:ext cx="1724025" cy="369332"/>
          </a:xfrm>
          <a:prstGeom prst="rect">
            <a:avLst/>
          </a:prstGeom>
          <a:noFill/>
        </p:spPr>
        <p:txBody>
          <a:bodyPr wrap="square" rtlCol="0">
            <a:spAutoFit/>
          </a:bodyPr>
          <a:lstStyle/>
          <a:p>
            <a:r>
              <a:rPr lang="en-US" b="1" dirty="0" smtClean="0"/>
              <a:t>Score Point 1</a:t>
            </a:r>
            <a:endParaRPr lang="en-US" b="1" dirty="0"/>
          </a:p>
        </p:txBody>
      </p:sp>
      <p:cxnSp>
        <p:nvCxnSpPr>
          <p:cNvPr id="7" name="Straight Connector 6"/>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fld id="{C6C20FBB-DA0A-4D64-96F3-1BFC9EBDF0FB}"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5–6: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233672" cy="3077766"/>
          </a:xfrm>
          <a:prstGeom prst="rect">
            <a:avLst/>
          </a:prstGeom>
          <a:noFill/>
        </p:spPr>
        <p:txBody>
          <a:bodyPr wrap="square" rtlCol="0">
            <a:spAutoFit/>
          </a:bodyPr>
          <a:lstStyle/>
          <a:p>
            <a:pPr>
              <a:spcAft>
                <a:spcPts val="2000"/>
              </a:spcAft>
              <a:buSzPct val="105000"/>
              <a:buBlip>
                <a:blip r:embed="rId2"/>
              </a:buBlip>
              <a:tabLst>
                <a:tab pos="285750" algn="l"/>
              </a:tabLst>
            </a:pPr>
            <a:r>
              <a:rPr lang="en-US" sz="1600" dirty="0" smtClean="0"/>
              <a:t>  Response contains some grade-	appropriate words</a:t>
            </a:r>
          </a:p>
          <a:p>
            <a:pPr>
              <a:spcAft>
                <a:spcPts val="2000"/>
              </a:spcAft>
              <a:buSzPct val="105000"/>
              <a:buBlip>
                <a:blip r:embed="rId2"/>
              </a:buBlip>
              <a:tabLst>
                <a:tab pos="285750" algn="l"/>
              </a:tabLst>
            </a:pPr>
            <a:r>
              <a:rPr lang="en-US" sz="1600" dirty="0" smtClean="0"/>
              <a:t>  Response contains literal use of Tier 1 	and a few Tier 2 grade-appropriate 	vocabulary words</a:t>
            </a:r>
          </a:p>
          <a:p>
            <a:pPr>
              <a:spcAft>
                <a:spcPts val="2000"/>
              </a:spcAft>
              <a:buSzPct val="105000"/>
              <a:buBlip>
                <a:blip r:embed="rId2"/>
              </a:buBlip>
              <a:tabLst>
                <a:tab pos="285750" algn="l"/>
              </a:tabLst>
            </a:pPr>
            <a:r>
              <a:rPr lang="en-US" sz="1600" dirty="0" smtClean="0"/>
              <a:t>  More than 1 detail is included in the 	response</a:t>
            </a:r>
          </a:p>
          <a:p>
            <a:pPr>
              <a:spcAft>
                <a:spcPts val="2000"/>
              </a:spcAft>
              <a:buSzPct val="105000"/>
              <a:buBlip>
                <a:blip r:embed="rId2"/>
              </a:buBlip>
              <a:tabLst>
                <a:tab pos="285750" algn="l"/>
              </a:tabLst>
            </a:pPr>
            <a:r>
              <a:rPr lang="en-US" sz="1600" dirty="0" smtClean="0"/>
              <a:t>  Response contains frequent errors that 	obscure meaning</a:t>
            </a:r>
            <a:endParaRPr lang="en-US" sz="1600"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6" name="Picture 5" descr="1 Sample 2.png"/>
          <p:cNvPicPr>
            <a:picLocks noChangeAspect="1"/>
          </p:cNvPicPr>
          <p:nvPr/>
        </p:nvPicPr>
        <p:blipFill>
          <a:blip r:embed="rId3" cstate="print"/>
          <a:stretch>
            <a:fillRect/>
          </a:stretch>
        </p:blipFill>
        <p:spPr>
          <a:xfrm>
            <a:off x="365760" y="1691640"/>
            <a:ext cx="4196137" cy="3447288"/>
          </a:xfrm>
          <a:prstGeom prst="rect">
            <a:avLst/>
          </a:prstGeom>
        </p:spPr>
      </p:pic>
      <p:sp>
        <p:nvSpPr>
          <p:cNvPr id="7" name="TextBox 6"/>
          <p:cNvSpPr txBox="1"/>
          <p:nvPr/>
        </p:nvSpPr>
        <p:spPr>
          <a:xfrm>
            <a:off x="314325" y="1038225"/>
            <a:ext cx="1724025" cy="369332"/>
          </a:xfrm>
          <a:prstGeom prst="rect">
            <a:avLst/>
          </a:prstGeom>
          <a:noFill/>
        </p:spPr>
        <p:txBody>
          <a:bodyPr wrap="square" rtlCol="0">
            <a:spAutoFit/>
          </a:bodyPr>
          <a:lstStyle/>
          <a:p>
            <a:r>
              <a:rPr lang="en-US" b="1" dirty="0" smtClean="0"/>
              <a:t>Score Point 1</a:t>
            </a:r>
            <a:endParaRPr lang="en-US" b="1" dirty="0"/>
          </a:p>
        </p:txBody>
      </p:sp>
      <p:cxnSp>
        <p:nvCxnSpPr>
          <p:cNvPr id="8" name="Straight Connector 7"/>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fld id="{C6C20FBB-DA0A-4D64-96F3-1BFC9EBDF0FB}"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5–6: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233672" cy="2831544"/>
          </a:xfrm>
          <a:prstGeom prst="rect">
            <a:avLst/>
          </a:prstGeom>
          <a:noFill/>
        </p:spPr>
        <p:txBody>
          <a:bodyPr wrap="square" rtlCol="0">
            <a:spAutoFit/>
          </a:bodyPr>
          <a:lstStyle/>
          <a:p>
            <a:pPr>
              <a:spcAft>
                <a:spcPts val="1500"/>
              </a:spcAft>
              <a:buSzPct val="105000"/>
              <a:buBlip>
                <a:blip r:embed="rId2"/>
              </a:buBlip>
              <a:tabLst>
                <a:tab pos="285750" algn="l"/>
              </a:tabLst>
            </a:pPr>
            <a:r>
              <a:rPr lang="en-US" sz="1600" dirty="0" smtClean="0"/>
              <a:t>  Response contains mostly grade-	appropriate simple sentences and at 	least one complex sentence</a:t>
            </a:r>
          </a:p>
          <a:p>
            <a:pPr>
              <a:spcAft>
                <a:spcPts val="1500"/>
              </a:spcAft>
              <a:buSzPct val="105000"/>
              <a:buBlip>
                <a:blip r:embed="rId2"/>
              </a:buBlip>
              <a:tabLst>
                <a:tab pos="285750" algn="l"/>
              </a:tabLst>
            </a:pPr>
            <a:r>
              <a:rPr lang="en-US" sz="1600" dirty="0" smtClean="0"/>
              <a:t>  Relevant to prompt</a:t>
            </a:r>
          </a:p>
          <a:p>
            <a:pPr>
              <a:spcAft>
                <a:spcPts val="1500"/>
              </a:spcAft>
              <a:buSzPct val="105000"/>
              <a:buBlip>
                <a:blip r:embed="rId2"/>
              </a:buBlip>
              <a:tabLst>
                <a:tab pos="285750" algn="l"/>
              </a:tabLst>
            </a:pPr>
            <a:r>
              <a:rPr lang="en-US" sz="1600" dirty="0" smtClean="0"/>
              <a:t>  Response includes some precise details</a:t>
            </a:r>
          </a:p>
          <a:p>
            <a:pPr>
              <a:spcAft>
                <a:spcPts val="1500"/>
              </a:spcAft>
              <a:buSzPct val="105000"/>
              <a:buBlip>
                <a:blip r:embed="rId2"/>
              </a:buBlip>
              <a:tabLst>
                <a:tab pos="285750" algn="l"/>
              </a:tabLst>
            </a:pPr>
            <a:r>
              <a:rPr lang="en-US" sz="1600" dirty="0" smtClean="0"/>
              <a:t>  Response is mostly clear; errors may 	occasionally obscure meaning</a:t>
            </a:r>
          </a:p>
          <a:p>
            <a:pPr>
              <a:spcAft>
                <a:spcPts val="2000"/>
              </a:spcAft>
              <a:buSzPct val="105000"/>
              <a:buBlip>
                <a:blip r:embed="rId2"/>
              </a:buBlip>
              <a:tabLst>
                <a:tab pos="285750" algn="l"/>
              </a:tabLst>
            </a:pPr>
            <a:r>
              <a:rPr lang="en-US" sz="1600" dirty="0" smtClean="0"/>
              <a:t>  Includes inventive spelling</a:t>
            </a:r>
            <a:endParaRPr lang="en-US" sz="1600"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6" name="Picture 5" descr="2 Sample 1.png"/>
          <p:cNvPicPr>
            <a:picLocks noChangeAspect="1"/>
          </p:cNvPicPr>
          <p:nvPr/>
        </p:nvPicPr>
        <p:blipFill>
          <a:blip r:embed="rId3" cstate="print"/>
          <a:stretch>
            <a:fillRect/>
          </a:stretch>
        </p:blipFill>
        <p:spPr>
          <a:xfrm>
            <a:off x="365760" y="1691640"/>
            <a:ext cx="4196137" cy="3447288"/>
          </a:xfrm>
          <a:prstGeom prst="rect">
            <a:avLst/>
          </a:prstGeom>
        </p:spPr>
      </p:pic>
      <p:sp>
        <p:nvSpPr>
          <p:cNvPr id="7" name="TextBox 6"/>
          <p:cNvSpPr txBox="1"/>
          <p:nvPr/>
        </p:nvSpPr>
        <p:spPr>
          <a:xfrm>
            <a:off x="314325" y="1038225"/>
            <a:ext cx="1724025" cy="369332"/>
          </a:xfrm>
          <a:prstGeom prst="rect">
            <a:avLst/>
          </a:prstGeom>
          <a:noFill/>
        </p:spPr>
        <p:txBody>
          <a:bodyPr wrap="square" rtlCol="0">
            <a:spAutoFit/>
          </a:bodyPr>
          <a:lstStyle/>
          <a:p>
            <a:r>
              <a:rPr lang="en-US" b="1" dirty="0" smtClean="0"/>
              <a:t>Score Point 2</a:t>
            </a:r>
            <a:endParaRPr lang="en-US" b="1" dirty="0"/>
          </a:p>
        </p:txBody>
      </p:sp>
      <p:cxnSp>
        <p:nvCxnSpPr>
          <p:cNvPr id="8" name="Straight Connector 7"/>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0"/>
          </p:nvPr>
        </p:nvSpPr>
        <p:spPr/>
        <p:txBody>
          <a:bodyPr/>
          <a:lstStyle/>
          <a:p>
            <a:fld id="{C6C20FBB-DA0A-4D64-96F3-1BFC9EBDF0FB}"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Highlights</a:t>
            </a:r>
            <a:endParaRPr lang="en-US" dirty="0"/>
          </a:p>
        </p:txBody>
      </p:sp>
      <p:sp>
        <p:nvSpPr>
          <p:cNvPr id="3" name="Content Placeholder 2"/>
          <p:cNvSpPr>
            <a:spLocks noGrp="1"/>
          </p:cNvSpPr>
          <p:nvPr>
            <p:ph idx="1"/>
          </p:nvPr>
        </p:nvSpPr>
        <p:spPr>
          <a:xfrm>
            <a:off x="457200" y="1636776"/>
            <a:ext cx="8561389" cy="4150617"/>
          </a:xfrm>
        </p:spPr>
        <p:txBody>
          <a:bodyPr/>
          <a:lstStyle/>
          <a:p>
            <a:pPr>
              <a:spcBef>
                <a:spcPts val="2000"/>
              </a:spcBef>
            </a:pPr>
            <a:r>
              <a:rPr lang="en-US" sz="2200" dirty="0" smtClean="0"/>
              <a:t>Three L/R/W test booklets, each containing a theme-based Listening, Reading, and Writing section</a:t>
            </a:r>
          </a:p>
          <a:p>
            <a:pPr>
              <a:spcBef>
                <a:spcPts val="2000"/>
              </a:spcBef>
            </a:pPr>
            <a:r>
              <a:rPr lang="en-US" sz="2200" dirty="0" smtClean="0"/>
              <a:t>Each L/R/W booklet administered in a separate session </a:t>
            </a:r>
            <a:endParaRPr lang="en-US" sz="2200" dirty="0"/>
          </a:p>
          <a:p>
            <a:pPr>
              <a:spcBef>
                <a:spcPts val="2000"/>
              </a:spcBef>
            </a:pPr>
            <a:r>
              <a:rPr lang="en-US" sz="2200" dirty="0" smtClean="0"/>
              <a:t>A CD player is necessary for the Listening portion of </a:t>
            </a:r>
            <a:r>
              <a:rPr lang="en-US" sz="2200" u="sng" dirty="0" smtClean="0"/>
              <a:t>each</a:t>
            </a:r>
            <a:r>
              <a:rPr lang="en-US" sz="2200" dirty="0" smtClean="0"/>
              <a:t> of the three L/R/W testing sessions</a:t>
            </a:r>
          </a:p>
          <a:p>
            <a:pPr>
              <a:spcBef>
                <a:spcPts val="2000"/>
              </a:spcBef>
            </a:pPr>
            <a:r>
              <a:rPr lang="en-US" sz="2200" dirty="0" smtClean="0"/>
              <a:t>Braille checklist available for all grades</a:t>
            </a:r>
          </a:p>
          <a:p>
            <a:pPr>
              <a:spcBef>
                <a:spcPts val="2000"/>
              </a:spcBef>
            </a:pPr>
            <a:r>
              <a:rPr lang="en-US" sz="2200" dirty="0" smtClean="0"/>
              <a:t>3 student identification labels—one for each L/R/W booklet</a:t>
            </a:r>
          </a:p>
          <a:p>
            <a:pPr>
              <a:spcBef>
                <a:spcPts val="2000"/>
              </a:spcBef>
            </a:pPr>
            <a:r>
              <a:rPr lang="en-US" sz="2200" dirty="0" smtClean="0"/>
              <a:t>All test booklets to be returned to MetriTech after scoring</a:t>
            </a:r>
          </a:p>
        </p:txBody>
      </p:sp>
      <p:sp>
        <p:nvSpPr>
          <p:cNvPr id="4" name="TextBox 3"/>
          <p:cNvSpPr txBox="1"/>
          <p:nvPr/>
        </p:nvSpPr>
        <p:spPr>
          <a:xfrm>
            <a:off x="666750" y="847725"/>
            <a:ext cx="3743325" cy="523220"/>
          </a:xfrm>
          <a:prstGeom prst="rect">
            <a:avLst/>
          </a:prstGeom>
          <a:noFill/>
        </p:spPr>
        <p:txBody>
          <a:bodyPr wrap="square" rtlCol="0">
            <a:spAutoFit/>
          </a:bodyPr>
          <a:lstStyle/>
          <a:p>
            <a:r>
              <a:rPr lang="en-US" sz="2800" b="1" dirty="0" smtClean="0"/>
              <a:t>Differences</a:t>
            </a:r>
            <a:endParaRPr lang="en-US" sz="2800" b="1" dirty="0"/>
          </a:p>
        </p:txBody>
      </p:sp>
      <p:cxnSp>
        <p:nvCxnSpPr>
          <p:cNvPr id="5" name="Straight Connector 4"/>
          <p:cNvCxnSpPr/>
          <p:nvPr/>
        </p:nvCxnSpPr>
        <p:spPr>
          <a:xfrm>
            <a:off x="735330" y="1303021"/>
            <a:ext cx="3886200" cy="1904"/>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0"/>
          </p:nvPr>
        </p:nvSpPr>
        <p:spPr/>
        <p:txBody>
          <a:bodyPr/>
          <a:lstStyle/>
          <a:p>
            <a:fld id="{C6C20FBB-DA0A-4D64-96F3-1BFC9EBDF0FB}"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5–6: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4" name="TextBox 3"/>
          <p:cNvSpPr txBox="1"/>
          <p:nvPr/>
        </p:nvSpPr>
        <p:spPr>
          <a:xfrm>
            <a:off x="4764024" y="1591056"/>
            <a:ext cx="4229101" cy="3559949"/>
          </a:xfrm>
          <a:prstGeom prst="rect">
            <a:avLst/>
          </a:prstGeom>
          <a:noFill/>
        </p:spPr>
        <p:txBody>
          <a:bodyPr wrap="square" rtlCol="0">
            <a:spAutoFit/>
          </a:bodyPr>
          <a:lstStyle/>
          <a:p>
            <a:pPr>
              <a:spcAft>
                <a:spcPts val="1000"/>
              </a:spcAft>
              <a:buSzPct val="105000"/>
              <a:buBlip>
                <a:blip r:embed="rId2"/>
              </a:buBlip>
              <a:tabLst>
                <a:tab pos="285750" algn="l"/>
              </a:tabLst>
            </a:pPr>
            <a:r>
              <a:rPr lang="en-US" sz="1600" dirty="0" smtClean="0"/>
              <a:t>	Response contains mostly grade-	appropriate simple sentences and 	complex sentences</a:t>
            </a:r>
          </a:p>
          <a:p>
            <a:pPr>
              <a:spcAft>
                <a:spcPts val="1000"/>
              </a:spcAft>
              <a:buSzPct val="105000"/>
              <a:buBlip>
                <a:blip r:embed="rId2"/>
              </a:buBlip>
              <a:tabLst>
                <a:tab pos="285750" algn="l"/>
              </a:tabLst>
            </a:pPr>
            <a:r>
              <a:rPr lang="en-US" sz="1600" dirty="0" smtClean="0"/>
              <a:t>  Relevant to the prompt</a:t>
            </a:r>
          </a:p>
          <a:p>
            <a:pPr>
              <a:spcAft>
                <a:spcPts val="1000"/>
              </a:spcAft>
              <a:buSzPct val="105000"/>
              <a:buBlip>
                <a:blip r:embed="rId2"/>
              </a:buBlip>
              <a:tabLst>
                <a:tab pos="285750" algn="l"/>
              </a:tabLst>
            </a:pPr>
            <a:r>
              <a:rPr lang="en-US" sz="1600" dirty="0" smtClean="0"/>
              <a:t>  Response includes transitional words and 	some sentence structures that orient the 	reader, logically develop ideas, and 	provide closure in a written text</a:t>
            </a:r>
          </a:p>
          <a:p>
            <a:pPr>
              <a:spcAft>
                <a:spcPts val="1000"/>
              </a:spcAft>
              <a:buSzPct val="105000"/>
              <a:buBlip>
                <a:blip r:embed="rId2"/>
              </a:buBlip>
              <a:tabLst>
                <a:tab pos="285750" algn="l"/>
              </a:tabLst>
            </a:pPr>
            <a:r>
              <a:rPr lang="en-US" sz="1600" dirty="0" smtClean="0"/>
              <a:t>  Response contains some precisely 	detailed ideas and facts in a written text</a:t>
            </a:r>
          </a:p>
          <a:p>
            <a:pPr>
              <a:spcAft>
                <a:spcPts val="1000"/>
              </a:spcAft>
              <a:buSzPct val="105000"/>
              <a:buBlip>
                <a:blip r:embed="rId2"/>
              </a:buBlip>
              <a:tabLst>
                <a:tab pos="285750" algn="l"/>
              </a:tabLst>
            </a:pPr>
            <a:r>
              <a:rPr lang="en-US" sz="1600" dirty="0" smtClean="0"/>
              <a:t>  Response is clear; errors exist, but 	rarely obscure meaning</a:t>
            </a:r>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7" name="TextBox 6"/>
          <p:cNvSpPr txBox="1"/>
          <p:nvPr/>
        </p:nvSpPr>
        <p:spPr>
          <a:xfrm>
            <a:off x="314325" y="1038225"/>
            <a:ext cx="1724025" cy="369332"/>
          </a:xfrm>
          <a:prstGeom prst="rect">
            <a:avLst/>
          </a:prstGeom>
          <a:noFill/>
        </p:spPr>
        <p:txBody>
          <a:bodyPr wrap="square" rtlCol="0">
            <a:spAutoFit/>
          </a:bodyPr>
          <a:lstStyle/>
          <a:p>
            <a:r>
              <a:rPr lang="en-US" b="1" dirty="0" smtClean="0"/>
              <a:t>Score Point 3</a:t>
            </a:r>
            <a:endParaRPr lang="en-US" b="1" dirty="0"/>
          </a:p>
        </p:txBody>
      </p:sp>
      <p:cxnSp>
        <p:nvCxnSpPr>
          <p:cNvPr id="8" name="Straight Connector 7"/>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descr="3 Sample 1.png"/>
          <p:cNvPicPr>
            <a:picLocks noChangeAspect="1"/>
          </p:cNvPicPr>
          <p:nvPr/>
        </p:nvPicPr>
        <p:blipFill>
          <a:blip r:embed="rId3" cstate="print"/>
          <a:stretch>
            <a:fillRect/>
          </a:stretch>
        </p:blipFill>
        <p:spPr>
          <a:xfrm>
            <a:off x="365760" y="1691640"/>
            <a:ext cx="4196137" cy="3447288"/>
          </a:xfrm>
          <a:prstGeom prst="rect">
            <a:avLst/>
          </a:prstGeom>
        </p:spPr>
      </p:pic>
      <p:sp>
        <p:nvSpPr>
          <p:cNvPr id="9" name="Slide Number Placeholder 8"/>
          <p:cNvSpPr>
            <a:spLocks noGrp="1"/>
          </p:cNvSpPr>
          <p:nvPr>
            <p:ph type="sldNum" sz="quarter" idx="10"/>
          </p:nvPr>
        </p:nvSpPr>
        <p:spPr/>
        <p:txBody>
          <a:bodyPr/>
          <a:lstStyle/>
          <a:p>
            <a:fld id="{C6C20FBB-DA0A-4D64-96F3-1BFC9EBDF0FB}"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5–6: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6" name="Picture 5" descr="3 Sample 2.png"/>
          <p:cNvPicPr>
            <a:picLocks noChangeAspect="1"/>
          </p:cNvPicPr>
          <p:nvPr/>
        </p:nvPicPr>
        <p:blipFill>
          <a:blip r:embed="rId2" cstate="print"/>
          <a:stretch>
            <a:fillRect/>
          </a:stretch>
        </p:blipFill>
        <p:spPr>
          <a:xfrm>
            <a:off x="365760" y="1691640"/>
            <a:ext cx="4196137" cy="3447288"/>
          </a:xfrm>
          <a:prstGeom prst="rect">
            <a:avLst/>
          </a:prstGeom>
        </p:spPr>
      </p:pic>
      <p:sp>
        <p:nvSpPr>
          <p:cNvPr id="7" name="TextBox 6"/>
          <p:cNvSpPr txBox="1"/>
          <p:nvPr/>
        </p:nvSpPr>
        <p:spPr>
          <a:xfrm>
            <a:off x="4764024" y="1591056"/>
            <a:ext cx="4229101" cy="3559949"/>
          </a:xfrm>
          <a:prstGeom prst="rect">
            <a:avLst/>
          </a:prstGeom>
          <a:noFill/>
        </p:spPr>
        <p:txBody>
          <a:bodyPr wrap="square" rtlCol="0">
            <a:spAutoFit/>
          </a:bodyPr>
          <a:lstStyle/>
          <a:p>
            <a:pPr>
              <a:spcAft>
                <a:spcPts val="1000"/>
              </a:spcAft>
              <a:buSzPct val="105000"/>
              <a:buBlip>
                <a:blip r:embed="rId3"/>
              </a:buBlip>
              <a:tabLst>
                <a:tab pos="285750" algn="l"/>
              </a:tabLst>
            </a:pPr>
            <a:r>
              <a:rPr lang="en-US" sz="1600" dirty="0" smtClean="0"/>
              <a:t>  Response contains mostly grade-	appropriate simple sentences and some 	complex sentences</a:t>
            </a:r>
          </a:p>
          <a:p>
            <a:pPr>
              <a:spcAft>
                <a:spcPts val="1000"/>
              </a:spcAft>
              <a:buSzPct val="105000"/>
              <a:buBlip>
                <a:blip r:embed="rId3"/>
              </a:buBlip>
              <a:tabLst>
                <a:tab pos="285750" algn="l"/>
              </a:tabLst>
            </a:pPr>
            <a:r>
              <a:rPr lang="en-US" sz="1600" dirty="0" smtClean="0"/>
              <a:t>  Relevant to the prompt</a:t>
            </a:r>
          </a:p>
          <a:p>
            <a:pPr>
              <a:spcAft>
                <a:spcPts val="1000"/>
              </a:spcAft>
              <a:buSzPct val="105000"/>
              <a:buBlip>
                <a:blip r:embed="rId3"/>
              </a:buBlip>
              <a:tabLst>
                <a:tab pos="285750" algn="l"/>
              </a:tabLst>
            </a:pPr>
            <a:r>
              <a:rPr lang="en-US" sz="1600" dirty="0" smtClean="0"/>
              <a:t>  Response includes transitional words and 	some sentence structures that orient the 	reader, logically develop ideas, and 	provide closure in a written text</a:t>
            </a:r>
          </a:p>
          <a:p>
            <a:pPr>
              <a:spcAft>
                <a:spcPts val="1000"/>
              </a:spcAft>
              <a:buSzPct val="105000"/>
              <a:buBlip>
                <a:blip r:embed="rId3"/>
              </a:buBlip>
              <a:tabLst>
                <a:tab pos="285750" algn="l"/>
              </a:tabLst>
            </a:pPr>
            <a:r>
              <a:rPr lang="en-US" sz="1600" dirty="0" smtClean="0"/>
              <a:t>  Response contains many precisely 	detailed ideas and facts in a written text</a:t>
            </a:r>
          </a:p>
          <a:p>
            <a:pPr>
              <a:spcAft>
                <a:spcPts val="1000"/>
              </a:spcAft>
              <a:buSzPct val="105000"/>
              <a:buBlip>
                <a:blip r:embed="rId3"/>
              </a:buBlip>
              <a:tabLst>
                <a:tab pos="285750" algn="l"/>
              </a:tabLst>
            </a:pPr>
            <a:r>
              <a:rPr lang="en-US" sz="1600" dirty="0" smtClean="0"/>
              <a:t>  Response is clear; errors exist, but rarely 	obscure meaning</a:t>
            </a:r>
          </a:p>
        </p:txBody>
      </p:sp>
      <p:sp>
        <p:nvSpPr>
          <p:cNvPr id="9" name="TextBox 8"/>
          <p:cNvSpPr txBox="1"/>
          <p:nvPr/>
        </p:nvSpPr>
        <p:spPr>
          <a:xfrm>
            <a:off x="314325" y="1038225"/>
            <a:ext cx="1724025" cy="369332"/>
          </a:xfrm>
          <a:prstGeom prst="rect">
            <a:avLst/>
          </a:prstGeom>
          <a:noFill/>
        </p:spPr>
        <p:txBody>
          <a:bodyPr wrap="square" rtlCol="0">
            <a:spAutoFit/>
          </a:bodyPr>
          <a:lstStyle/>
          <a:p>
            <a:r>
              <a:rPr lang="en-US" b="1" dirty="0" smtClean="0"/>
              <a:t>Score Point 3</a:t>
            </a:r>
            <a:endParaRPr lang="en-US" b="1" dirty="0"/>
          </a:p>
        </p:txBody>
      </p:sp>
      <p:cxnSp>
        <p:nvCxnSpPr>
          <p:cNvPr id="10" name="Straight Connector 9"/>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0"/>
          </p:nvPr>
        </p:nvSpPr>
        <p:spPr/>
        <p:txBody>
          <a:bodyPr/>
          <a:lstStyle/>
          <a:p>
            <a:fld id="{C6C20FBB-DA0A-4D64-96F3-1BFC9EBDF0FB}"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5–6: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7" name="Picture 6" descr="4 Sample 1.png"/>
          <p:cNvPicPr>
            <a:picLocks noChangeAspect="1"/>
          </p:cNvPicPr>
          <p:nvPr/>
        </p:nvPicPr>
        <p:blipFill>
          <a:blip r:embed="rId2" cstate="print"/>
          <a:stretch>
            <a:fillRect/>
          </a:stretch>
        </p:blipFill>
        <p:spPr>
          <a:xfrm>
            <a:off x="365760" y="1691640"/>
            <a:ext cx="4196137" cy="3447288"/>
          </a:xfrm>
          <a:prstGeom prst="rect">
            <a:avLst/>
          </a:prstGeom>
        </p:spPr>
      </p:pic>
      <p:sp>
        <p:nvSpPr>
          <p:cNvPr id="6" name="TextBox 5"/>
          <p:cNvSpPr txBox="1"/>
          <p:nvPr/>
        </p:nvSpPr>
        <p:spPr>
          <a:xfrm>
            <a:off x="4764024" y="1591056"/>
            <a:ext cx="4229101" cy="4052391"/>
          </a:xfrm>
          <a:prstGeom prst="rect">
            <a:avLst/>
          </a:prstGeom>
          <a:noFill/>
        </p:spPr>
        <p:txBody>
          <a:bodyPr wrap="square" rtlCol="0">
            <a:spAutoFit/>
          </a:bodyPr>
          <a:lstStyle/>
          <a:p>
            <a:pPr>
              <a:spcAft>
                <a:spcPts val="1000"/>
              </a:spcAft>
              <a:buSzPct val="105000"/>
              <a:buBlip>
                <a:blip r:embed="rId3"/>
              </a:buBlip>
              <a:tabLst>
                <a:tab pos="285750" algn="l"/>
              </a:tabLst>
            </a:pPr>
            <a:r>
              <a:rPr lang="en-US" sz="1600" dirty="0" smtClean="0"/>
              <a:t>  Response contains mostly grade-	appropriate simple sentences and 	complex sentences</a:t>
            </a:r>
          </a:p>
          <a:p>
            <a:pPr>
              <a:spcAft>
                <a:spcPts val="1000"/>
              </a:spcAft>
              <a:buSzPct val="105000"/>
              <a:buBlip>
                <a:blip r:embed="rId3"/>
              </a:buBlip>
              <a:tabLst>
                <a:tab pos="285750" algn="l"/>
              </a:tabLst>
            </a:pPr>
            <a:r>
              <a:rPr lang="en-US" sz="1600" dirty="0" smtClean="0"/>
              <a:t>  Relevant to the prompt</a:t>
            </a:r>
          </a:p>
          <a:p>
            <a:pPr>
              <a:spcAft>
                <a:spcPts val="1000"/>
              </a:spcAft>
              <a:buSzPct val="105000"/>
              <a:buBlip>
                <a:blip r:embed="rId3"/>
              </a:buBlip>
              <a:tabLst>
                <a:tab pos="285750" algn="l"/>
              </a:tabLst>
            </a:pPr>
            <a:r>
              <a:rPr lang="en-US" sz="1600" dirty="0" smtClean="0"/>
              <a:t>  Response includes many and varied 	transitional words and some sentence 	structures that orient the reader, logically 	develop ideas, and provide closure in a 	written text</a:t>
            </a:r>
          </a:p>
          <a:p>
            <a:pPr>
              <a:spcAft>
                <a:spcPts val="1000"/>
              </a:spcAft>
              <a:buSzPct val="105000"/>
              <a:buBlip>
                <a:blip r:embed="rId3"/>
              </a:buBlip>
              <a:tabLst>
                <a:tab pos="285750" algn="l"/>
              </a:tabLst>
            </a:pPr>
            <a:r>
              <a:rPr lang="en-US" sz="1600" dirty="0" smtClean="0"/>
              <a:t>  Response contains varied and sufficient 	precisely detailed ideas and facts in a 	written text</a:t>
            </a:r>
          </a:p>
          <a:p>
            <a:pPr>
              <a:spcAft>
                <a:spcPts val="1000"/>
              </a:spcAft>
              <a:buSzPct val="105000"/>
              <a:buBlip>
                <a:blip r:embed="rId3"/>
              </a:buBlip>
              <a:tabLst>
                <a:tab pos="285750" algn="l"/>
              </a:tabLst>
            </a:pPr>
            <a:r>
              <a:rPr lang="en-US" sz="1600" dirty="0" smtClean="0"/>
              <a:t>  Response has few or no errors that 	obscure meaning</a:t>
            </a:r>
          </a:p>
        </p:txBody>
      </p:sp>
      <p:sp>
        <p:nvSpPr>
          <p:cNvPr id="8" name="TextBox 7"/>
          <p:cNvSpPr txBox="1"/>
          <p:nvPr/>
        </p:nvSpPr>
        <p:spPr>
          <a:xfrm>
            <a:off x="314325" y="1038225"/>
            <a:ext cx="1724025" cy="369332"/>
          </a:xfrm>
          <a:prstGeom prst="rect">
            <a:avLst/>
          </a:prstGeom>
          <a:noFill/>
        </p:spPr>
        <p:txBody>
          <a:bodyPr wrap="square" rtlCol="0">
            <a:spAutoFit/>
          </a:bodyPr>
          <a:lstStyle/>
          <a:p>
            <a:r>
              <a:rPr lang="en-US" b="1" dirty="0" smtClean="0"/>
              <a:t>Score Point 4</a:t>
            </a:r>
            <a:endParaRPr lang="en-US" b="1" dirty="0"/>
          </a:p>
        </p:txBody>
      </p:sp>
      <p:cxnSp>
        <p:nvCxnSpPr>
          <p:cNvPr id="9" name="Straight Connector 8"/>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fld id="{C6C20FBB-DA0A-4D64-96F3-1BFC9EBDF0FB}" type="slidenum">
              <a:rPr lang="en-US" smtClean="0"/>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5–6: </a:t>
            </a:r>
            <a:r>
              <a:rPr lang="en-US" u="sng" dirty="0" smtClean="0"/>
              <a:t>S</a:t>
            </a:r>
            <a:r>
              <a:rPr lang="en-US" dirty="0" smtClean="0"/>
              <a:t>hort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7" name="Picture 6" descr="4 Sample 2.png"/>
          <p:cNvPicPr>
            <a:picLocks noChangeAspect="1"/>
          </p:cNvPicPr>
          <p:nvPr/>
        </p:nvPicPr>
        <p:blipFill>
          <a:blip r:embed="rId2" cstate="print"/>
          <a:stretch>
            <a:fillRect/>
          </a:stretch>
        </p:blipFill>
        <p:spPr>
          <a:xfrm>
            <a:off x="365760" y="1691640"/>
            <a:ext cx="4196137" cy="3447288"/>
          </a:xfrm>
          <a:prstGeom prst="rect">
            <a:avLst/>
          </a:prstGeom>
        </p:spPr>
      </p:pic>
      <p:sp>
        <p:nvSpPr>
          <p:cNvPr id="6" name="TextBox 5"/>
          <p:cNvSpPr txBox="1"/>
          <p:nvPr/>
        </p:nvSpPr>
        <p:spPr>
          <a:xfrm>
            <a:off x="4764024" y="1591056"/>
            <a:ext cx="4229101" cy="4052391"/>
          </a:xfrm>
          <a:prstGeom prst="rect">
            <a:avLst/>
          </a:prstGeom>
          <a:noFill/>
        </p:spPr>
        <p:txBody>
          <a:bodyPr wrap="square" rtlCol="0">
            <a:spAutoFit/>
          </a:bodyPr>
          <a:lstStyle/>
          <a:p>
            <a:pPr>
              <a:spcAft>
                <a:spcPts val="1000"/>
              </a:spcAft>
              <a:buSzPct val="105000"/>
              <a:buBlip>
                <a:blip r:embed="rId3"/>
              </a:buBlip>
              <a:tabLst>
                <a:tab pos="285750" algn="l"/>
              </a:tabLst>
            </a:pPr>
            <a:r>
              <a:rPr lang="en-US" sz="1600" dirty="0" smtClean="0"/>
              <a:t>  Response contains mostly grade-	appropriate simple sentences and 	complex sentences</a:t>
            </a:r>
          </a:p>
          <a:p>
            <a:pPr>
              <a:spcAft>
                <a:spcPts val="1000"/>
              </a:spcAft>
              <a:buSzPct val="105000"/>
              <a:buBlip>
                <a:blip r:embed="rId3"/>
              </a:buBlip>
              <a:tabLst>
                <a:tab pos="285750" algn="l"/>
              </a:tabLst>
            </a:pPr>
            <a:r>
              <a:rPr lang="en-US" sz="1600" dirty="0" smtClean="0"/>
              <a:t>  Relevant to the prompt</a:t>
            </a:r>
          </a:p>
          <a:p>
            <a:pPr>
              <a:spcAft>
                <a:spcPts val="1000"/>
              </a:spcAft>
              <a:buSzPct val="105000"/>
              <a:buBlip>
                <a:blip r:embed="rId3"/>
              </a:buBlip>
              <a:tabLst>
                <a:tab pos="285750" algn="l"/>
              </a:tabLst>
            </a:pPr>
            <a:r>
              <a:rPr lang="en-US" sz="1600" dirty="0" smtClean="0"/>
              <a:t>  Response includes many and varied 	transitional words and some sentence 	structures that orient the reader, logically 	develop ideas, and provide closure in a 	written text</a:t>
            </a:r>
          </a:p>
          <a:p>
            <a:pPr>
              <a:spcAft>
                <a:spcPts val="1000"/>
              </a:spcAft>
              <a:buSzPct val="105000"/>
              <a:buBlip>
                <a:blip r:embed="rId3"/>
              </a:buBlip>
              <a:tabLst>
                <a:tab pos="285750" algn="l"/>
              </a:tabLst>
            </a:pPr>
            <a:r>
              <a:rPr lang="en-US" sz="1600" dirty="0" smtClean="0"/>
              <a:t>  Response contains varied and sufficient 	precisely detailed ideas and facts in a 	written text</a:t>
            </a:r>
          </a:p>
          <a:p>
            <a:pPr>
              <a:spcAft>
                <a:spcPts val="1000"/>
              </a:spcAft>
              <a:buSzPct val="105000"/>
              <a:buBlip>
                <a:blip r:embed="rId3"/>
              </a:buBlip>
              <a:tabLst>
                <a:tab pos="285750" algn="l"/>
              </a:tabLst>
            </a:pPr>
            <a:r>
              <a:rPr lang="en-US" sz="1600" dirty="0" smtClean="0"/>
              <a:t>  Response has few or no errors that 	obscure meaning</a:t>
            </a:r>
          </a:p>
        </p:txBody>
      </p:sp>
      <p:sp>
        <p:nvSpPr>
          <p:cNvPr id="8" name="TextBox 7"/>
          <p:cNvSpPr txBox="1"/>
          <p:nvPr/>
        </p:nvSpPr>
        <p:spPr>
          <a:xfrm>
            <a:off x="314325" y="1038225"/>
            <a:ext cx="1724025" cy="369332"/>
          </a:xfrm>
          <a:prstGeom prst="rect">
            <a:avLst/>
          </a:prstGeom>
          <a:noFill/>
        </p:spPr>
        <p:txBody>
          <a:bodyPr wrap="square" rtlCol="0">
            <a:spAutoFit/>
          </a:bodyPr>
          <a:lstStyle/>
          <a:p>
            <a:r>
              <a:rPr lang="en-US" b="1" dirty="0" smtClean="0"/>
              <a:t>Score Point 4</a:t>
            </a:r>
            <a:endParaRPr lang="en-US" b="1" dirty="0"/>
          </a:p>
        </p:txBody>
      </p:sp>
      <p:cxnSp>
        <p:nvCxnSpPr>
          <p:cNvPr id="9" name="Straight Connector 8"/>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0"/>
          </p:nvPr>
        </p:nvSpPr>
        <p:spPr/>
        <p:txBody>
          <a:bodyPr/>
          <a:lstStyle/>
          <a:p>
            <a:fld id="{C6C20FBB-DA0A-4D64-96F3-1BFC9EBDF0FB}" type="slidenum">
              <a:rPr lang="en-US" smtClean="0"/>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95500" y="1009650"/>
            <a:ext cx="4933950" cy="5191125"/>
          </a:xfrm>
          <a:prstGeom prst="roundRect">
            <a:avLst/>
          </a:prstGeom>
          <a:solidFill>
            <a:srgbClr val="B2B2B2"/>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larm-Clock.png"/>
          <p:cNvPicPr>
            <a:picLocks noChangeAspect="1"/>
          </p:cNvPicPr>
          <p:nvPr/>
        </p:nvPicPr>
        <p:blipFill>
          <a:blip r:embed="rId2" cstate="print"/>
          <a:stretch>
            <a:fillRect/>
          </a:stretch>
        </p:blipFill>
        <p:spPr>
          <a:xfrm>
            <a:off x="2952751" y="2019301"/>
            <a:ext cx="3214688" cy="3214688"/>
          </a:xfrm>
          <a:prstGeom prst="rect">
            <a:avLst/>
          </a:prstGeom>
        </p:spPr>
      </p:pic>
      <p:sp>
        <p:nvSpPr>
          <p:cNvPr id="10" name="Rectangle 9"/>
          <p:cNvSpPr/>
          <p:nvPr/>
        </p:nvSpPr>
        <p:spPr>
          <a:xfrm>
            <a:off x="3191566" y="1090910"/>
            <a:ext cx="1465466"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Break</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4625869" y="1090910"/>
            <a:ext cx="1301959"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Time</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2799011" y="5567660"/>
            <a:ext cx="3526928" cy="553998"/>
          </a:xfrm>
          <a:prstGeom prst="rect">
            <a:avLst/>
          </a:prstGeom>
          <a:noFill/>
        </p:spPr>
        <p:txBody>
          <a:bodyPr wrap="square" lIns="91440" tIns="45720" rIns="91440" bIns="45720">
            <a:spAutoFit/>
          </a:bodyPr>
          <a:lstStyle/>
          <a:p>
            <a:pPr algn="ct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15</a:t>
            </a: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Minutes</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Slide Number Placeholder 6"/>
          <p:cNvSpPr>
            <a:spLocks noGrp="1"/>
          </p:cNvSpPr>
          <p:nvPr>
            <p:ph type="sldNum" sz="quarter" idx="10"/>
          </p:nvPr>
        </p:nvSpPr>
        <p:spPr/>
        <p:txBody>
          <a:bodyPr/>
          <a:lstStyle/>
          <a:p>
            <a:fld id="{C6C20FBB-DA0A-4D64-96F3-1BFC9EBDF0FB}" type="slidenum">
              <a:rPr lang="en-US" smtClean="0"/>
              <a:pPr/>
              <a:t>74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1+#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38" presetClass="entr" presetSubtype="0" accel="50000" fill="hold" grpId="0" nodeType="afterEffect">
                                  <p:stCondLst>
                                    <p:cond delay="500"/>
                                  </p:stCondLst>
                                  <p:iterate type="lt">
                                    <p:tmPct val="50000"/>
                                  </p:iterate>
                                  <p:childTnLst>
                                    <p:set>
                                      <p:cBhvr>
                                        <p:cTn id="22" dur="1" fill="hold">
                                          <p:stCondLst>
                                            <p:cond delay="0"/>
                                          </p:stCondLst>
                                        </p:cTn>
                                        <p:tgtEl>
                                          <p:spTgt spid="13"/>
                                        </p:tgtEl>
                                        <p:attrNameLst>
                                          <p:attrName>style.visibility</p:attrName>
                                        </p:attrNameLst>
                                      </p:cBhvr>
                                      <p:to>
                                        <p:strVal val="visible"/>
                                      </p:to>
                                    </p:set>
                                    <p:set>
                                      <p:cBhvr>
                                        <p:cTn id="23" dur="228" fill="hold">
                                          <p:stCondLst>
                                            <p:cond delay="0"/>
                                          </p:stCondLst>
                                        </p:cTn>
                                        <p:tgtEl>
                                          <p:spTgt spid="13"/>
                                        </p:tgtEl>
                                        <p:attrNameLst>
                                          <p:attrName>style.rotation</p:attrName>
                                        </p:attrNameLst>
                                      </p:cBhvr>
                                      <p:to>
                                        <p:strVal val="-45.0"/>
                                      </p:to>
                                    </p:set>
                                    <p:anim calcmode="lin" valueType="num">
                                      <p:cBhvr>
                                        <p:cTn id="24" dur="228" fill="hold">
                                          <p:stCondLst>
                                            <p:cond delay="228"/>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353425" cy="382587"/>
          </a:xfrm>
        </p:spPr>
        <p:txBody>
          <a:bodyPr/>
          <a:lstStyle/>
          <a:p>
            <a:r>
              <a:rPr lang="en-US" dirty="0" smtClean="0"/>
              <a:t>Grades 3–4: </a:t>
            </a:r>
            <a:r>
              <a:rPr lang="en-US" u="sng" dirty="0" smtClean="0"/>
              <a:t>ECR</a:t>
            </a:r>
            <a:r>
              <a:rPr lang="en-US" dirty="0" smtClean="0"/>
              <a:t> Rubric (Narrative)</a:t>
            </a:r>
            <a:endParaRPr lang="en-US" dirty="0"/>
          </a:p>
        </p:txBody>
      </p:sp>
      <p:sp>
        <p:nvSpPr>
          <p:cNvPr id="4" name="AutoShape 2"/>
          <p:cNvSpPr>
            <a:spLocks noChangeArrowheads="1"/>
          </p:cNvSpPr>
          <p:nvPr/>
        </p:nvSpPr>
        <p:spPr bwMode="auto">
          <a:xfrm>
            <a:off x="260349" y="839788"/>
            <a:ext cx="8676828" cy="1227137"/>
          </a:xfrm>
          <a:prstGeom prst="roundRect">
            <a:avLst>
              <a:gd name="adj" fmla="val 16667"/>
            </a:avLst>
          </a:prstGeom>
          <a:solidFill>
            <a:srgbClr val="B2B2B2"/>
          </a:solidFill>
          <a:ln w="9525">
            <a:noFill/>
            <a:round/>
            <a:headEnd/>
            <a:tailEnd/>
          </a:ln>
        </p:spPr>
        <p:txBody>
          <a:bodyPr wrap="none" anchor="ctr"/>
          <a:lstStyle/>
          <a:p>
            <a:endParaRPr lang="en-US"/>
          </a:p>
        </p:txBody>
      </p:sp>
      <p:sp>
        <p:nvSpPr>
          <p:cNvPr id="5" name="AutoShape 2"/>
          <p:cNvSpPr>
            <a:spLocks noChangeArrowheads="1"/>
          </p:cNvSpPr>
          <p:nvPr/>
        </p:nvSpPr>
        <p:spPr bwMode="auto">
          <a:xfrm>
            <a:off x="260347" y="5040313"/>
            <a:ext cx="8676828" cy="1227137"/>
          </a:xfrm>
          <a:prstGeom prst="roundRect">
            <a:avLst>
              <a:gd name="adj" fmla="val 16667"/>
            </a:avLst>
          </a:prstGeom>
          <a:solidFill>
            <a:srgbClr val="B2B2B2"/>
          </a:solidFill>
          <a:ln w="9525">
            <a:noFill/>
            <a:round/>
            <a:headEnd/>
            <a:tailEnd/>
          </a:ln>
        </p:spPr>
        <p:txBody>
          <a:bodyPr wrap="none" anchor="ctr"/>
          <a:lstStyle/>
          <a:p>
            <a:endParaRPr lang="en-US"/>
          </a:p>
        </p:txBody>
      </p:sp>
      <p:graphicFrame>
        <p:nvGraphicFramePr>
          <p:cNvPr id="6" name="Group 76"/>
          <p:cNvGraphicFramePr>
            <a:graphicFrameLocks noGrp="1"/>
          </p:cNvGraphicFramePr>
          <p:nvPr>
            <p:ph/>
            <p:extLst>
              <p:ext uri="{D42A27DB-BD31-4B8C-83A1-F6EECF244321}">
                <p14:modId xmlns="" xmlns:p14="http://schemas.microsoft.com/office/powerpoint/2010/main" val="3575077352"/>
              </p:ext>
            </p:extLst>
          </p:nvPr>
        </p:nvGraphicFramePr>
        <p:xfrm>
          <a:off x="269874" y="970280"/>
          <a:ext cx="8645526" cy="5135245"/>
        </p:xfrm>
        <a:graphic>
          <a:graphicData uri="http://schemas.openxmlformats.org/drawingml/2006/table">
            <a:tbl>
              <a:tblPr/>
              <a:tblGrid>
                <a:gridCol w="877416"/>
                <a:gridCol w="7768110"/>
              </a:tblGrid>
              <a:tr h="8966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Tahoma" pitchFamily="34" charset="0"/>
                        </a:rPr>
                        <a:t>Entering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0</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400"/>
                        </a:spcAft>
                      </a:pPr>
                      <a:r>
                        <a:rPr lang="en-US" sz="800" b="1" kern="1200" dirty="0" smtClean="0">
                          <a:solidFill>
                            <a:schemeClr val="tx1"/>
                          </a:solidFill>
                          <a:latin typeface="+mn-lt"/>
                          <a:ea typeface="+mn-ea"/>
                          <a:cs typeface="+mn-cs"/>
                        </a:rPr>
                        <a:t>Complexity of Language</a:t>
                      </a:r>
                      <a:r>
                        <a:rPr lang="en-US" sz="800" kern="1200" dirty="0" smtClean="0">
                          <a:solidFill>
                            <a:schemeClr val="tx1"/>
                          </a:solidFill>
                          <a:latin typeface="+mn-lt"/>
                          <a:ea typeface="+mn-ea"/>
                          <a:cs typeface="+mn-cs"/>
                        </a:rPr>
                        <a:t>: Response contains zero or few grade-appropriate words or short phrases.</a:t>
                      </a:r>
                    </a:p>
                    <a:p>
                      <a:pPr>
                        <a:spcAft>
                          <a:spcPts val="400"/>
                        </a:spcAft>
                      </a:pPr>
                      <a:r>
                        <a:rPr lang="en-US" sz="800" b="1" kern="1200" dirty="0" smtClean="0">
                          <a:solidFill>
                            <a:schemeClr val="tx1"/>
                          </a:solidFill>
                          <a:latin typeface="+mn-lt"/>
                          <a:ea typeface="+mn-ea"/>
                          <a:cs typeface="+mn-cs"/>
                        </a:rPr>
                        <a:t>Quality of Language</a:t>
                      </a:r>
                      <a:r>
                        <a:rPr lang="en-US" sz="800" kern="1200" dirty="0" smtClean="0">
                          <a:solidFill>
                            <a:schemeClr val="tx1"/>
                          </a:solidFill>
                          <a:latin typeface="+mn-lt"/>
                          <a:ea typeface="+mn-ea"/>
                          <a:cs typeface="+mn-cs"/>
                        </a:rPr>
                        <a:t>: Response contains most common literal use of Tier 1 grade-appropriate vocabulary in narrative.</a:t>
                      </a:r>
                    </a:p>
                    <a:p>
                      <a:pPr>
                        <a:spcAft>
                          <a:spcPts val="400"/>
                        </a:spcAft>
                      </a:pPr>
                      <a:r>
                        <a:rPr lang="en-US" sz="800" b="1" kern="1200" dirty="0" smtClean="0">
                          <a:solidFill>
                            <a:schemeClr val="tx1"/>
                          </a:solidFill>
                          <a:latin typeface="+mn-lt"/>
                          <a:ea typeface="+mn-ea"/>
                          <a:cs typeface="+mn-cs"/>
                        </a:rPr>
                        <a:t>Coherence of Response</a:t>
                      </a:r>
                      <a:r>
                        <a:rPr lang="en-US" sz="800" kern="1200" dirty="0" smtClean="0">
                          <a:solidFill>
                            <a:schemeClr val="tx1"/>
                          </a:solidFill>
                          <a:latin typeface="+mn-lt"/>
                          <a:ea typeface="+mn-ea"/>
                          <a:cs typeface="+mn-cs"/>
                        </a:rPr>
                        <a:t>: Response includes zero or few transitional words that may or may not introduce, develop, link, or complete a narrative.</a:t>
                      </a:r>
                    </a:p>
                    <a:p>
                      <a:pPr>
                        <a:spcAft>
                          <a:spcPts val="400"/>
                        </a:spcAft>
                      </a:pPr>
                      <a:r>
                        <a:rPr lang="en-US" sz="800" b="1" kern="1200" dirty="0" smtClean="0">
                          <a:solidFill>
                            <a:schemeClr val="tx1"/>
                          </a:solidFill>
                          <a:latin typeface="+mn-lt"/>
                          <a:ea typeface="+mn-ea"/>
                          <a:cs typeface="+mn-cs"/>
                        </a:rPr>
                        <a:t>Degree of Response</a:t>
                      </a:r>
                      <a:r>
                        <a:rPr lang="en-US" sz="800" kern="1200" dirty="0" smtClean="0">
                          <a:solidFill>
                            <a:schemeClr val="tx1"/>
                          </a:solidFill>
                          <a:latin typeface="+mn-lt"/>
                          <a:ea typeface="+mn-ea"/>
                          <a:cs typeface="+mn-cs"/>
                        </a:rPr>
                        <a:t>: Response contains no or at least one detailed description, event, or a closure in response to prompt.</a:t>
                      </a:r>
                    </a:p>
                    <a:p>
                      <a:pPr>
                        <a:spcAft>
                          <a:spcPts val="400"/>
                        </a:spcAft>
                      </a:pPr>
                      <a:r>
                        <a:rPr lang="en-US" sz="800" b="1" kern="1200" dirty="0" smtClean="0">
                          <a:solidFill>
                            <a:schemeClr val="tx1"/>
                          </a:solidFill>
                          <a:latin typeface="+mn-lt"/>
                          <a:ea typeface="+mn-ea"/>
                          <a:cs typeface="+mn-cs"/>
                        </a:rPr>
                        <a:t>Mechanics</a:t>
                      </a:r>
                      <a:r>
                        <a:rPr lang="en-US" sz="800" kern="1200" dirty="0" smtClean="0">
                          <a:solidFill>
                            <a:schemeClr val="tx1"/>
                          </a:solidFill>
                          <a:latin typeface="+mn-lt"/>
                          <a:ea typeface="+mn-ea"/>
                          <a:cs typeface="+mn-cs"/>
                        </a:rPr>
                        <a:t>: Response contains errors that totally obscure meaning.</a:t>
                      </a:r>
                    </a:p>
                  </a:txBody>
                  <a:tcPr marR="0"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8388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Tahoma" pitchFamily="34" charset="0"/>
                        </a:rPr>
                        <a:t>Emerging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r>
                      <a:br>
                        <a:rPr kumimoji="0" lang="en-US" sz="1200" b="1" i="0" u="none" strike="noStrike" cap="none" normalizeH="0" baseline="0" dirty="0" smtClean="0">
                          <a:ln>
                            <a:noFill/>
                          </a:ln>
                          <a:solidFill>
                            <a:schemeClr val="bg1"/>
                          </a:solidFill>
                          <a:effectLst/>
                          <a:latin typeface="Tahoma" pitchFamily="34" charset="0"/>
                        </a:rPr>
                      </a:br>
                      <a:r>
                        <a:rPr kumimoji="0" lang="en-US" sz="1200" b="1" i="0" u="none" strike="noStrike" cap="none" normalizeH="0" baseline="0" dirty="0" smtClean="0">
                          <a:ln>
                            <a:noFill/>
                          </a:ln>
                          <a:solidFill>
                            <a:schemeClr val="bg1"/>
                          </a:solidFill>
                          <a:effectLst/>
                          <a:latin typeface="Tahoma" pitchFamily="34" charset="0"/>
                        </a:rPr>
                        <a:t>1</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400"/>
                        </a:spcAft>
                      </a:pPr>
                      <a:r>
                        <a:rPr lang="en-US" sz="800" b="1" kern="1200" dirty="0" smtClean="0">
                          <a:solidFill>
                            <a:schemeClr val="tx1"/>
                          </a:solidFill>
                          <a:latin typeface="+mn-lt"/>
                          <a:ea typeface="+mn-ea"/>
                          <a:cs typeface="+mn-cs"/>
                        </a:rPr>
                        <a:t>Complexity of Language</a:t>
                      </a:r>
                      <a:r>
                        <a:rPr lang="en-US" sz="800" kern="1200" dirty="0" smtClean="0">
                          <a:solidFill>
                            <a:schemeClr val="tx1"/>
                          </a:solidFill>
                          <a:latin typeface="+mn-lt"/>
                          <a:ea typeface="+mn-ea"/>
                          <a:cs typeface="+mn-cs"/>
                        </a:rPr>
                        <a:t>: Response contains some grade-appropriate words, short phrases, and a few simple sentences.</a:t>
                      </a:r>
                    </a:p>
                    <a:p>
                      <a:pPr>
                        <a:spcAft>
                          <a:spcPts val="400"/>
                        </a:spcAft>
                      </a:pPr>
                      <a:r>
                        <a:rPr lang="en-US" sz="800" b="1" kern="1200" dirty="0" smtClean="0">
                          <a:solidFill>
                            <a:schemeClr val="tx1"/>
                          </a:solidFill>
                          <a:latin typeface="+mn-lt"/>
                          <a:ea typeface="+mn-ea"/>
                          <a:cs typeface="+mn-cs"/>
                        </a:rPr>
                        <a:t>Quality of Language</a:t>
                      </a:r>
                      <a:r>
                        <a:rPr lang="en-US" sz="800" kern="1200" dirty="0" smtClean="0">
                          <a:solidFill>
                            <a:schemeClr val="tx1"/>
                          </a:solidFill>
                          <a:latin typeface="+mn-lt"/>
                          <a:ea typeface="+mn-ea"/>
                          <a:cs typeface="+mn-cs"/>
                        </a:rPr>
                        <a:t>: Response contains literal use of Tier 1 and a few Tier 2 or Tier 3 grade-appropriate vocabulary in narrative.</a:t>
                      </a:r>
                    </a:p>
                    <a:p>
                      <a:pPr>
                        <a:spcAft>
                          <a:spcPts val="0"/>
                        </a:spcAft>
                      </a:pPr>
                      <a:r>
                        <a:rPr lang="en-US" sz="800" b="1" kern="1200" dirty="0" smtClean="0">
                          <a:solidFill>
                            <a:schemeClr val="tx1"/>
                          </a:solidFill>
                          <a:latin typeface="+mn-lt"/>
                          <a:ea typeface="+mn-ea"/>
                          <a:cs typeface="+mn-cs"/>
                        </a:rPr>
                        <a:t>Coherence of Response</a:t>
                      </a:r>
                      <a:r>
                        <a:rPr lang="en-US" sz="800" kern="1200" dirty="0" smtClean="0">
                          <a:solidFill>
                            <a:schemeClr val="tx1"/>
                          </a:solidFill>
                          <a:latin typeface="+mn-lt"/>
                          <a:ea typeface="+mn-ea"/>
                          <a:cs typeface="+mn-cs"/>
                        </a:rPr>
                        <a:t>: Response includes a few transitional words and at least one sentence structure that minimally introduce, develop, link, or complete</a:t>
                      </a:r>
                    </a:p>
                    <a:p>
                      <a:pPr>
                        <a:spcAft>
                          <a:spcPts val="400"/>
                        </a:spcAft>
                      </a:pPr>
                      <a:r>
                        <a:rPr lang="en-US" sz="800" kern="1200" dirty="0" smtClean="0">
                          <a:solidFill>
                            <a:schemeClr val="tx1"/>
                          </a:solidFill>
                          <a:latin typeface="+mn-lt"/>
                          <a:ea typeface="+mn-ea"/>
                          <a:cs typeface="+mn-cs"/>
                        </a:rPr>
                        <a:t>a narrative.</a:t>
                      </a:r>
                    </a:p>
                    <a:p>
                      <a:pPr>
                        <a:spcAft>
                          <a:spcPts val="400"/>
                        </a:spcAft>
                      </a:pPr>
                      <a:r>
                        <a:rPr lang="en-US" sz="800" b="1" kern="1200" dirty="0" smtClean="0">
                          <a:solidFill>
                            <a:schemeClr val="tx1"/>
                          </a:solidFill>
                          <a:latin typeface="+mn-lt"/>
                          <a:ea typeface="+mn-ea"/>
                          <a:cs typeface="+mn-cs"/>
                        </a:rPr>
                        <a:t>Degree of Response</a:t>
                      </a:r>
                      <a:r>
                        <a:rPr lang="en-US" sz="800" kern="1200" dirty="0" smtClean="0">
                          <a:solidFill>
                            <a:schemeClr val="tx1"/>
                          </a:solidFill>
                          <a:latin typeface="+mn-lt"/>
                          <a:ea typeface="+mn-ea"/>
                          <a:cs typeface="+mn-cs"/>
                        </a:rPr>
                        <a:t>: Response contains a few detailed descriptions, events in sequence, or a closure in response to prompt.</a:t>
                      </a:r>
                    </a:p>
                    <a:p>
                      <a:pPr>
                        <a:spcAft>
                          <a:spcPts val="400"/>
                        </a:spcAft>
                      </a:pPr>
                      <a:r>
                        <a:rPr lang="en-US" sz="800" b="1" kern="1200" dirty="0" smtClean="0">
                          <a:solidFill>
                            <a:schemeClr val="tx1"/>
                          </a:solidFill>
                          <a:latin typeface="+mn-lt"/>
                          <a:ea typeface="+mn-ea"/>
                          <a:cs typeface="+mn-cs"/>
                        </a:rPr>
                        <a:t>Mechanics</a:t>
                      </a:r>
                      <a:r>
                        <a:rPr lang="en-US" sz="800" kern="1200" dirty="0" smtClean="0">
                          <a:solidFill>
                            <a:schemeClr val="tx1"/>
                          </a:solidFill>
                          <a:latin typeface="+mn-lt"/>
                          <a:ea typeface="+mn-ea"/>
                          <a:cs typeface="+mn-cs"/>
                        </a:rPr>
                        <a:t>: Response may have frequent errors that obscure meaning.</a:t>
                      </a:r>
                    </a:p>
                  </a:txBody>
                  <a:tcPr marR="0"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971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Tahoma" pitchFamily="34" charset="0"/>
                        </a:rPr>
                        <a:t>Transitioning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2</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400"/>
                        </a:spcAft>
                      </a:pPr>
                      <a:r>
                        <a:rPr lang="en-US" sz="800" b="1" kern="1200" dirty="0" smtClean="0">
                          <a:solidFill>
                            <a:schemeClr val="tx1"/>
                          </a:solidFill>
                          <a:latin typeface="+mn-lt"/>
                          <a:ea typeface="+mn-ea"/>
                          <a:cs typeface="+mn-cs"/>
                        </a:rPr>
                        <a:t>Complexity of Language</a:t>
                      </a:r>
                      <a:r>
                        <a:rPr lang="en-US" sz="800" kern="1200" dirty="0" smtClean="0">
                          <a:solidFill>
                            <a:schemeClr val="tx1"/>
                          </a:solidFill>
                          <a:latin typeface="+mn-lt"/>
                          <a:ea typeface="+mn-ea"/>
                          <a:cs typeface="+mn-cs"/>
                        </a:rPr>
                        <a:t>: Response contains mostly grade-appropriate simple sentences and at least one complex sentence.</a:t>
                      </a:r>
                    </a:p>
                    <a:p>
                      <a:pPr>
                        <a:spcAft>
                          <a:spcPts val="400"/>
                        </a:spcAft>
                      </a:pPr>
                      <a:r>
                        <a:rPr lang="en-US" sz="800" b="1" kern="1200" dirty="0" smtClean="0">
                          <a:solidFill>
                            <a:schemeClr val="tx1"/>
                          </a:solidFill>
                          <a:latin typeface="+mn-lt"/>
                          <a:ea typeface="+mn-ea"/>
                          <a:cs typeface="+mn-cs"/>
                        </a:rPr>
                        <a:t>Quality of Language</a:t>
                      </a:r>
                      <a:r>
                        <a:rPr lang="en-US" sz="800" kern="1200" dirty="0" smtClean="0">
                          <a:solidFill>
                            <a:schemeClr val="tx1"/>
                          </a:solidFill>
                          <a:latin typeface="+mn-lt"/>
                          <a:ea typeface="+mn-ea"/>
                          <a:cs typeface="+mn-cs"/>
                        </a:rPr>
                        <a:t>: Response contains literal use and a few figurative uses of Tier 1 and Tier 2 or Tier 3 grade-appropriate vocabulary in narrative.</a:t>
                      </a:r>
                    </a:p>
                    <a:p>
                      <a:pPr>
                        <a:spcAft>
                          <a:spcPts val="400"/>
                        </a:spcAft>
                      </a:pPr>
                      <a:r>
                        <a:rPr lang="en-US" sz="800" b="1" kern="1200" dirty="0" smtClean="0">
                          <a:solidFill>
                            <a:schemeClr val="tx1"/>
                          </a:solidFill>
                          <a:latin typeface="+mn-lt"/>
                          <a:ea typeface="+mn-ea"/>
                          <a:cs typeface="+mn-cs"/>
                        </a:rPr>
                        <a:t>Coherence of Response</a:t>
                      </a:r>
                      <a:r>
                        <a:rPr lang="en-US" sz="800" kern="1200" dirty="0" smtClean="0">
                          <a:solidFill>
                            <a:schemeClr val="tx1"/>
                          </a:solidFill>
                          <a:latin typeface="+mn-lt"/>
                          <a:ea typeface="+mn-ea"/>
                          <a:cs typeface="+mn-cs"/>
                        </a:rPr>
                        <a:t>: Response includes some transitional words and a few sentence structures that partially introduce, develop, link, and complete a narrative.</a:t>
                      </a:r>
                    </a:p>
                    <a:p>
                      <a:pPr>
                        <a:spcAft>
                          <a:spcPts val="400"/>
                        </a:spcAft>
                      </a:pPr>
                      <a:r>
                        <a:rPr lang="en-US" sz="800" b="1" kern="1200" dirty="0" smtClean="0">
                          <a:solidFill>
                            <a:schemeClr val="tx1"/>
                          </a:solidFill>
                          <a:latin typeface="+mn-lt"/>
                          <a:ea typeface="+mn-ea"/>
                          <a:cs typeface="+mn-cs"/>
                        </a:rPr>
                        <a:t>Degree of Response</a:t>
                      </a:r>
                      <a:r>
                        <a:rPr lang="en-US" sz="800" kern="1200" dirty="0" smtClean="0">
                          <a:solidFill>
                            <a:schemeClr val="tx1"/>
                          </a:solidFill>
                          <a:latin typeface="+mn-lt"/>
                          <a:ea typeface="+mn-ea"/>
                          <a:cs typeface="+mn-cs"/>
                        </a:rPr>
                        <a:t>: Response contains some detailed descriptions, events in sequence, and a closure in response to prompt.</a:t>
                      </a:r>
                    </a:p>
                    <a:p>
                      <a:pPr>
                        <a:spcAft>
                          <a:spcPts val="400"/>
                        </a:spcAft>
                      </a:pPr>
                      <a:r>
                        <a:rPr lang="en-US" sz="800" b="1" kern="1200" dirty="0" smtClean="0">
                          <a:solidFill>
                            <a:schemeClr val="tx1"/>
                          </a:solidFill>
                          <a:latin typeface="+mn-lt"/>
                          <a:ea typeface="+mn-ea"/>
                          <a:cs typeface="+mn-cs"/>
                        </a:rPr>
                        <a:t>Mechanics</a:t>
                      </a:r>
                      <a:r>
                        <a:rPr lang="en-US" sz="800" kern="1200" dirty="0" smtClean="0">
                          <a:solidFill>
                            <a:schemeClr val="tx1"/>
                          </a:solidFill>
                          <a:latin typeface="+mn-lt"/>
                          <a:ea typeface="+mn-ea"/>
                          <a:cs typeface="+mn-cs"/>
                        </a:rPr>
                        <a:t>: Response may have occasional errors that obscure meaning.</a:t>
                      </a:r>
                      <a:endParaRPr lang="en-US" sz="800" kern="1200" dirty="0">
                        <a:solidFill>
                          <a:schemeClr val="tx1"/>
                        </a:solidFill>
                        <a:latin typeface="+mn-lt"/>
                        <a:ea typeface="+mn-ea"/>
                        <a:cs typeface="+mn-cs"/>
                      </a:endParaRPr>
                    </a:p>
                  </a:txBody>
                  <a:tcPr marR="0"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9975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Tahoma" pitchFamily="34" charset="0"/>
                        </a:rPr>
                        <a:t>Expanding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3</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400"/>
                        </a:spcAft>
                      </a:pPr>
                      <a:r>
                        <a:rPr lang="en-US" sz="800" b="1" kern="1200" dirty="0" smtClean="0">
                          <a:solidFill>
                            <a:schemeClr val="tx1"/>
                          </a:solidFill>
                          <a:latin typeface="+mn-lt"/>
                          <a:ea typeface="+mn-ea"/>
                          <a:cs typeface="+mn-cs"/>
                        </a:rPr>
                        <a:t>Complexity of Language</a:t>
                      </a:r>
                      <a:r>
                        <a:rPr lang="en-US" sz="800" kern="1200" dirty="0" smtClean="0">
                          <a:solidFill>
                            <a:schemeClr val="tx1"/>
                          </a:solidFill>
                          <a:latin typeface="+mn-lt"/>
                          <a:ea typeface="+mn-ea"/>
                          <a:cs typeface="+mn-cs"/>
                        </a:rPr>
                        <a:t>: Response contains mostly grade-appropriate simple sentences and some complex sentences.</a:t>
                      </a:r>
                    </a:p>
                    <a:p>
                      <a:pPr>
                        <a:spcAft>
                          <a:spcPts val="400"/>
                        </a:spcAft>
                      </a:pPr>
                      <a:r>
                        <a:rPr lang="en-US" sz="800" b="1" kern="1200" dirty="0" smtClean="0">
                          <a:solidFill>
                            <a:schemeClr val="tx1"/>
                          </a:solidFill>
                          <a:latin typeface="+mn-lt"/>
                          <a:ea typeface="+mn-ea"/>
                          <a:cs typeface="+mn-cs"/>
                        </a:rPr>
                        <a:t>Quality of Language</a:t>
                      </a:r>
                      <a:r>
                        <a:rPr lang="en-US" sz="800" kern="1200" dirty="0" smtClean="0">
                          <a:solidFill>
                            <a:schemeClr val="tx1"/>
                          </a:solidFill>
                          <a:latin typeface="+mn-lt"/>
                          <a:ea typeface="+mn-ea"/>
                          <a:cs typeface="+mn-cs"/>
                        </a:rPr>
                        <a:t>: Response contains literal use and some figurative uses of Tier 1 and Tier 2 or Tier 3 grade-appropriate vocabulary in narrative.</a:t>
                      </a:r>
                    </a:p>
                    <a:p>
                      <a:pPr>
                        <a:spcAft>
                          <a:spcPts val="400"/>
                        </a:spcAft>
                      </a:pPr>
                      <a:r>
                        <a:rPr lang="en-US" sz="800" b="1" kern="1200" dirty="0" smtClean="0">
                          <a:solidFill>
                            <a:schemeClr val="tx1"/>
                          </a:solidFill>
                          <a:latin typeface="+mn-lt"/>
                          <a:ea typeface="+mn-ea"/>
                          <a:cs typeface="+mn-cs"/>
                        </a:rPr>
                        <a:t>Coherence of Response</a:t>
                      </a:r>
                      <a:r>
                        <a:rPr lang="en-US" sz="800" kern="1200" dirty="0" smtClean="0">
                          <a:solidFill>
                            <a:schemeClr val="tx1"/>
                          </a:solidFill>
                          <a:latin typeface="+mn-lt"/>
                          <a:ea typeface="+mn-ea"/>
                          <a:cs typeface="+mn-cs"/>
                        </a:rPr>
                        <a:t>: Response includes many transitional words and some sentence structures that introduce, develop, link, and complete a narrative.</a:t>
                      </a:r>
                    </a:p>
                    <a:p>
                      <a:pPr>
                        <a:spcAft>
                          <a:spcPts val="400"/>
                        </a:spcAft>
                      </a:pPr>
                      <a:r>
                        <a:rPr lang="en-US" sz="800" b="1" kern="1200" dirty="0" smtClean="0">
                          <a:solidFill>
                            <a:schemeClr val="tx1"/>
                          </a:solidFill>
                          <a:latin typeface="+mn-lt"/>
                          <a:ea typeface="+mn-ea"/>
                          <a:cs typeface="+mn-cs"/>
                        </a:rPr>
                        <a:t>Degree of Response</a:t>
                      </a:r>
                      <a:r>
                        <a:rPr lang="en-US" sz="800" kern="1200" dirty="0" smtClean="0">
                          <a:solidFill>
                            <a:schemeClr val="tx1"/>
                          </a:solidFill>
                          <a:latin typeface="+mn-lt"/>
                          <a:ea typeface="+mn-ea"/>
                          <a:cs typeface="+mn-cs"/>
                        </a:rPr>
                        <a:t>: Response contains many detailed descriptions, events in sequence, and a closure in response to prompt.</a:t>
                      </a:r>
                    </a:p>
                    <a:p>
                      <a:pPr>
                        <a:spcAft>
                          <a:spcPts val="400"/>
                        </a:spcAft>
                      </a:pPr>
                      <a:r>
                        <a:rPr lang="en-US" sz="800" b="1" kern="1200" dirty="0" smtClean="0">
                          <a:solidFill>
                            <a:schemeClr val="tx1"/>
                          </a:solidFill>
                          <a:latin typeface="+mn-lt"/>
                          <a:ea typeface="+mn-ea"/>
                          <a:cs typeface="+mn-cs"/>
                        </a:rPr>
                        <a:t>Mechanics</a:t>
                      </a:r>
                      <a:r>
                        <a:rPr lang="en-US" sz="800" kern="1200" dirty="0" smtClean="0">
                          <a:solidFill>
                            <a:schemeClr val="tx1"/>
                          </a:solidFill>
                          <a:latin typeface="+mn-lt"/>
                          <a:ea typeface="+mn-ea"/>
                          <a:cs typeface="+mn-cs"/>
                        </a:rPr>
                        <a:t>: Response rarely contains errors that obscure meaning.</a:t>
                      </a:r>
                      <a:endParaRPr lang="en-US" sz="800" kern="1200" dirty="0">
                        <a:solidFill>
                          <a:schemeClr val="tx1"/>
                        </a:solidFill>
                        <a:latin typeface="+mn-lt"/>
                        <a:ea typeface="+mn-ea"/>
                        <a:cs typeface="+mn-cs"/>
                      </a:endParaRPr>
                    </a:p>
                  </a:txBody>
                  <a:tcPr marR="0"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Tahoma" pitchFamily="34" charset="0"/>
                        </a:rPr>
                        <a:t>Commanding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4</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2B2B2"/>
                    </a:solidFill>
                  </a:tcPr>
                </a:tc>
                <a:tc>
                  <a:txBody>
                    <a:bodyPr/>
                    <a:lstStyle/>
                    <a:p>
                      <a:pPr>
                        <a:spcAft>
                          <a:spcPts val="400"/>
                        </a:spcAft>
                      </a:pPr>
                      <a:r>
                        <a:rPr lang="en-US" sz="800" b="1" kern="1200" dirty="0" smtClean="0">
                          <a:solidFill>
                            <a:schemeClr val="tx1"/>
                          </a:solidFill>
                          <a:latin typeface="+mn-lt"/>
                          <a:ea typeface="+mn-ea"/>
                          <a:cs typeface="+mn-cs"/>
                        </a:rPr>
                        <a:t>Complexity of Language</a:t>
                      </a:r>
                      <a:r>
                        <a:rPr lang="en-US" sz="800" kern="1200" dirty="0" smtClean="0">
                          <a:solidFill>
                            <a:schemeClr val="tx1"/>
                          </a:solidFill>
                          <a:latin typeface="+mn-lt"/>
                          <a:ea typeface="+mn-ea"/>
                          <a:cs typeface="+mn-cs"/>
                        </a:rPr>
                        <a:t>: Response contains mostly grade-appropriate simple and complex sentences.</a:t>
                      </a:r>
                    </a:p>
                    <a:p>
                      <a:pPr>
                        <a:spcAft>
                          <a:spcPts val="400"/>
                        </a:spcAft>
                      </a:pPr>
                      <a:r>
                        <a:rPr lang="en-US" sz="800" b="1" kern="1200" dirty="0" smtClean="0">
                          <a:solidFill>
                            <a:schemeClr val="tx1"/>
                          </a:solidFill>
                          <a:latin typeface="+mn-lt"/>
                          <a:ea typeface="+mn-ea"/>
                          <a:cs typeface="+mn-cs"/>
                        </a:rPr>
                        <a:t>Quality of Language</a:t>
                      </a:r>
                      <a:r>
                        <a:rPr lang="en-US" sz="800" kern="1200" dirty="0" smtClean="0">
                          <a:solidFill>
                            <a:schemeClr val="tx1"/>
                          </a:solidFill>
                          <a:latin typeface="+mn-lt"/>
                          <a:ea typeface="+mn-ea"/>
                          <a:cs typeface="+mn-cs"/>
                        </a:rPr>
                        <a:t>: Response contains literal and figurative uses of Tier 1 and Tier 2 or Tier 3 grade-appropriate vocabulary in narrative.</a:t>
                      </a:r>
                    </a:p>
                    <a:p>
                      <a:pPr>
                        <a:spcAft>
                          <a:spcPts val="400"/>
                        </a:spcAft>
                      </a:pPr>
                      <a:r>
                        <a:rPr lang="en-US" sz="800" b="1" kern="1200" dirty="0" smtClean="0">
                          <a:solidFill>
                            <a:schemeClr val="tx1"/>
                          </a:solidFill>
                          <a:latin typeface="+mn-lt"/>
                          <a:ea typeface="+mn-ea"/>
                          <a:cs typeface="+mn-cs"/>
                        </a:rPr>
                        <a:t>Coherence of Response</a:t>
                      </a:r>
                      <a:r>
                        <a:rPr lang="en-US" sz="800" kern="1200" dirty="0" smtClean="0">
                          <a:solidFill>
                            <a:schemeClr val="tx1"/>
                          </a:solidFill>
                          <a:latin typeface="+mn-lt"/>
                          <a:ea typeface="+mn-ea"/>
                          <a:cs typeface="+mn-cs"/>
                        </a:rPr>
                        <a:t>: Response includes many and varied transitional words and sentence structures that introduce, develop, link, and complete a narrative.</a:t>
                      </a:r>
                    </a:p>
                    <a:p>
                      <a:pPr>
                        <a:spcAft>
                          <a:spcPts val="400"/>
                        </a:spcAft>
                      </a:pPr>
                      <a:r>
                        <a:rPr lang="en-US" sz="800" b="1" kern="1200" dirty="0" smtClean="0">
                          <a:solidFill>
                            <a:schemeClr val="tx1"/>
                          </a:solidFill>
                          <a:latin typeface="+mn-lt"/>
                          <a:ea typeface="+mn-ea"/>
                          <a:cs typeface="+mn-cs"/>
                        </a:rPr>
                        <a:t>Degree of Response</a:t>
                      </a:r>
                      <a:r>
                        <a:rPr lang="en-US" sz="800" kern="1200" dirty="0" smtClean="0">
                          <a:solidFill>
                            <a:schemeClr val="tx1"/>
                          </a:solidFill>
                          <a:latin typeface="+mn-lt"/>
                          <a:ea typeface="+mn-ea"/>
                          <a:cs typeface="+mn-cs"/>
                        </a:rPr>
                        <a:t>: Response contains varied and sufficient detailed descriptions, events in sequence, and a closure in response to the prompt.</a:t>
                      </a:r>
                    </a:p>
                    <a:p>
                      <a:pPr>
                        <a:spcAft>
                          <a:spcPts val="400"/>
                        </a:spcAft>
                      </a:pPr>
                      <a:r>
                        <a:rPr lang="en-US" sz="800" b="1" kern="1200" dirty="0" smtClean="0">
                          <a:solidFill>
                            <a:schemeClr val="tx1"/>
                          </a:solidFill>
                          <a:latin typeface="+mn-lt"/>
                          <a:ea typeface="+mn-ea"/>
                          <a:cs typeface="+mn-cs"/>
                        </a:rPr>
                        <a:t>Mechanics</a:t>
                      </a:r>
                      <a:r>
                        <a:rPr lang="en-US" sz="800" kern="1200" dirty="0" smtClean="0">
                          <a:solidFill>
                            <a:schemeClr val="tx1"/>
                          </a:solidFill>
                          <a:latin typeface="+mn-lt"/>
                          <a:ea typeface="+mn-ea"/>
                          <a:cs typeface="+mn-cs"/>
                        </a:rPr>
                        <a:t>: Response has few or no errors that obscure meaning.</a:t>
                      </a:r>
                    </a:p>
                  </a:txBody>
                  <a:tcPr marR="0"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bl>
          </a:graphicData>
        </a:graphic>
      </p:graphicFrame>
      <p:sp>
        <p:nvSpPr>
          <p:cNvPr id="7" name="Slide Number Placeholder 6"/>
          <p:cNvSpPr>
            <a:spLocks noGrp="1"/>
          </p:cNvSpPr>
          <p:nvPr>
            <p:ph type="sldNum" sz="quarter" idx="10"/>
          </p:nvPr>
        </p:nvSpPr>
        <p:spPr/>
        <p:txBody>
          <a:bodyPr/>
          <a:lstStyle/>
          <a:p>
            <a:fld id="{C6C20FBB-DA0A-4D64-96F3-1BFC9EBDF0FB}"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353425" cy="382587"/>
          </a:xfrm>
        </p:spPr>
        <p:txBody>
          <a:bodyPr/>
          <a:lstStyle/>
          <a:p>
            <a:r>
              <a:rPr lang="en-US" dirty="0" smtClean="0"/>
              <a:t>Grades 3–4: </a:t>
            </a:r>
            <a:r>
              <a:rPr lang="en-US" u="sng" dirty="0" smtClean="0"/>
              <a:t>ECR</a:t>
            </a:r>
            <a:r>
              <a:rPr lang="en-US" dirty="0" smtClean="0"/>
              <a:t> Scoring Notes</a:t>
            </a:r>
            <a:endParaRPr lang="en-US" dirty="0"/>
          </a:p>
        </p:txBody>
      </p:sp>
      <p:sp>
        <p:nvSpPr>
          <p:cNvPr id="7" name="Slide Number Placeholder 6"/>
          <p:cNvSpPr>
            <a:spLocks noGrp="1"/>
          </p:cNvSpPr>
          <p:nvPr>
            <p:ph type="sldNum" sz="quarter" idx="10"/>
          </p:nvPr>
        </p:nvSpPr>
        <p:spPr/>
        <p:txBody>
          <a:bodyPr/>
          <a:lstStyle/>
          <a:p>
            <a:fld id="{C6C20FBB-DA0A-4D64-96F3-1BFC9EBDF0FB}" type="slidenum">
              <a:rPr lang="en-US" smtClean="0"/>
              <a:pPr/>
              <a:t>76</a:t>
            </a:fld>
            <a:endParaRPr lang="en-US" dirty="0"/>
          </a:p>
        </p:txBody>
      </p:sp>
      <p:pic>
        <p:nvPicPr>
          <p:cNvPr id="9" name="Picture 8" descr="34ECR_Notes.tif"/>
          <p:cNvPicPr>
            <a:picLocks noChangeAspect="1"/>
          </p:cNvPicPr>
          <p:nvPr/>
        </p:nvPicPr>
        <p:blipFill>
          <a:blip r:embed="rId2" cstate="print"/>
          <a:stretch>
            <a:fillRect/>
          </a:stretch>
        </p:blipFill>
        <p:spPr>
          <a:xfrm>
            <a:off x="1107859" y="962025"/>
            <a:ext cx="6931152" cy="522351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4324" y="246063"/>
            <a:ext cx="8467725" cy="382587"/>
          </a:xfrm>
        </p:spPr>
        <p:txBody>
          <a:bodyPr/>
          <a:lstStyle/>
          <a:p>
            <a:r>
              <a:rPr lang="en-US" dirty="0" smtClean="0"/>
              <a:t>Grades 3–4: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6" name="Slide Number Placeholder 5"/>
          <p:cNvSpPr>
            <a:spLocks noGrp="1"/>
          </p:cNvSpPr>
          <p:nvPr>
            <p:ph type="sldNum" sz="quarter" idx="10"/>
          </p:nvPr>
        </p:nvSpPr>
        <p:spPr/>
        <p:txBody>
          <a:bodyPr/>
          <a:lstStyle/>
          <a:p>
            <a:fld id="{C6C20FBB-DA0A-4D64-96F3-1BFC9EBDF0FB}" type="slidenum">
              <a:rPr lang="en-US" smtClean="0"/>
              <a:pPr/>
              <a:t>77</a:t>
            </a:fld>
            <a:endParaRPr lang="en-US" dirty="0"/>
          </a:p>
        </p:txBody>
      </p:sp>
      <p:sp>
        <p:nvSpPr>
          <p:cNvPr id="8" name="AutoShape 4"/>
          <p:cNvSpPr>
            <a:spLocks noChangeArrowheads="1"/>
          </p:cNvSpPr>
          <p:nvPr/>
        </p:nvSpPr>
        <p:spPr bwMode="auto">
          <a:xfrm>
            <a:off x="180975" y="1109663"/>
            <a:ext cx="8732838" cy="4814887"/>
          </a:xfrm>
          <a:prstGeom prst="roundRect">
            <a:avLst>
              <a:gd name="adj" fmla="val 16667"/>
            </a:avLst>
          </a:prstGeom>
          <a:gradFill flip="none" rotWithShape="1">
            <a:gsLst>
              <a:gs pos="0">
                <a:srgbClr val="EAEAEA"/>
              </a:gs>
              <a:gs pos="100000">
                <a:srgbClr val="EAEAEA">
                  <a:gamma/>
                  <a:shade val="85882"/>
                  <a:invGamma/>
                </a:srgbClr>
              </a:gs>
            </a:gsLst>
            <a:lin ang="18900000" scaled="1"/>
            <a:tileRect/>
          </a:gradFill>
          <a:ln w="25400">
            <a:solidFill>
              <a:srgbClr val="737373"/>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 name="TextBox 8"/>
          <p:cNvSpPr txBox="1"/>
          <p:nvPr/>
        </p:nvSpPr>
        <p:spPr>
          <a:xfrm>
            <a:off x="485773" y="1457325"/>
            <a:ext cx="8162927" cy="4324261"/>
          </a:xfrm>
          <a:prstGeom prst="rect">
            <a:avLst/>
          </a:prstGeom>
          <a:noFill/>
        </p:spPr>
        <p:txBody>
          <a:bodyPr wrap="square" rtlCol="0">
            <a:spAutoFit/>
          </a:bodyPr>
          <a:lstStyle/>
          <a:p>
            <a:pPr marL="0" indent="0">
              <a:spcBef>
                <a:spcPts val="0"/>
              </a:spcBef>
              <a:spcAft>
                <a:spcPts val="600"/>
              </a:spcAft>
              <a:buNone/>
            </a:pPr>
            <a:r>
              <a:rPr lang="en-US" sz="1200" b="1" i="1" dirty="0" smtClean="0"/>
              <a:t>Directions</a:t>
            </a:r>
          </a:p>
          <a:p>
            <a:pPr marL="0" indent="0">
              <a:spcBef>
                <a:spcPts val="0"/>
              </a:spcBef>
              <a:spcAft>
                <a:spcPts val="600"/>
              </a:spcAft>
              <a:buNone/>
            </a:pPr>
            <a:r>
              <a:rPr lang="en-US" sz="1000" b="1" dirty="0" smtClean="0">
                <a:latin typeface="Times New Roman" pitchFamily="18" charset="0"/>
                <a:cs typeface="Times New Roman" pitchFamily="18" charset="0"/>
              </a:rPr>
              <a:t>Read the passage again. Then you will be asked to write about the passage.</a:t>
            </a:r>
            <a:r>
              <a:rPr lang="en-US" sz="1000" b="1" dirty="0" smtClean="0">
                <a:latin typeface="+mn-lt"/>
                <a:cs typeface="Times New Roman" pitchFamily="18" charset="0"/>
              </a:rPr>
              <a:t>                                                           </a:t>
            </a:r>
            <a:r>
              <a:rPr lang="en-US" sz="1100" b="1" dirty="0" smtClean="0">
                <a:latin typeface="Arial" pitchFamily="34" charset="0"/>
                <a:cs typeface="Arial" pitchFamily="34" charset="0"/>
              </a:rPr>
              <a:t>A Trip to the City    </a:t>
            </a:r>
            <a:r>
              <a:rPr lang="en-US" sz="1000" b="1" dirty="0" smtClean="0">
                <a:latin typeface="+mn-lt"/>
                <a:cs typeface="Times New Roman" pitchFamily="18" charset="0"/>
              </a:rPr>
              <a:t>		                      		</a:t>
            </a:r>
          </a:p>
          <a:p>
            <a:pPr>
              <a:tabLst>
                <a:tab pos="228600" algn="l"/>
              </a:tabLst>
            </a:pPr>
            <a:r>
              <a:rPr lang="en-US" sz="1000" dirty="0" smtClean="0">
                <a:latin typeface="Times New Roman" pitchFamily="18" charset="0"/>
                <a:cs typeface="Times New Roman" pitchFamily="18" charset="0"/>
              </a:rPr>
              <a:t>1	The train came to a shaky stop. Isabella looked up at her grandfather.</a:t>
            </a:r>
          </a:p>
          <a:p>
            <a:pPr>
              <a:tabLst>
                <a:tab pos="228600" algn="l"/>
              </a:tabLst>
            </a:pPr>
            <a:endParaRPr lang="en-US" sz="400" dirty="0" smtClean="0">
              <a:latin typeface="Times New Roman" pitchFamily="18" charset="0"/>
              <a:cs typeface="Times New Roman" pitchFamily="18" charset="0"/>
            </a:endParaRPr>
          </a:p>
          <a:p>
            <a:pPr>
              <a:tabLst>
                <a:tab pos="228600" algn="l"/>
              </a:tabLst>
            </a:pPr>
            <a:r>
              <a:rPr lang="en-US" sz="1000" dirty="0" smtClean="0">
                <a:latin typeface="Times New Roman" pitchFamily="18" charset="0"/>
                <a:cs typeface="Times New Roman" pitchFamily="18" charset="0"/>
              </a:rPr>
              <a:t>2	“Are you ready to go into the city?” he asked.</a:t>
            </a:r>
          </a:p>
          <a:p>
            <a:pPr>
              <a:tabLst>
                <a:tab pos="228600" algn="l"/>
              </a:tabLst>
            </a:pPr>
            <a:endParaRPr lang="en-US" sz="400" dirty="0" smtClean="0">
              <a:latin typeface="Times New Roman" pitchFamily="18" charset="0"/>
              <a:cs typeface="Times New Roman" pitchFamily="18" charset="0"/>
            </a:endParaRPr>
          </a:p>
          <a:p>
            <a:pPr>
              <a:tabLst>
                <a:tab pos="228600" algn="l"/>
              </a:tabLst>
            </a:pPr>
            <a:r>
              <a:rPr lang="en-US" sz="1000" dirty="0" smtClean="0">
                <a:latin typeface="Times New Roman" pitchFamily="18" charset="0"/>
                <a:cs typeface="Times New Roman" pitchFamily="18" charset="0"/>
              </a:rPr>
              <a:t>3	Isabella nodded and her brown eyes widened. The last time she had been in the city was nine years ago. </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She was a newborn baby then. She had spent most of her life living in the mountains, far from the city.</a:t>
            </a:r>
          </a:p>
          <a:p>
            <a:pPr>
              <a:tabLst>
                <a:tab pos="228600" algn="l"/>
              </a:tabLst>
            </a:pPr>
            <a:endParaRPr lang="en-US" sz="400" dirty="0" smtClean="0">
              <a:latin typeface="Times New Roman" pitchFamily="18" charset="0"/>
              <a:cs typeface="Times New Roman" pitchFamily="18" charset="0"/>
            </a:endParaRPr>
          </a:p>
          <a:p>
            <a:pPr>
              <a:tabLst>
                <a:tab pos="228600" algn="l"/>
              </a:tabLst>
            </a:pPr>
            <a:r>
              <a:rPr lang="en-US" sz="1000" dirty="0" smtClean="0">
                <a:latin typeface="Times New Roman" pitchFamily="18" charset="0"/>
                <a:cs typeface="Times New Roman" pitchFamily="18" charset="0"/>
              </a:rPr>
              <a:t>4	“You’ll notice it is a lot different here,” Grandfather said, as a smile appeared on his face. </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He had spent most of his childhood in the city.</a:t>
            </a:r>
          </a:p>
          <a:p>
            <a:pPr>
              <a:tabLst>
                <a:tab pos="228600" algn="l"/>
              </a:tabLst>
            </a:pPr>
            <a:endParaRPr lang="en-US" sz="400" dirty="0" smtClean="0">
              <a:latin typeface="Times New Roman" pitchFamily="18" charset="0"/>
              <a:cs typeface="Times New Roman" pitchFamily="18" charset="0"/>
            </a:endParaRPr>
          </a:p>
          <a:p>
            <a:pPr>
              <a:tabLst>
                <a:tab pos="228600" algn="l"/>
              </a:tabLst>
            </a:pPr>
            <a:r>
              <a:rPr lang="en-US" sz="1000" dirty="0" smtClean="0">
                <a:latin typeface="Times New Roman" pitchFamily="18" charset="0"/>
                <a:cs typeface="Times New Roman" pitchFamily="18" charset="0"/>
              </a:rPr>
              <a:t>5	They quickly walked off the train and up some stairs. A blast of warm August air hit Isabella as they </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reached the city street.</a:t>
            </a:r>
          </a:p>
          <a:p>
            <a:pPr>
              <a:tabLst>
                <a:tab pos="228600" algn="l"/>
              </a:tabLst>
            </a:pPr>
            <a:endParaRPr lang="en-US" sz="400" dirty="0" smtClean="0">
              <a:latin typeface="Times New Roman" pitchFamily="18" charset="0"/>
              <a:cs typeface="Times New Roman" pitchFamily="18" charset="0"/>
            </a:endParaRPr>
          </a:p>
          <a:p>
            <a:pPr>
              <a:tabLst>
                <a:tab pos="228600" algn="l"/>
              </a:tabLst>
            </a:pPr>
            <a:r>
              <a:rPr lang="en-US" sz="1000" dirty="0" smtClean="0">
                <a:latin typeface="Times New Roman" pitchFamily="18" charset="0"/>
                <a:cs typeface="Times New Roman" pitchFamily="18" charset="0"/>
              </a:rPr>
              <a:t>6	“It’s a lot warmer here,” Isabella said.</a:t>
            </a:r>
          </a:p>
          <a:p>
            <a:pPr>
              <a:tabLst>
                <a:tab pos="228600" algn="l"/>
              </a:tabLst>
            </a:pPr>
            <a:endParaRPr lang="en-US" sz="400" dirty="0" smtClean="0">
              <a:latin typeface="Times New Roman" pitchFamily="18" charset="0"/>
              <a:cs typeface="Times New Roman" pitchFamily="18" charset="0"/>
            </a:endParaRPr>
          </a:p>
          <a:p>
            <a:pPr>
              <a:tabLst>
                <a:tab pos="228600" algn="l"/>
              </a:tabLst>
            </a:pPr>
            <a:r>
              <a:rPr lang="en-US" sz="1000" dirty="0" smtClean="0">
                <a:latin typeface="Times New Roman" pitchFamily="18" charset="0"/>
                <a:cs typeface="Times New Roman" pitchFamily="18" charset="0"/>
              </a:rPr>
              <a:t>7	But that wasn’t the only thing she noticed. The noise was new to her, too. There were people talking, cars driving, and horns honking. Instead of 	forests, buildings of all shapes and sizes lined the city streets.  Lights and signs blinked on and off.</a:t>
            </a:r>
          </a:p>
          <a:p>
            <a:pPr>
              <a:tabLst>
                <a:tab pos="228600" algn="l"/>
              </a:tabLst>
            </a:pPr>
            <a:endParaRPr lang="en-US" sz="400" dirty="0" smtClean="0">
              <a:latin typeface="Times New Roman" pitchFamily="18" charset="0"/>
              <a:cs typeface="Times New Roman" pitchFamily="18" charset="0"/>
            </a:endParaRPr>
          </a:p>
          <a:p>
            <a:pPr>
              <a:tabLst>
                <a:tab pos="228600" algn="l"/>
              </a:tabLst>
            </a:pPr>
            <a:r>
              <a:rPr lang="en-US" sz="1000" dirty="0" smtClean="0">
                <a:latin typeface="Times New Roman" pitchFamily="18" charset="0"/>
                <a:cs typeface="Times New Roman" pitchFamily="18" charset="0"/>
              </a:rPr>
              <a:t>8	It was nothing like home.</a:t>
            </a:r>
          </a:p>
          <a:p>
            <a:pPr>
              <a:tabLst>
                <a:tab pos="228600" algn="l"/>
              </a:tabLst>
            </a:pPr>
            <a:endParaRPr lang="en-US" sz="400" dirty="0" smtClean="0">
              <a:latin typeface="Times New Roman" pitchFamily="18" charset="0"/>
              <a:cs typeface="Times New Roman" pitchFamily="18" charset="0"/>
            </a:endParaRPr>
          </a:p>
          <a:p>
            <a:pPr>
              <a:spcAft>
                <a:spcPts val="0"/>
              </a:spcAft>
              <a:tabLst>
                <a:tab pos="228600" algn="l"/>
              </a:tabLst>
            </a:pPr>
            <a:r>
              <a:rPr lang="en-US" sz="1000" dirty="0" smtClean="0">
                <a:latin typeface="Times New Roman" pitchFamily="18" charset="0"/>
                <a:cs typeface="Times New Roman" pitchFamily="18" charset="0"/>
              </a:rPr>
              <a:t>9	Isabella loved it. “Thank you for bringing me here, Grandfather,” she said. “I can’t wait to see more.”</a:t>
            </a:r>
            <a:endParaRPr lang="en-US" sz="1000" b="1" dirty="0" smtClean="0">
              <a:latin typeface="Times New Roman" pitchFamily="18" charset="0"/>
              <a:cs typeface="Times New Roman" pitchFamily="18" charset="0"/>
            </a:endParaRPr>
          </a:p>
          <a:p>
            <a:pPr>
              <a:spcAft>
                <a:spcPts val="0"/>
              </a:spcAft>
            </a:pPr>
            <a:endParaRPr lang="en-US" sz="1000" b="1" dirty="0" smtClean="0">
              <a:latin typeface="Times New Roman" pitchFamily="18" charset="0"/>
              <a:cs typeface="Times New Roman" pitchFamily="18" charset="0"/>
            </a:endParaRPr>
          </a:p>
          <a:p>
            <a:pPr>
              <a:spcAft>
                <a:spcPts val="0"/>
              </a:spcAft>
            </a:pPr>
            <a:r>
              <a:rPr lang="en-US" sz="1000" b="1" dirty="0" smtClean="0">
                <a:latin typeface="Times New Roman" pitchFamily="18" charset="0"/>
                <a:cs typeface="Times New Roman" pitchFamily="18" charset="0"/>
              </a:rPr>
              <a:t>Now read the directions below.</a:t>
            </a:r>
          </a:p>
          <a:p>
            <a:pPr>
              <a:spcAft>
                <a:spcPts val="0"/>
              </a:spcAft>
            </a:pPr>
            <a:endParaRPr lang="en-US" sz="1000" dirty="0" smtClean="0">
              <a:latin typeface="Times New Roman" pitchFamily="18" charset="0"/>
              <a:cs typeface="Times New Roman" pitchFamily="18" charset="0"/>
            </a:endParaRPr>
          </a:p>
          <a:p>
            <a:pPr>
              <a:spcAft>
                <a:spcPts val="0"/>
              </a:spcAft>
            </a:pPr>
            <a:r>
              <a:rPr lang="en-US" sz="1000" dirty="0" smtClean="0">
                <a:latin typeface="Times New Roman" pitchFamily="18" charset="0"/>
                <a:cs typeface="Times New Roman" pitchFamily="18" charset="0"/>
              </a:rPr>
              <a:t>At the end of the passage “A Trip to the City,” Isabella says, “I can’t wait to see more.” What other things do you think Isabella saw on her trip? </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Write another part of the story that tells what she and her grandfather did and saw. Write at least two paragraphs. Use details from the passage and your own ideas to create your story.</a:t>
            </a:r>
          </a:p>
        </p:txBody>
      </p:sp>
      <p:pic>
        <p:nvPicPr>
          <p:cNvPr id="10" name="Picture 2"/>
          <p:cNvPicPr>
            <a:picLocks noChangeAspect="1" noChangeArrowheads="1"/>
          </p:cNvPicPr>
          <p:nvPr/>
        </p:nvPicPr>
        <p:blipFill>
          <a:blip r:embed="rId2" cstate="print"/>
          <a:srcRect/>
          <a:stretch>
            <a:fillRect/>
          </a:stretch>
        </p:blipFill>
        <p:spPr bwMode="auto">
          <a:xfrm>
            <a:off x="6229351" y="1990725"/>
            <a:ext cx="2307101" cy="1459162"/>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3–4: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0</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descr="0 Sample 1.png"/>
          <p:cNvPicPr>
            <a:picLocks noChangeAspect="1"/>
          </p:cNvPicPr>
          <p:nvPr/>
        </p:nvPicPr>
        <p:blipFill>
          <a:blip r:embed="rId2" cstate="print"/>
          <a:stretch>
            <a:fillRect/>
          </a:stretch>
        </p:blipFill>
        <p:spPr>
          <a:xfrm>
            <a:off x="365760" y="1691640"/>
            <a:ext cx="4196137" cy="3447288"/>
          </a:xfrm>
          <a:prstGeom prst="rect">
            <a:avLst/>
          </a:prstGeom>
        </p:spPr>
      </p:pic>
      <p:sp>
        <p:nvSpPr>
          <p:cNvPr id="8" name="TextBox 7"/>
          <p:cNvSpPr txBox="1"/>
          <p:nvPr/>
        </p:nvSpPr>
        <p:spPr>
          <a:xfrm>
            <a:off x="4764024" y="1591056"/>
            <a:ext cx="4233672" cy="2082621"/>
          </a:xfrm>
          <a:prstGeom prst="rect">
            <a:avLst/>
          </a:prstGeom>
          <a:noFill/>
        </p:spPr>
        <p:txBody>
          <a:bodyPr wrap="square" rtlCol="0">
            <a:spAutoFit/>
          </a:bodyPr>
          <a:lstStyle/>
          <a:p>
            <a:pPr>
              <a:spcAft>
                <a:spcPts val="2000"/>
              </a:spcAft>
              <a:buSzPct val="105000"/>
              <a:buBlip>
                <a:blip r:embed="rId3"/>
              </a:buBlip>
              <a:tabLst>
                <a:tab pos="285750" algn="l"/>
              </a:tabLst>
            </a:pPr>
            <a:r>
              <a:rPr lang="en-US" sz="1600" dirty="0" smtClean="0"/>
              <a:t>  Copied words</a:t>
            </a:r>
          </a:p>
          <a:p>
            <a:pPr>
              <a:spcAft>
                <a:spcPts val="2000"/>
              </a:spcAft>
              <a:buSzPct val="105000"/>
              <a:buBlip>
                <a:blip r:embed="rId3"/>
              </a:buBlip>
              <a:tabLst>
                <a:tab pos="285750" algn="l"/>
              </a:tabLst>
            </a:pPr>
            <a:r>
              <a:rPr lang="en-US" sz="1600" dirty="0" smtClean="0"/>
              <a:t>  Response contains few grade-appropriate 	words or short phrases</a:t>
            </a:r>
          </a:p>
          <a:p>
            <a:pPr>
              <a:spcAft>
                <a:spcPts val="2000"/>
              </a:spcAft>
              <a:buSzPct val="105000"/>
              <a:buBlip>
                <a:blip r:embed="rId3"/>
              </a:buBlip>
              <a:tabLst>
                <a:tab pos="285750" algn="l"/>
              </a:tabLst>
            </a:pPr>
            <a:r>
              <a:rPr lang="en-US" sz="1600" dirty="0" smtClean="0"/>
              <a:t>  Response contains most common</a:t>
            </a:r>
            <a:br>
              <a:rPr lang="en-US" sz="1600" dirty="0" smtClean="0"/>
            </a:br>
            <a:r>
              <a:rPr lang="en-US" sz="1600" dirty="0" smtClean="0"/>
              <a:t>	literal use of Tier 1 grade-appropriate 	vocabulary</a:t>
            </a:r>
          </a:p>
        </p:txBody>
      </p:sp>
      <p:sp>
        <p:nvSpPr>
          <p:cNvPr id="9" name="Slide Number Placeholder 8"/>
          <p:cNvSpPr>
            <a:spLocks noGrp="1"/>
          </p:cNvSpPr>
          <p:nvPr>
            <p:ph type="sldNum" sz="quarter" idx="10"/>
          </p:nvPr>
        </p:nvSpPr>
        <p:spPr/>
        <p:txBody>
          <a:bodyPr/>
          <a:lstStyle/>
          <a:p>
            <a:fld id="{C6C20FBB-DA0A-4D64-96F3-1BFC9EBDF0FB}"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3–4: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0</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descr="0 Sample 2.png"/>
          <p:cNvPicPr>
            <a:picLocks noChangeAspect="1"/>
          </p:cNvPicPr>
          <p:nvPr/>
        </p:nvPicPr>
        <p:blipFill>
          <a:blip r:embed="rId2" cstate="print"/>
          <a:stretch>
            <a:fillRect/>
          </a:stretch>
        </p:blipFill>
        <p:spPr>
          <a:xfrm>
            <a:off x="365760" y="1691640"/>
            <a:ext cx="4196137" cy="3447288"/>
          </a:xfrm>
          <a:prstGeom prst="rect">
            <a:avLst/>
          </a:prstGeom>
        </p:spPr>
      </p:pic>
      <p:sp>
        <p:nvSpPr>
          <p:cNvPr id="8" name="TextBox 7"/>
          <p:cNvSpPr txBox="1"/>
          <p:nvPr/>
        </p:nvSpPr>
        <p:spPr>
          <a:xfrm>
            <a:off x="4764024" y="1591056"/>
            <a:ext cx="4379976" cy="584775"/>
          </a:xfrm>
          <a:prstGeom prst="rect">
            <a:avLst/>
          </a:prstGeom>
          <a:noFill/>
        </p:spPr>
        <p:txBody>
          <a:bodyPr wrap="square" rtlCol="0">
            <a:spAutoFit/>
          </a:bodyPr>
          <a:lstStyle/>
          <a:p>
            <a:pPr>
              <a:spcAft>
                <a:spcPts val="2000"/>
              </a:spcAft>
              <a:buSzPct val="105000"/>
              <a:buBlip>
                <a:blip r:embed="rId3"/>
              </a:buBlip>
              <a:tabLst>
                <a:tab pos="285750" algn="l"/>
              </a:tabLst>
            </a:pPr>
            <a:r>
              <a:rPr lang="en-US" sz="1600" dirty="0" smtClean="0"/>
              <a:t>  All text is copied verbatim from</a:t>
            </a:r>
            <a:br>
              <a:rPr lang="en-US" sz="1600" dirty="0" smtClean="0"/>
            </a:br>
            <a:r>
              <a:rPr lang="en-US" sz="1600" dirty="0" smtClean="0"/>
              <a:t>	the prompt</a:t>
            </a:r>
          </a:p>
        </p:txBody>
      </p:sp>
      <p:sp>
        <p:nvSpPr>
          <p:cNvPr id="9" name="Slide Number Placeholder 8"/>
          <p:cNvSpPr>
            <a:spLocks noGrp="1"/>
          </p:cNvSpPr>
          <p:nvPr>
            <p:ph type="sldNum" sz="quarter" idx="10"/>
          </p:nvPr>
        </p:nvSpPr>
        <p:spPr/>
        <p:txBody>
          <a:bodyPr/>
          <a:lstStyle/>
          <a:p>
            <a:fld id="{C6C20FBB-DA0A-4D64-96F3-1BFC9EBDF0FB}" type="slidenum">
              <a:rPr lang="en-US" smtClean="0"/>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NYSESLAT is Changing</a:t>
            </a:r>
            <a:endParaRPr lang="en-US" dirty="0"/>
          </a:p>
        </p:txBody>
      </p:sp>
      <p:sp>
        <p:nvSpPr>
          <p:cNvPr id="3" name="Content Placeholder 2"/>
          <p:cNvSpPr>
            <a:spLocks noGrp="1"/>
          </p:cNvSpPr>
          <p:nvPr>
            <p:ph idx="1"/>
          </p:nvPr>
        </p:nvSpPr>
        <p:spPr>
          <a:xfrm>
            <a:off x="457200" y="2730500"/>
            <a:ext cx="8399463" cy="2879725"/>
          </a:xfrm>
        </p:spPr>
        <p:txBody>
          <a:bodyPr/>
          <a:lstStyle/>
          <a:p>
            <a:pPr>
              <a:spcBef>
                <a:spcPts val="2000"/>
              </a:spcBef>
              <a:buNone/>
            </a:pPr>
            <a:r>
              <a:rPr lang="en-US" sz="2200" dirty="0" smtClean="0"/>
              <a:t>There are 5 fundamental changes or shifts:</a:t>
            </a:r>
          </a:p>
          <a:p>
            <a:pPr lvl="1">
              <a:spcBef>
                <a:spcPts val="1500"/>
              </a:spcBef>
              <a:buNone/>
            </a:pPr>
            <a:r>
              <a:rPr lang="en-US" dirty="0" smtClean="0"/>
              <a:t>	</a:t>
            </a:r>
            <a:r>
              <a:rPr lang="en-US" sz="1800" dirty="0" smtClean="0"/>
              <a:t>Measures CCLS and New Language Arts Progressions</a:t>
            </a:r>
          </a:p>
          <a:p>
            <a:pPr lvl="1">
              <a:spcBef>
                <a:spcPts val="1500"/>
              </a:spcBef>
              <a:buNone/>
            </a:pPr>
            <a:r>
              <a:rPr lang="en-US" sz="1800" dirty="0" smtClean="0"/>
              <a:t>	Performance levels</a:t>
            </a:r>
          </a:p>
          <a:p>
            <a:pPr lvl="1">
              <a:spcBef>
                <a:spcPts val="1500"/>
              </a:spcBef>
              <a:buNone/>
            </a:pPr>
            <a:r>
              <a:rPr lang="en-US" sz="1800" dirty="0" smtClean="0"/>
              <a:t>	Integrated approach to modalities</a:t>
            </a:r>
          </a:p>
          <a:p>
            <a:pPr lvl="1">
              <a:spcBef>
                <a:spcPts val="1500"/>
              </a:spcBef>
              <a:buNone/>
            </a:pPr>
            <a:r>
              <a:rPr lang="en-US" sz="1800" dirty="0" smtClean="0"/>
              <a:t>	Text complexity</a:t>
            </a:r>
          </a:p>
          <a:p>
            <a:pPr lvl="1">
              <a:spcBef>
                <a:spcPts val="1500"/>
              </a:spcBef>
              <a:buNone/>
            </a:pPr>
            <a:r>
              <a:rPr lang="en-US" sz="1800" dirty="0" smtClean="0"/>
              <a:t>	Instructionally relevant academic language</a:t>
            </a:r>
            <a:endParaRPr lang="en-US" sz="1800" dirty="0"/>
          </a:p>
        </p:txBody>
      </p:sp>
      <p:sp>
        <p:nvSpPr>
          <p:cNvPr id="5" name="TextBox 4"/>
          <p:cNvSpPr txBox="1"/>
          <p:nvPr/>
        </p:nvSpPr>
        <p:spPr>
          <a:xfrm>
            <a:off x="457200" y="1562101"/>
            <a:ext cx="8255479" cy="769441"/>
          </a:xfrm>
          <a:prstGeom prst="rect">
            <a:avLst/>
          </a:prstGeom>
          <a:noFill/>
        </p:spPr>
        <p:txBody>
          <a:bodyPr wrap="square" rtlCol="0">
            <a:spAutoFit/>
          </a:bodyPr>
          <a:lstStyle/>
          <a:p>
            <a:r>
              <a:rPr lang="en-US" sz="2200" dirty="0" smtClean="0"/>
              <a:t>The NYSESLAT measures the linguistic demands of grade-level Common Core instruction delivered to ELLs.</a:t>
            </a:r>
            <a:endParaRPr lang="en-US" sz="2200" dirty="0"/>
          </a:p>
        </p:txBody>
      </p:sp>
      <p:sp>
        <p:nvSpPr>
          <p:cNvPr id="11" name="Rounded Rectangle 10"/>
          <p:cNvSpPr/>
          <p:nvPr/>
        </p:nvSpPr>
        <p:spPr>
          <a:xfrm>
            <a:off x="931845" y="3348669"/>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12" name="Rounded Rectangle 11"/>
          <p:cNvSpPr/>
          <p:nvPr/>
        </p:nvSpPr>
        <p:spPr>
          <a:xfrm>
            <a:off x="931845" y="3819766"/>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13" name="Rounded Rectangle 12"/>
          <p:cNvSpPr/>
          <p:nvPr/>
        </p:nvSpPr>
        <p:spPr>
          <a:xfrm>
            <a:off x="931845" y="4287973"/>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14" name="Rounded Rectangle 13"/>
          <p:cNvSpPr/>
          <p:nvPr/>
        </p:nvSpPr>
        <p:spPr>
          <a:xfrm>
            <a:off x="931845" y="4747554"/>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4</a:t>
            </a:r>
            <a:endParaRPr lang="en-US" sz="1200" b="1" dirty="0"/>
          </a:p>
        </p:txBody>
      </p:sp>
      <p:sp>
        <p:nvSpPr>
          <p:cNvPr id="15" name="Rounded Rectangle 14"/>
          <p:cNvSpPr/>
          <p:nvPr/>
        </p:nvSpPr>
        <p:spPr>
          <a:xfrm>
            <a:off x="931845" y="5215762"/>
            <a:ext cx="228600" cy="228600"/>
          </a:xfrm>
          <a:prstGeom prst="roundRect">
            <a:avLst/>
          </a:prstGeom>
          <a:solidFill>
            <a:srgbClr val="324E89"/>
          </a:solidFill>
          <a:ln>
            <a:solidFill>
              <a:srgbClr val="9BB5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5</a:t>
            </a:r>
            <a:endParaRPr lang="en-US" sz="1200" b="1" dirty="0"/>
          </a:p>
        </p:txBody>
      </p:sp>
      <p:sp>
        <p:nvSpPr>
          <p:cNvPr id="10" name="Slide Number Placeholder 9"/>
          <p:cNvSpPr>
            <a:spLocks noGrp="1"/>
          </p:cNvSpPr>
          <p:nvPr>
            <p:ph type="sldNum" sz="quarter" idx="10"/>
          </p:nvPr>
        </p:nvSpPr>
        <p:spPr/>
        <p:txBody>
          <a:bodyPr/>
          <a:lstStyle/>
          <a:p>
            <a:fld id="{C6C20FBB-DA0A-4D64-96F3-1BFC9EBDF0FB}"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3–4: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1</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descr="1 Sample 1.png"/>
          <p:cNvPicPr>
            <a:picLocks noChangeAspect="1"/>
          </p:cNvPicPr>
          <p:nvPr/>
        </p:nvPicPr>
        <p:blipFill>
          <a:blip r:embed="rId2" cstate="print"/>
          <a:stretch>
            <a:fillRect/>
          </a:stretch>
        </p:blipFill>
        <p:spPr>
          <a:xfrm>
            <a:off x="365760" y="1691640"/>
            <a:ext cx="4196137" cy="3447288"/>
          </a:xfrm>
          <a:prstGeom prst="rect">
            <a:avLst/>
          </a:prstGeom>
        </p:spPr>
      </p:pic>
      <p:sp>
        <p:nvSpPr>
          <p:cNvPr id="8" name="TextBox 7"/>
          <p:cNvSpPr txBox="1"/>
          <p:nvPr/>
        </p:nvSpPr>
        <p:spPr>
          <a:xfrm>
            <a:off x="4764024" y="1591056"/>
            <a:ext cx="4246626" cy="2328843"/>
          </a:xfrm>
          <a:prstGeom prst="rect">
            <a:avLst/>
          </a:prstGeom>
          <a:noFill/>
        </p:spPr>
        <p:txBody>
          <a:bodyPr wrap="square" rtlCol="0">
            <a:spAutoFit/>
          </a:bodyPr>
          <a:lstStyle/>
          <a:p>
            <a:pPr>
              <a:spcAft>
                <a:spcPts val="2000"/>
              </a:spcAft>
              <a:buSzPct val="105000"/>
              <a:buBlip>
                <a:blip r:embed="rId3"/>
              </a:buBlip>
              <a:tabLst>
                <a:tab pos="285750" algn="l"/>
              </a:tabLst>
            </a:pPr>
            <a:r>
              <a:rPr lang="en-US" sz="1600" dirty="0" smtClean="0"/>
              <a:t>  Single original sentence; remaining text</a:t>
            </a:r>
            <a:br>
              <a:rPr lang="en-US" sz="1600" dirty="0" smtClean="0"/>
            </a:br>
            <a:r>
              <a:rPr lang="en-US" sz="1600" dirty="0" smtClean="0"/>
              <a:t>	is copied verbatim</a:t>
            </a:r>
          </a:p>
          <a:p>
            <a:pPr>
              <a:spcAft>
                <a:spcPts val="2000"/>
              </a:spcAft>
              <a:buSzPct val="105000"/>
              <a:buBlip>
                <a:blip r:embed="rId3"/>
              </a:buBlip>
              <a:tabLst>
                <a:tab pos="285750" algn="l"/>
              </a:tabLst>
            </a:pPr>
            <a:r>
              <a:rPr lang="en-US" sz="1600" dirty="0" smtClean="0"/>
              <a:t>  Response contains at least one sentence 	structure that minimally introduces</a:t>
            </a:r>
            <a:br>
              <a:rPr lang="en-US" sz="1600" dirty="0" smtClean="0"/>
            </a:br>
            <a:r>
              <a:rPr lang="en-US" sz="1600" dirty="0" smtClean="0"/>
              <a:t>	a narrative</a:t>
            </a:r>
          </a:p>
          <a:p>
            <a:pPr>
              <a:spcAft>
                <a:spcPts val="2000"/>
              </a:spcAft>
              <a:buSzPct val="105000"/>
              <a:buBlip>
                <a:blip r:embed="rId3"/>
              </a:buBlip>
              <a:tabLst>
                <a:tab pos="285750" algn="l"/>
              </a:tabLst>
            </a:pPr>
            <a:r>
              <a:rPr lang="en-US" sz="1600" dirty="0" smtClean="0"/>
              <a:t>  Response contains literal use of Tier 1 	grade-appropriate vocabulary</a:t>
            </a:r>
          </a:p>
        </p:txBody>
      </p:sp>
      <p:sp>
        <p:nvSpPr>
          <p:cNvPr id="9" name="Slide Number Placeholder 8"/>
          <p:cNvSpPr>
            <a:spLocks noGrp="1"/>
          </p:cNvSpPr>
          <p:nvPr>
            <p:ph type="sldNum" sz="quarter" idx="10"/>
          </p:nvPr>
        </p:nvSpPr>
        <p:spPr/>
        <p:txBody>
          <a:bodyPr/>
          <a:lstStyle/>
          <a:p>
            <a:fld id="{C6C20FBB-DA0A-4D64-96F3-1BFC9EBDF0FB}" type="slidenum">
              <a:rPr lang="en-US" smtClean="0"/>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3–4: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1</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descr="1 Sample 2.png"/>
          <p:cNvPicPr>
            <a:picLocks noChangeAspect="1"/>
          </p:cNvPicPr>
          <p:nvPr/>
        </p:nvPicPr>
        <p:blipFill>
          <a:blip r:embed="rId2" cstate="print"/>
          <a:stretch>
            <a:fillRect/>
          </a:stretch>
        </p:blipFill>
        <p:spPr>
          <a:xfrm>
            <a:off x="365760" y="1691640"/>
            <a:ext cx="4196137" cy="3447288"/>
          </a:xfrm>
          <a:prstGeom prst="rect">
            <a:avLst/>
          </a:prstGeom>
        </p:spPr>
      </p:pic>
      <p:sp>
        <p:nvSpPr>
          <p:cNvPr id="8" name="TextBox 7"/>
          <p:cNvSpPr txBox="1"/>
          <p:nvPr/>
        </p:nvSpPr>
        <p:spPr>
          <a:xfrm>
            <a:off x="4764024" y="1591056"/>
            <a:ext cx="4246626" cy="3323987"/>
          </a:xfrm>
          <a:prstGeom prst="rect">
            <a:avLst/>
          </a:prstGeom>
          <a:noFill/>
        </p:spPr>
        <p:txBody>
          <a:bodyPr wrap="square" rtlCol="0">
            <a:spAutoFit/>
          </a:bodyPr>
          <a:lstStyle/>
          <a:p>
            <a:pPr>
              <a:spcAft>
                <a:spcPts val="2000"/>
              </a:spcAft>
              <a:buSzPct val="105000"/>
              <a:buBlip>
                <a:blip r:embed="rId3"/>
              </a:buBlip>
              <a:tabLst>
                <a:tab pos="285750" algn="l"/>
              </a:tabLst>
            </a:pPr>
            <a:r>
              <a:rPr lang="en-US" sz="1600" dirty="0" smtClean="0"/>
              <a:t>  Response contains some grade-	appropriate words, short phrases, and 	simple sentences</a:t>
            </a:r>
          </a:p>
          <a:p>
            <a:pPr>
              <a:spcAft>
                <a:spcPts val="2000"/>
              </a:spcAft>
              <a:buSzPct val="105000"/>
              <a:buBlip>
                <a:blip r:embed="rId3"/>
              </a:buBlip>
              <a:tabLst>
                <a:tab pos="285750" algn="l"/>
              </a:tabLst>
            </a:pPr>
            <a:r>
              <a:rPr lang="en-US" sz="1600" dirty="0" smtClean="0"/>
              <a:t>  Response contains at least one sentence 	structure that minimally introduces a 	narrative</a:t>
            </a:r>
          </a:p>
          <a:p>
            <a:pPr>
              <a:spcAft>
                <a:spcPts val="2000"/>
              </a:spcAft>
              <a:buSzPct val="105000"/>
              <a:buBlip>
                <a:blip r:embed="rId3"/>
              </a:buBlip>
              <a:tabLst>
                <a:tab pos="285750" algn="l"/>
              </a:tabLst>
            </a:pPr>
            <a:r>
              <a:rPr lang="en-US" sz="1600" dirty="0" smtClean="0"/>
              <a:t>  Response contains literal use of Tier 1 	grade-appropriate vocabulary</a:t>
            </a:r>
          </a:p>
          <a:p>
            <a:pPr>
              <a:spcAft>
                <a:spcPts val="2000"/>
              </a:spcAft>
              <a:buSzPct val="105000"/>
              <a:buBlip>
                <a:blip r:embed="rId3"/>
              </a:buBlip>
              <a:tabLst>
                <a:tab pos="285750" algn="l"/>
              </a:tabLst>
            </a:pPr>
            <a:r>
              <a:rPr lang="en-US" sz="1600" dirty="0" smtClean="0"/>
              <a:t>  Response contains frequent errors that 	obscure meaning</a:t>
            </a:r>
          </a:p>
        </p:txBody>
      </p:sp>
      <p:sp>
        <p:nvSpPr>
          <p:cNvPr id="9" name="Slide Number Placeholder 8"/>
          <p:cNvSpPr>
            <a:spLocks noGrp="1"/>
          </p:cNvSpPr>
          <p:nvPr>
            <p:ph type="sldNum" sz="quarter" idx="10"/>
          </p:nvPr>
        </p:nvSpPr>
        <p:spPr/>
        <p:txBody>
          <a:bodyPr/>
          <a:lstStyle/>
          <a:p>
            <a:fld id="{C6C20FBB-DA0A-4D64-96F3-1BFC9EBDF0FB}" type="slidenum">
              <a:rPr lang="en-US" smtClean="0"/>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3–4: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1</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descr="3 Sample 2.png"/>
          <p:cNvPicPr>
            <a:picLocks noChangeAspect="1"/>
          </p:cNvPicPr>
          <p:nvPr/>
        </p:nvPicPr>
        <p:blipFill>
          <a:blip r:embed="rId2" cstate="print"/>
          <a:stretch>
            <a:fillRect/>
          </a:stretch>
        </p:blipFill>
        <p:spPr>
          <a:xfrm>
            <a:off x="365760" y="1691640"/>
            <a:ext cx="4196137" cy="3447288"/>
          </a:xfrm>
          <a:prstGeom prst="rect">
            <a:avLst/>
          </a:prstGeom>
        </p:spPr>
      </p:pic>
      <p:sp>
        <p:nvSpPr>
          <p:cNvPr id="8" name="TextBox 7"/>
          <p:cNvSpPr txBox="1"/>
          <p:nvPr/>
        </p:nvSpPr>
        <p:spPr>
          <a:xfrm>
            <a:off x="4764024" y="1600581"/>
            <a:ext cx="4246626" cy="553998"/>
          </a:xfrm>
          <a:prstGeom prst="rect">
            <a:avLst/>
          </a:prstGeom>
          <a:noFill/>
        </p:spPr>
        <p:txBody>
          <a:bodyPr wrap="square" rtlCol="0">
            <a:spAutoFit/>
          </a:bodyPr>
          <a:lstStyle/>
          <a:p>
            <a:pPr>
              <a:spcAft>
                <a:spcPts val="1000"/>
              </a:spcAft>
              <a:buSzPct val="111000"/>
              <a:buBlip>
                <a:blip r:embed="rId3"/>
              </a:buBlip>
              <a:tabLst>
                <a:tab pos="285750" algn="l"/>
              </a:tabLst>
            </a:pPr>
            <a:r>
              <a:rPr lang="en-US" sz="1500" dirty="0" smtClean="0"/>
              <a:t>  Response is completely irrelevant to</a:t>
            </a:r>
            <a:br>
              <a:rPr lang="en-US" sz="1500" dirty="0" smtClean="0"/>
            </a:br>
            <a:r>
              <a:rPr lang="en-US" sz="1500" dirty="0" smtClean="0"/>
              <a:t>	the prompt</a:t>
            </a:r>
          </a:p>
        </p:txBody>
      </p:sp>
      <p:sp>
        <p:nvSpPr>
          <p:cNvPr id="9" name="Slide Number Placeholder 8"/>
          <p:cNvSpPr>
            <a:spLocks noGrp="1"/>
          </p:cNvSpPr>
          <p:nvPr>
            <p:ph type="sldNum" sz="quarter" idx="10"/>
          </p:nvPr>
        </p:nvSpPr>
        <p:spPr/>
        <p:txBody>
          <a:bodyPr/>
          <a:lstStyle/>
          <a:p>
            <a:fld id="{C6C20FBB-DA0A-4D64-96F3-1BFC9EBDF0FB}"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3–4: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2</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4024" y="1600581"/>
            <a:ext cx="4246626" cy="2323713"/>
          </a:xfrm>
          <a:prstGeom prst="rect">
            <a:avLst/>
          </a:prstGeom>
          <a:noFill/>
        </p:spPr>
        <p:txBody>
          <a:bodyPr wrap="square" rtlCol="0">
            <a:spAutoFit/>
          </a:bodyPr>
          <a:lstStyle/>
          <a:p>
            <a:pPr>
              <a:spcAft>
                <a:spcPts val="1000"/>
              </a:spcAft>
              <a:buSzPct val="111000"/>
              <a:buBlip>
                <a:blip r:embed="rId2"/>
              </a:buBlip>
              <a:tabLst>
                <a:tab pos="285750" algn="l"/>
              </a:tabLst>
            </a:pPr>
            <a:r>
              <a:rPr lang="en-US" sz="1500" dirty="0" smtClean="0"/>
              <a:t>  Response contains grade-appropriate simple 	sentence and one complex sentence</a:t>
            </a:r>
          </a:p>
          <a:p>
            <a:pPr>
              <a:spcAft>
                <a:spcPts val="1000"/>
              </a:spcAft>
              <a:buSzPct val="111000"/>
              <a:buBlip>
                <a:blip r:embed="rId2"/>
              </a:buBlip>
              <a:tabLst>
                <a:tab pos="285750" algn="l"/>
              </a:tabLst>
            </a:pPr>
            <a:r>
              <a:rPr lang="en-US" sz="1500" dirty="0" smtClean="0"/>
              <a:t>  Response contains a few sentence structures 	that partially introduces a narrative</a:t>
            </a:r>
          </a:p>
          <a:p>
            <a:pPr>
              <a:spcAft>
                <a:spcPts val="1000"/>
              </a:spcAft>
              <a:buSzPct val="111000"/>
              <a:buBlip>
                <a:blip r:embed="rId2"/>
              </a:buBlip>
              <a:tabLst>
                <a:tab pos="285750" algn="l"/>
              </a:tabLst>
            </a:pPr>
            <a:r>
              <a:rPr lang="en-US" sz="1500" dirty="0" smtClean="0"/>
              <a:t>  Response contains some detail, and events 	in sequence</a:t>
            </a:r>
          </a:p>
          <a:p>
            <a:pPr>
              <a:spcAft>
                <a:spcPts val="1000"/>
              </a:spcAft>
              <a:buSzPct val="111000"/>
              <a:buBlip>
                <a:blip r:embed="rId2"/>
              </a:buBlip>
              <a:tabLst>
                <a:tab pos="285750" algn="l"/>
              </a:tabLst>
            </a:pPr>
            <a:r>
              <a:rPr lang="en-US" sz="1500" dirty="0" smtClean="0"/>
              <a:t>  Response contains occasional errors that 	obscure meaning</a:t>
            </a:r>
          </a:p>
        </p:txBody>
      </p:sp>
      <p:sp>
        <p:nvSpPr>
          <p:cNvPr id="9" name="Slide Number Placeholder 8"/>
          <p:cNvSpPr>
            <a:spLocks noGrp="1"/>
          </p:cNvSpPr>
          <p:nvPr>
            <p:ph type="sldNum" sz="quarter" idx="10"/>
          </p:nvPr>
        </p:nvSpPr>
        <p:spPr/>
        <p:txBody>
          <a:bodyPr/>
          <a:lstStyle/>
          <a:p>
            <a:fld id="{C6C20FBB-DA0A-4D64-96F3-1BFC9EBDF0FB}" type="slidenum">
              <a:rPr lang="en-US" smtClean="0"/>
              <a:pPr/>
              <a:t>83</a:t>
            </a:fld>
            <a:endParaRPr lang="en-US" dirty="0"/>
          </a:p>
        </p:txBody>
      </p:sp>
      <p:pic>
        <p:nvPicPr>
          <p:cNvPr id="12" name="Picture 23" descr="2-1 City score 2 item 4.png"/>
          <p:cNvPicPr>
            <a:picLocks noChangeAspect="1"/>
          </p:cNvPicPr>
          <p:nvPr/>
        </p:nvPicPr>
        <p:blipFill>
          <a:blip r:embed="rId3" cstate="print"/>
          <a:srcRect/>
          <a:stretch>
            <a:fillRect/>
          </a:stretch>
        </p:blipFill>
        <p:spPr bwMode="auto">
          <a:xfrm>
            <a:off x="365760" y="1691640"/>
            <a:ext cx="4197954" cy="344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3–4: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3</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descr="3 Sample 1.png"/>
          <p:cNvPicPr>
            <a:picLocks noChangeAspect="1"/>
          </p:cNvPicPr>
          <p:nvPr/>
        </p:nvPicPr>
        <p:blipFill>
          <a:blip r:embed="rId2" cstate="print"/>
          <a:stretch>
            <a:fillRect/>
          </a:stretch>
        </p:blipFill>
        <p:spPr>
          <a:xfrm>
            <a:off x="365760" y="1691640"/>
            <a:ext cx="4196137" cy="3447288"/>
          </a:xfrm>
          <a:prstGeom prst="rect">
            <a:avLst/>
          </a:prstGeom>
        </p:spPr>
      </p:pic>
      <p:sp>
        <p:nvSpPr>
          <p:cNvPr id="8" name="TextBox 7"/>
          <p:cNvSpPr txBox="1"/>
          <p:nvPr/>
        </p:nvSpPr>
        <p:spPr>
          <a:xfrm>
            <a:off x="4764024" y="1600581"/>
            <a:ext cx="4246626" cy="3375283"/>
          </a:xfrm>
          <a:prstGeom prst="rect">
            <a:avLst/>
          </a:prstGeom>
          <a:noFill/>
        </p:spPr>
        <p:txBody>
          <a:bodyPr wrap="square" rtlCol="0">
            <a:spAutoFit/>
          </a:bodyPr>
          <a:lstStyle/>
          <a:p>
            <a:pPr>
              <a:spcAft>
                <a:spcPts val="1000"/>
              </a:spcAft>
              <a:buSzPct val="111000"/>
              <a:buBlip>
                <a:blip r:embed="rId3"/>
              </a:buBlip>
              <a:tabLst>
                <a:tab pos="285750" algn="l"/>
              </a:tabLst>
            </a:pPr>
            <a:r>
              <a:rPr lang="en-US" sz="1500" dirty="0" smtClean="0"/>
              <a:t>  Response contains mostly grade-appropriate 	simple sentences and some complex 	sentences</a:t>
            </a:r>
          </a:p>
          <a:p>
            <a:pPr>
              <a:spcAft>
                <a:spcPts val="1000"/>
              </a:spcAft>
              <a:buSzPct val="111000"/>
              <a:buBlip>
                <a:blip r:embed="rId3"/>
              </a:buBlip>
              <a:tabLst>
                <a:tab pos="285750" algn="l"/>
              </a:tabLst>
            </a:pPr>
            <a:r>
              <a:rPr lang="en-US" sz="1500" dirty="0" smtClean="0"/>
              <a:t>  Response is related to the prompt</a:t>
            </a:r>
          </a:p>
          <a:p>
            <a:pPr>
              <a:spcAft>
                <a:spcPts val="1000"/>
              </a:spcAft>
              <a:buSzPct val="111000"/>
              <a:buBlip>
                <a:blip r:embed="rId3"/>
              </a:buBlip>
              <a:tabLst>
                <a:tab pos="285750" algn="l"/>
              </a:tabLst>
            </a:pPr>
            <a:r>
              <a:rPr lang="en-US" sz="1500" dirty="0" smtClean="0"/>
              <a:t>  Response includes some sentence structures 	that introduce, develop, and complete a 	narrative</a:t>
            </a:r>
          </a:p>
          <a:p>
            <a:pPr>
              <a:spcAft>
                <a:spcPts val="1000"/>
              </a:spcAft>
              <a:buSzPct val="111000"/>
              <a:buBlip>
                <a:blip r:embed="rId3"/>
              </a:buBlip>
              <a:tabLst>
                <a:tab pos="285750" algn="l"/>
              </a:tabLst>
            </a:pPr>
            <a:r>
              <a:rPr lang="en-US" sz="1500" dirty="0" smtClean="0"/>
              <a:t>  Response contains many details, events</a:t>
            </a:r>
            <a:br>
              <a:rPr lang="en-US" sz="1500" dirty="0" smtClean="0"/>
            </a:br>
            <a:r>
              <a:rPr lang="en-US" sz="1500" dirty="0" smtClean="0"/>
              <a:t>	in sequence, and a closure in response</a:t>
            </a:r>
            <a:br>
              <a:rPr lang="en-US" sz="1500" dirty="0" smtClean="0"/>
            </a:br>
            <a:r>
              <a:rPr lang="en-US" sz="1500" dirty="0" smtClean="0"/>
              <a:t>	to the prompt</a:t>
            </a:r>
          </a:p>
          <a:p>
            <a:pPr>
              <a:spcAft>
                <a:spcPts val="1000"/>
              </a:spcAft>
              <a:buSzPct val="111000"/>
              <a:buBlip>
                <a:blip r:embed="rId3"/>
              </a:buBlip>
              <a:tabLst>
                <a:tab pos="285750" algn="l"/>
              </a:tabLst>
            </a:pPr>
            <a:r>
              <a:rPr lang="en-US" sz="1500" dirty="0" smtClean="0"/>
              <a:t>  Response is always clear; though errors may 	be present, they rarely obscure meaning</a:t>
            </a:r>
          </a:p>
        </p:txBody>
      </p:sp>
      <p:sp>
        <p:nvSpPr>
          <p:cNvPr id="9" name="Slide Number Placeholder 8"/>
          <p:cNvSpPr>
            <a:spLocks noGrp="1"/>
          </p:cNvSpPr>
          <p:nvPr>
            <p:ph type="sldNum" sz="quarter" idx="10"/>
          </p:nvPr>
        </p:nvSpPr>
        <p:spPr/>
        <p:txBody>
          <a:bodyPr/>
          <a:lstStyle/>
          <a:p>
            <a:fld id="{C6C20FBB-DA0A-4D64-96F3-1BFC9EBDF0FB}" type="slidenum">
              <a:rPr lang="en-US" smtClean="0"/>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3–4: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4</a:t>
            </a:r>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descr="4 Sample 1.png"/>
          <p:cNvPicPr>
            <a:picLocks noChangeAspect="1"/>
          </p:cNvPicPr>
          <p:nvPr/>
        </p:nvPicPr>
        <p:blipFill>
          <a:blip r:embed="rId2" cstate="print"/>
          <a:stretch>
            <a:fillRect/>
          </a:stretch>
        </p:blipFill>
        <p:spPr>
          <a:xfrm>
            <a:off x="365760" y="1691640"/>
            <a:ext cx="4196137" cy="3447288"/>
          </a:xfrm>
          <a:prstGeom prst="rect">
            <a:avLst/>
          </a:prstGeom>
        </p:spPr>
      </p:pic>
      <p:sp>
        <p:nvSpPr>
          <p:cNvPr id="8" name="TextBox 7"/>
          <p:cNvSpPr txBox="1"/>
          <p:nvPr/>
        </p:nvSpPr>
        <p:spPr>
          <a:xfrm>
            <a:off x="4764024" y="1600581"/>
            <a:ext cx="4246626" cy="3016210"/>
          </a:xfrm>
          <a:prstGeom prst="rect">
            <a:avLst/>
          </a:prstGeom>
          <a:noFill/>
        </p:spPr>
        <p:txBody>
          <a:bodyPr wrap="square" rtlCol="0">
            <a:spAutoFit/>
          </a:bodyPr>
          <a:lstStyle/>
          <a:p>
            <a:pPr>
              <a:spcAft>
                <a:spcPts val="1000"/>
              </a:spcAft>
              <a:buSzPct val="111000"/>
              <a:buBlip>
                <a:blip r:embed="rId3"/>
              </a:buBlip>
              <a:tabLst>
                <a:tab pos="285750" algn="l"/>
              </a:tabLst>
            </a:pPr>
            <a:r>
              <a:rPr lang="en-US" sz="1500" dirty="0" smtClean="0"/>
              <a:t>  Response contains mostly grade-appropriate 	simple and complex sentences</a:t>
            </a:r>
          </a:p>
          <a:p>
            <a:pPr>
              <a:spcAft>
                <a:spcPts val="1000"/>
              </a:spcAft>
              <a:buSzPct val="111000"/>
              <a:buBlip>
                <a:blip r:embed="rId3"/>
              </a:buBlip>
              <a:tabLst>
                <a:tab pos="285750" algn="l"/>
              </a:tabLst>
            </a:pPr>
            <a:r>
              <a:rPr lang="en-US" sz="1500" dirty="0" smtClean="0"/>
              <a:t>  Response includes many and varied 	transitional words and sentence structures 	that introduce, develop, and complete</a:t>
            </a:r>
            <a:br>
              <a:rPr lang="en-US" sz="1500" dirty="0" smtClean="0"/>
            </a:br>
            <a:r>
              <a:rPr lang="en-US" sz="1500" dirty="0" smtClean="0"/>
              <a:t>	a narrative</a:t>
            </a:r>
          </a:p>
          <a:p>
            <a:pPr>
              <a:spcAft>
                <a:spcPts val="1000"/>
              </a:spcAft>
              <a:buSzPct val="111000"/>
              <a:buBlip>
                <a:blip r:embed="rId3"/>
              </a:buBlip>
              <a:tabLst>
                <a:tab pos="285750" algn="l"/>
              </a:tabLst>
            </a:pPr>
            <a:r>
              <a:rPr lang="en-US" sz="1500" dirty="0" smtClean="0"/>
              <a:t>  Response contains varied and sufficient 	detailed descriptions, events in sequence, 	and a closure in response to the prompt</a:t>
            </a:r>
          </a:p>
          <a:p>
            <a:pPr>
              <a:spcAft>
                <a:spcPts val="1000"/>
              </a:spcAft>
              <a:buSzPct val="111000"/>
              <a:buBlip>
                <a:blip r:embed="rId3"/>
              </a:buBlip>
              <a:tabLst>
                <a:tab pos="285750" algn="l"/>
              </a:tabLst>
            </a:pPr>
            <a:r>
              <a:rPr lang="en-US" sz="1500" dirty="0" smtClean="0"/>
              <a:t>  Response is always clear, with very few 	errors or no errors that obscure meaning</a:t>
            </a:r>
          </a:p>
        </p:txBody>
      </p:sp>
      <p:sp>
        <p:nvSpPr>
          <p:cNvPr id="9" name="Slide Number Placeholder 8"/>
          <p:cNvSpPr>
            <a:spLocks noGrp="1"/>
          </p:cNvSpPr>
          <p:nvPr>
            <p:ph type="sldNum" sz="quarter" idx="10"/>
          </p:nvPr>
        </p:nvSpPr>
        <p:spPr/>
        <p:txBody>
          <a:bodyPr/>
          <a:lstStyle/>
          <a:p>
            <a:fld id="{C6C20FBB-DA0A-4D64-96F3-1BFC9EBDF0FB}" type="slidenum">
              <a:rPr lang="en-US" smtClean="0"/>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3–4: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4</a:t>
            </a:r>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descr="4 Sample 2.png"/>
          <p:cNvPicPr>
            <a:picLocks noChangeAspect="1"/>
          </p:cNvPicPr>
          <p:nvPr/>
        </p:nvPicPr>
        <p:blipFill>
          <a:blip r:embed="rId2" cstate="print"/>
          <a:stretch>
            <a:fillRect/>
          </a:stretch>
        </p:blipFill>
        <p:spPr>
          <a:xfrm>
            <a:off x="365760" y="1691640"/>
            <a:ext cx="4196137" cy="3447288"/>
          </a:xfrm>
          <a:prstGeom prst="rect">
            <a:avLst/>
          </a:prstGeom>
        </p:spPr>
      </p:pic>
      <p:sp>
        <p:nvSpPr>
          <p:cNvPr id="8" name="TextBox 7"/>
          <p:cNvSpPr txBox="1"/>
          <p:nvPr/>
        </p:nvSpPr>
        <p:spPr>
          <a:xfrm>
            <a:off x="4764024" y="1600581"/>
            <a:ext cx="4246626" cy="3016210"/>
          </a:xfrm>
          <a:prstGeom prst="rect">
            <a:avLst/>
          </a:prstGeom>
          <a:noFill/>
        </p:spPr>
        <p:txBody>
          <a:bodyPr wrap="square" rtlCol="0">
            <a:spAutoFit/>
          </a:bodyPr>
          <a:lstStyle/>
          <a:p>
            <a:pPr>
              <a:spcAft>
                <a:spcPts val="1000"/>
              </a:spcAft>
              <a:buSzPct val="111000"/>
              <a:buBlip>
                <a:blip r:embed="rId3"/>
              </a:buBlip>
              <a:tabLst>
                <a:tab pos="285750" algn="l"/>
              </a:tabLst>
            </a:pPr>
            <a:r>
              <a:rPr lang="en-US" sz="1500" dirty="0" smtClean="0"/>
              <a:t>  Response contains mostly grade-appropriate 	simple and complex sentences</a:t>
            </a:r>
          </a:p>
          <a:p>
            <a:pPr>
              <a:spcAft>
                <a:spcPts val="1000"/>
              </a:spcAft>
              <a:buSzPct val="111000"/>
              <a:buBlip>
                <a:blip r:embed="rId3"/>
              </a:buBlip>
              <a:tabLst>
                <a:tab pos="285750" algn="l"/>
              </a:tabLst>
            </a:pPr>
            <a:r>
              <a:rPr lang="en-US" sz="1500" dirty="0" smtClean="0"/>
              <a:t>  Response includes many and varied 	transitional words and sentence structures 	that introduce, develop, and complete</a:t>
            </a:r>
            <a:br>
              <a:rPr lang="en-US" sz="1500" dirty="0" smtClean="0"/>
            </a:br>
            <a:r>
              <a:rPr lang="en-US" sz="1500" dirty="0" smtClean="0"/>
              <a:t>	a narrative</a:t>
            </a:r>
          </a:p>
          <a:p>
            <a:pPr>
              <a:spcAft>
                <a:spcPts val="1000"/>
              </a:spcAft>
              <a:buSzPct val="111000"/>
              <a:buBlip>
                <a:blip r:embed="rId3"/>
              </a:buBlip>
              <a:tabLst>
                <a:tab pos="285750" algn="l"/>
              </a:tabLst>
            </a:pPr>
            <a:r>
              <a:rPr lang="en-US" sz="1500" dirty="0" smtClean="0"/>
              <a:t>  Response contains varied and sufficient 	detailed descriptions, events in sequence, 	and a closure in response to the prompt</a:t>
            </a:r>
          </a:p>
          <a:p>
            <a:pPr>
              <a:spcAft>
                <a:spcPts val="1000"/>
              </a:spcAft>
              <a:buSzPct val="111000"/>
              <a:buBlip>
                <a:blip r:embed="rId3"/>
              </a:buBlip>
              <a:tabLst>
                <a:tab pos="285750" algn="l"/>
              </a:tabLst>
            </a:pPr>
            <a:r>
              <a:rPr lang="en-US" sz="1500" dirty="0" smtClean="0"/>
              <a:t>  Response is always clear, with very few 	errors or no errors that obscure meaning</a:t>
            </a:r>
          </a:p>
        </p:txBody>
      </p:sp>
      <p:sp>
        <p:nvSpPr>
          <p:cNvPr id="9" name="Slide Number Placeholder 8"/>
          <p:cNvSpPr>
            <a:spLocks noGrp="1"/>
          </p:cNvSpPr>
          <p:nvPr>
            <p:ph type="sldNum" sz="quarter" idx="10"/>
          </p:nvPr>
        </p:nvSpPr>
        <p:spPr/>
        <p:txBody>
          <a:bodyPr/>
          <a:lstStyle/>
          <a:p>
            <a:fld id="{C6C20FBB-DA0A-4D64-96F3-1BFC9EBDF0FB}" type="slidenum">
              <a:rPr lang="en-US" smtClean="0"/>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 y="246063"/>
            <a:ext cx="8467725" cy="382587"/>
          </a:xfrm>
        </p:spPr>
        <p:txBody>
          <a:bodyPr/>
          <a:lstStyle/>
          <a:p>
            <a:r>
              <a:rPr lang="en-US" dirty="0" smtClean="0"/>
              <a:t>Grades 7–8: </a:t>
            </a:r>
            <a:r>
              <a:rPr lang="en-US" u="sng" dirty="0" smtClean="0"/>
              <a:t>ECR</a:t>
            </a:r>
            <a:r>
              <a:rPr lang="en-US" dirty="0" smtClean="0"/>
              <a:t> Rubric (Informational) </a:t>
            </a:r>
            <a:endParaRPr lang="en-US" dirty="0"/>
          </a:p>
        </p:txBody>
      </p:sp>
      <p:sp>
        <p:nvSpPr>
          <p:cNvPr id="5" name="AutoShape 2"/>
          <p:cNvSpPr>
            <a:spLocks noChangeArrowheads="1"/>
          </p:cNvSpPr>
          <p:nvPr/>
        </p:nvSpPr>
        <p:spPr bwMode="auto">
          <a:xfrm>
            <a:off x="174623" y="868363"/>
            <a:ext cx="8823960" cy="1227137"/>
          </a:xfrm>
          <a:prstGeom prst="roundRect">
            <a:avLst>
              <a:gd name="adj" fmla="val 16667"/>
            </a:avLst>
          </a:prstGeom>
          <a:solidFill>
            <a:srgbClr val="B2B2B2"/>
          </a:solidFill>
          <a:ln w="9525">
            <a:noFill/>
            <a:round/>
            <a:headEnd/>
            <a:tailEnd/>
          </a:ln>
        </p:spPr>
        <p:txBody>
          <a:bodyPr wrap="none" anchor="ctr"/>
          <a:lstStyle/>
          <a:p>
            <a:endParaRPr lang="en-US"/>
          </a:p>
        </p:txBody>
      </p:sp>
      <p:sp>
        <p:nvSpPr>
          <p:cNvPr id="6" name="AutoShape 2"/>
          <p:cNvSpPr>
            <a:spLocks noChangeArrowheads="1"/>
          </p:cNvSpPr>
          <p:nvPr/>
        </p:nvSpPr>
        <p:spPr bwMode="auto">
          <a:xfrm>
            <a:off x="174621" y="4954588"/>
            <a:ext cx="8829780" cy="1227137"/>
          </a:xfrm>
          <a:prstGeom prst="roundRect">
            <a:avLst>
              <a:gd name="adj" fmla="val 16667"/>
            </a:avLst>
          </a:prstGeom>
          <a:solidFill>
            <a:srgbClr val="B2B2B2"/>
          </a:solidFill>
          <a:ln w="9525">
            <a:noFill/>
            <a:round/>
            <a:headEnd/>
            <a:tailEnd/>
          </a:ln>
        </p:spPr>
        <p:txBody>
          <a:bodyPr wrap="none" anchor="ctr"/>
          <a:lstStyle/>
          <a:p>
            <a:endParaRPr lang="en-US"/>
          </a:p>
        </p:txBody>
      </p:sp>
      <p:graphicFrame>
        <p:nvGraphicFramePr>
          <p:cNvPr id="7" name="Group 76"/>
          <p:cNvGraphicFramePr>
            <a:graphicFrameLocks noGrp="1"/>
          </p:cNvGraphicFramePr>
          <p:nvPr>
            <p:ph/>
            <p:extLst>
              <p:ext uri="{D42A27DB-BD31-4B8C-83A1-F6EECF244321}">
                <p14:modId xmlns="" xmlns:p14="http://schemas.microsoft.com/office/powerpoint/2010/main" val="381000010"/>
              </p:ext>
            </p:extLst>
          </p:nvPr>
        </p:nvGraphicFramePr>
        <p:xfrm>
          <a:off x="184149" y="1017905"/>
          <a:ext cx="8797926" cy="4998720"/>
        </p:xfrm>
        <a:graphic>
          <a:graphicData uri="http://schemas.openxmlformats.org/drawingml/2006/table">
            <a:tbl>
              <a:tblPr/>
              <a:tblGrid>
                <a:gridCol w="892883"/>
                <a:gridCol w="7905043"/>
              </a:tblGrid>
              <a:tr h="8299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Tahoma" pitchFamily="34" charset="0"/>
                        </a:rPr>
                        <a:t>Entering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0</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3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zero or few grade-appropriate words or short phrases.</a:t>
                      </a:r>
                    </a:p>
                    <a:p>
                      <a:pPr>
                        <a:spcAft>
                          <a:spcPts val="3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most common literal use of Tier 1 grade-appropriate vocabulary  to develop a topic.</a:t>
                      </a:r>
                    </a:p>
                    <a:p>
                      <a:pPr>
                        <a:spcAft>
                          <a:spcPts val="3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zero or few transitional words that may or may not orient the reader, logically organize or connect ideas, or provide closure to a topic.</a:t>
                      </a:r>
                    </a:p>
                    <a:p>
                      <a:pPr>
                        <a:spcAft>
                          <a:spcPts val="3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no or at least one precisely stated and linked claim and evidence, a variety of support, or closure in response to prompt.</a:t>
                      </a:r>
                    </a:p>
                    <a:p>
                      <a:pPr>
                        <a:spcAft>
                          <a:spcPts val="3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contains errors that totally obscure meaning.</a:t>
                      </a:r>
                      <a:endParaRPr lang="en-US" sz="750" kern="1200" dirty="0">
                        <a:solidFill>
                          <a:schemeClr val="tx1"/>
                        </a:solidFill>
                        <a:latin typeface="+mn-lt"/>
                        <a:ea typeface="+mn-ea"/>
                        <a:cs typeface="+mn-cs"/>
                      </a:endParaRPr>
                    </a:p>
                  </a:txBody>
                  <a:tcPr marR="0"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8388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Tahoma" pitchFamily="34" charset="0"/>
                        </a:rPr>
                        <a:t>Emerging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a:r>
                      <a:br>
                        <a:rPr kumimoji="0" lang="en-US" sz="1200" b="1" i="0" u="none" strike="noStrike" cap="none" normalizeH="0" baseline="0" dirty="0" smtClean="0">
                          <a:ln>
                            <a:noFill/>
                          </a:ln>
                          <a:solidFill>
                            <a:schemeClr val="bg1"/>
                          </a:solidFill>
                          <a:effectLst/>
                          <a:latin typeface="Tahoma" pitchFamily="34" charset="0"/>
                        </a:rPr>
                      </a:br>
                      <a:r>
                        <a:rPr kumimoji="0" lang="en-US" sz="1200" b="1" i="0" u="none" strike="noStrike" cap="none" normalizeH="0" baseline="0" dirty="0" smtClean="0">
                          <a:ln>
                            <a:noFill/>
                          </a:ln>
                          <a:solidFill>
                            <a:schemeClr val="bg1"/>
                          </a:solidFill>
                          <a:effectLst/>
                          <a:latin typeface="Tahoma" pitchFamily="34" charset="0"/>
                        </a:rPr>
                        <a:t>1</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3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some grade-appropriate words, short phrases, and a few simple sentences.</a:t>
                      </a:r>
                    </a:p>
                    <a:p>
                      <a:pPr>
                        <a:spcAft>
                          <a:spcPts val="3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use of Tier 1 and a few Tier 2 or Tier 3 grade-appropriate vocabulary to develop a topic.</a:t>
                      </a:r>
                    </a:p>
                    <a:p>
                      <a:pPr>
                        <a:spcAft>
                          <a:spcPts val="3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a few transitional words and at least one sentence structure that minimally orient the reader, logically organize and connect ideas, or provide closure to  a topic.</a:t>
                      </a:r>
                    </a:p>
                    <a:p>
                      <a:pPr>
                        <a:spcAft>
                          <a:spcPts val="3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a few precisely stated and linked claims and evidence, a variety of support, or closure in response to prompt.</a:t>
                      </a:r>
                    </a:p>
                    <a:p>
                      <a:pPr>
                        <a:spcAft>
                          <a:spcPts val="3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may have frequent errors that obscure meaning.</a:t>
                      </a:r>
                      <a:endParaRPr lang="en-US" sz="750" kern="1200" dirty="0">
                        <a:solidFill>
                          <a:schemeClr val="tx1"/>
                        </a:solidFill>
                        <a:latin typeface="+mn-lt"/>
                        <a:ea typeface="+mn-ea"/>
                        <a:cs typeface="+mn-cs"/>
                      </a:endParaRPr>
                    </a:p>
                  </a:txBody>
                  <a:tcPr marR="0"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971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Tahoma" pitchFamily="34" charset="0"/>
                        </a:rPr>
                        <a:t>Transitioning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2</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3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mostly grade-appropriate simple sentences and at least one complex sentence.</a:t>
                      </a:r>
                    </a:p>
                    <a:p>
                      <a:pPr>
                        <a:spcAft>
                          <a:spcPts val="3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use and a few figurative uses of Tier 1 and Tier 2 or Tier 3 grade-appropriate vocabulary to develop a topic.</a:t>
                      </a:r>
                    </a:p>
                    <a:p>
                      <a:pPr>
                        <a:spcAft>
                          <a:spcPts val="3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some transitional words and a few sentence structures that partially orient the reader, logically organize and connect ideas, and provide closure to a topic.</a:t>
                      </a:r>
                    </a:p>
                    <a:p>
                      <a:pPr>
                        <a:spcAft>
                          <a:spcPts val="3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some precisely stated and linked claims and evidence, a variety of support, and closure in response to prompt.</a:t>
                      </a:r>
                    </a:p>
                    <a:p>
                      <a:pPr>
                        <a:spcAft>
                          <a:spcPts val="3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may have occasional errors that obscure meaning.</a:t>
                      </a:r>
                      <a:endParaRPr lang="en-US" sz="750" kern="1200" dirty="0">
                        <a:solidFill>
                          <a:schemeClr val="tx1"/>
                        </a:solidFill>
                        <a:latin typeface="+mn-lt"/>
                        <a:ea typeface="+mn-ea"/>
                        <a:cs typeface="+mn-cs"/>
                      </a:endParaRPr>
                    </a:p>
                  </a:txBody>
                  <a:tcPr marR="0"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9975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Tahoma" pitchFamily="34" charset="0"/>
                        </a:rPr>
                        <a:t>Expanding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3</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a:spcAft>
                          <a:spcPts val="3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mostly grade-appropriate simple sentences and some complex sentences.</a:t>
                      </a:r>
                    </a:p>
                    <a:p>
                      <a:pPr>
                        <a:spcAft>
                          <a:spcPts val="3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use and some figurative uses of Tier 1 and Tier 2 or Tier 3 grade-appropriate vocabulary to develop a topic.</a:t>
                      </a:r>
                    </a:p>
                    <a:p>
                      <a:pPr>
                        <a:spcAft>
                          <a:spcPts val="3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many transitional words and some sentence structures that orient the reader, logically organize and connect ideas, and provide closure </a:t>
                      </a:r>
                      <a:br>
                        <a:rPr lang="en-US" sz="750" kern="1200" dirty="0" smtClean="0">
                          <a:solidFill>
                            <a:schemeClr val="tx1"/>
                          </a:solidFill>
                          <a:latin typeface="+mn-lt"/>
                          <a:ea typeface="+mn-ea"/>
                          <a:cs typeface="+mn-cs"/>
                        </a:rPr>
                      </a:br>
                      <a:r>
                        <a:rPr lang="en-US" sz="750" kern="1200" dirty="0" smtClean="0">
                          <a:solidFill>
                            <a:schemeClr val="tx1"/>
                          </a:solidFill>
                          <a:latin typeface="+mn-lt"/>
                          <a:ea typeface="+mn-ea"/>
                          <a:cs typeface="+mn-cs"/>
                        </a:rPr>
                        <a:t>to a topic.</a:t>
                      </a:r>
                    </a:p>
                    <a:p>
                      <a:pPr>
                        <a:spcAft>
                          <a:spcPts val="3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many precisely stated and linked claims and evidence, a variety of support, and closure in response to prompt.</a:t>
                      </a:r>
                    </a:p>
                    <a:p>
                      <a:pPr>
                        <a:spcAft>
                          <a:spcPts val="3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rarely contains errors that obscure meaning.</a:t>
                      </a:r>
                      <a:endParaRPr lang="en-US" sz="750" kern="1200" dirty="0">
                        <a:solidFill>
                          <a:schemeClr val="tx1"/>
                        </a:solidFill>
                        <a:latin typeface="+mn-lt"/>
                        <a:ea typeface="+mn-ea"/>
                        <a:cs typeface="+mn-cs"/>
                      </a:endParaRPr>
                    </a:p>
                  </a:txBody>
                  <a:tcPr marR="0"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1"/>
                          </a:solidFill>
                          <a:effectLst/>
                          <a:latin typeface="Tahoma" pitchFamily="34" charset="0"/>
                        </a:rPr>
                        <a:t>Commanding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Tahoma" pitchFamily="34" charset="0"/>
                        </a:rPr>
                        <a:t> 4</a:t>
                      </a:r>
                    </a:p>
                  </a:txBody>
                  <a:tcPr anchor="ctr" anchorCtr="1"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B2B2B2"/>
                    </a:solidFill>
                  </a:tcPr>
                </a:tc>
                <a:tc>
                  <a:txBody>
                    <a:bodyPr/>
                    <a:lstStyle/>
                    <a:p>
                      <a:pPr>
                        <a:spcAft>
                          <a:spcPts val="300"/>
                        </a:spcAft>
                      </a:pPr>
                      <a:r>
                        <a:rPr lang="en-US" sz="750" b="1" kern="1200" dirty="0" smtClean="0">
                          <a:solidFill>
                            <a:schemeClr val="tx1"/>
                          </a:solidFill>
                          <a:latin typeface="+mn-lt"/>
                          <a:ea typeface="+mn-ea"/>
                          <a:cs typeface="+mn-cs"/>
                        </a:rPr>
                        <a:t>Complexity of Language</a:t>
                      </a:r>
                      <a:r>
                        <a:rPr lang="en-US" sz="750" kern="1200" dirty="0" smtClean="0">
                          <a:solidFill>
                            <a:schemeClr val="tx1"/>
                          </a:solidFill>
                          <a:latin typeface="+mn-lt"/>
                          <a:ea typeface="+mn-ea"/>
                          <a:cs typeface="+mn-cs"/>
                        </a:rPr>
                        <a:t>: Response contains mostly grade-appropriate simple and complex sentences.</a:t>
                      </a:r>
                    </a:p>
                    <a:p>
                      <a:pPr>
                        <a:spcAft>
                          <a:spcPts val="300"/>
                        </a:spcAft>
                      </a:pPr>
                      <a:r>
                        <a:rPr lang="en-US" sz="750" b="1" kern="1200" dirty="0" smtClean="0">
                          <a:solidFill>
                            <a:schemeClr val="tx1"/>
                          </a:solidFill>
                          <a:latin typeface="+mn-lt"/>
                          <a:ea typeface="+mn-ea"/>
                          <a:cs typeface="+mn-cs"/>
                        </a:rPr>
                        <a:t>Quality of Language</a:t>
                      </a:r>
                      <a:r>
                        <a:rPr lang="en-US" sz="750" kern="1200" dirty="0" smtClean="0">
                          <a:solidFill>
                            <a:schemeClr val="tx1"/>
                          </a:solidFill>
                          <a:latin typeface="+mn-lt"/>
                          <a:ea typeface="+mn-ea"/>
                          <a:cs typeface="+mn-cs"/>
                        </a:rPr>
                        <a:t>: Response contains literal and figurative uses of Tier 1 and Tier 2 or Tier 3 grade-appropriate vocabulary to develop a topic.</a:t>
                      </a:r>
                    </a:p>
                    <a:p>
                      <a:pPr>
                        <a:spcAft>
                          <a:spcPts val="300"/>
                        </a:spcAft>
                      </a:pPr>
                      <a:r>
                        <a:rPr lang="en-US" sz="750" b="1" kern="1200" dirty="0" smtClean="0">
                          <a:solidFill>
                            <a:schemeClr val="tx1"/>
                          </a:solidFill>
                          <a:latin typeface="+mn-lt"/>
                          <a:ea typeface="+mn-ea"/>
                          <a:cs typeface="+mn-cs"/>
                        </a:rPr>
                        <a:t>Coherence of Response</a:t>
                      </a:r>
                      <a:r>
                        <a:rPr lang="en-US" sz="750" kern="1200" dirty="0" smtClean="0">
                          <a:solidFill>
                            <a:schemeClr val="tx1"/>
                          </a:solidFill>
                          <a:latin typeface="+mn-lt"/>
                          <a:ea typeface="+mn-ea"/>
                          <a:cs typeface="+mn-cs"/>
                        </a:rPr>
                        <a:t>: Response includes many and varied transitional words and sentence structures that orient the reader, logically organize and connect ideas, and provide closure to a topic.</a:t>
                      </a:r>
                    </a:p>
                    <a:p>
                      <a:pPr>
                        <a:spcAft>
                          <a:spcPts val="300"/>
                        </a:spcAft>
                      </a:pPr>
                      <a:r>
                        <a:rPr lang="en-US" sz="750" b="1" kern="1200" dirty="0" smtClean="0">
                          <a:solidFill>
                            <a:schemeClr val="tx1"/>
                          </a:solidFill>
                          <a:latin typeface="+mn-lt"/>
                          <a:ea typeface="+mn-ea"/>
                          <a:cs typeface="+mn-cs"/>
                        </a:rPr>
                        <a:t>Degree of Response</a:t>
                      </a:r>
                      <a:r>
                        <a:rPr lang="en-US" sz="750" kern="1200" dirty="0" smtClean="0">
                          <a:solidFill>
                            <a:schemeClr val="tx1"/>
                          </a:solidFill>
                          <a:latin typeface="+mn-lt"/>
                          <a:ea typeface="+mn-ea"/>
                          <a:cs typeface="+mn-cs"/>
                        </a:rPr>
                        <a:t>: Response contains varied and sufficient precisely stated and linked claims and evidence, a variety of support, and closure in response to prompt.</a:t>
                      </a:r>
                    </a:p>
                    <a:p>
                      <a:pPr>
                        <a:spcAft>
                          <a:spcPts val="300"/>
                        </a:spcAft>
                      </a:pPr>
                      <a:r>
                        <a:rPr lang="en-US" sz="750" b="1" kern="1200" dirty="0" smtClean="0">
                          <a:solidFill>
                            <a:schemeClr val="tx1"/>
                          </a:solidFill>
                          <a:latin typeface="+mn-lt"/>
                          <a:ea typeface="+mn-ea"/>
                          <a:cs typeface="+mn-cs"/>
                        </a:rPr>
                        <a:t>Mechanics</a:t>
                      </a:r>
                      <a:r>
                        <a:rPr lang="en-US" sz="750" kern="1200" dirty="0" smtClean="0">
                          <a:solidFill>
                            <a:schemeClr val="tx1"/>
                          </a:solidFill>
                          <a:latin typeface="+mn-lt"/>
                          <a:ea typeface="+mn-ea"/>
                          <a:cs typeface="+mn-cs"/>
                        </a:rPr>
                        <a:t>: Response has few or no errors that obscure meaning.</a:t>
                      </a:r>
                      <a:endParaRPr lang="en-US" sz="750" kern="1200" dirty="0">
                        <a:solidFill>
                          <a:schemeClr val="tx1"/>
                        </a:solidFill>
                        <a:latin typeface="+mn-lt"/>
                        <a:ea typeface="+mn-ea"/>
                        <a:cs typeface="+mn-cs"/>
                      </a:endParaRPr>
                    </a:p>
                  </a:txBody>
                  <a:tcPr marR="0"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BEB"/>
                    </a:solidFill>
                  </a:tcPr>
                </a:tc>
              </a:tr>
            </a:tbl>
          </a:graphicData>
        </a:graphic>
      </p:graphicFrame>
      <p:sp>
        <p:nvSpPr>
          <p:cNvPr id="8" name="Slide Number Placeholder 7"/>
          <p:cNvSpPr>
            <a:spLocks noGrp="1"/>
          </p:cNvSpPr>
          <p:nvPr>
            <p:ph type="sldNum" sz="quarter" idx="10"/>
          </p:nvPr>
        </p:nvSpPr>
        <p:spPr/>
        <p:txBody>
          <a:bodyPr/>
          <a:lstStyle/>
          <a:p>
            <a:fld id="{C6C20FBB-DA0A-4D64-96F3-1BFC9EBDF0FB}" type="slidenum">
              <a:rPr lang="en-US" smtClean="0"/>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324" y="246063"/>
            <a:ext cx="8467725" cy="382587"/>
          </a:xfrm>
        </p:spPr>
        <p:txBody>
          <a:bodyPr/>
          <a:lstStyle/>
          <a:p>
            <a:r>
              <a:rPr lang="en-US" dirty="0" smtClean="0"/>
              <a:t>Grades 7–8: </a:t>
            </a:r>
            <a:r>
              <a:rPr lang="en-US" u="sng" dirty="0" smtClean="0"/>
              <a:t>ECR</a:t>
            </a:r>
            <a:r>
              <a:rPr lang="en-US" dirty="0" smtClean="0"/>
              <a:t> Scoring Notes</a:t>
            </a:r>
            <a:endParaRPr lang="en-US" dirty="0"/>
          </a:p>
        </p:txBody>
      </p:sp>
      <p:sp>
        <p:nvSpPr>
          <p:cNvPr id="8" name="Slide Number Placeholder 7"/>
          <p:cNvSpPr>
            <a:spLocks noGrp="1"/>
          </p:cNvSpPr>
          <p:nvPr>
            <p:ph type="sldNum" sz="quarter" idx="10"/>
          </p:nvPr>
        </p:nvSpPr>
        <p:spPr/>
        <p:txBody>
          <a:bodyPr/>
          <a:lstStyle/>
          <a:p>
            <a:fld id="{C6C20FBB-DA0A-4D64-96F3-1BFC9EBDF0FB}" type="slidenum">
              <a:rPr lang="en-US" smtClean="0"/>
              <a:pPr/>
              <a:t>88</a:t>
            </a:fld>
            <a:endParaRPr lang="en-US" dirty="0"/>
          </a:p>
        </p:txBody>
      </p:sp>
      <p:pic>
        <p:nvPicPr>
          <p:cNvPr id="11" name="Picture 10" descr="78ECR_Notes.tif"/>
          <p:cNvPicPr>
            <a:picLocks noChangeAspect="1"/>
          </p:cNvPicPr>
          <p:nvPr/>
        </p:nvPicPr>
        <p:blipFill>
          <a:blip r:embed="rId2" cstate="print"/>
          <a:stretch>
            <a:fillRect/>
          </a:stretch>
        </p:blipFill>
        <p:spPr>
          <a:xfrm>
            <a:off x="1059698" y="895350"/>
            <a:ext cx="7015734" cy="5365242"/>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14324" y="246063"/>
            <a:ext cx="8353425" cy="382587"/>
          </a:xfrm>
        </p:spPr>
        <p:txBody>
          <a:bodyPr/>
          <a:lstStyle/>
          <a:p>
            <a:r>
              <a:rPr lang="en-US" dirty="0" smtClean="0"/>
              <a:t>Grades 7–8: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6" name="Slide Number Placeholder 5"/>
          <p:cNvSpPr>
            <a:spLocks noGrp="1"/>
          </p:cNvSpPr>
          <p:nvPr>
            <p:ph type="sldNum" sz="quarter" idx="10"/>
          </p:nvPr>
        </p:nvSpPr>
        <p:spPr/>
        <p:txBody>
          <a:bodyPr/>
          <a:lstStyle/>
          <a:p>
            <a:fld id="{C6C20FBB-DA0A-4D64-96F3-1BFC9EBDF0FB}" type="slidenum">
              <a:rPr lang="en-US" smtClean="0"/>
              <a:pPr/>
              <a:t>89</a:t>
            </a:fld>
            <a:endParaRPr lang="en-US" dirty="0"/>
          </a:p>
        </p:txBody>
      </p:sp>
      <p:sp>
        <p:nvSpPr>
          <p:cNvPr id="7" name="AutoShape 4"/>
          <p:cNvSpPr>
            <a:spLocks noChangeArrowheads="1"/>
          </p:cNvSpPr>
          <p:nvPr/>
        </p:nvSpPr>
        <p:spPr bwMode="auto">
          <a:xfrm>
            <a:off x="180975" y="871537"/>
            <a:ext cx="8732838" cy="5414963"/>
          </a:xfrm>
          <a:prstGeom prst="roundRect">
            <a:avLst>
              <a:gd name="adj" fmla="val 16667"/>
            </a:avLst>
          </a:prstGeom>
          <a:gradFill flip="none" rotWithShape="1">
            <a:gsLst>
              <a:gs pos="0">
                <a:srgbClr val="EAEAEA"/>
              </a:gs>
              <a:gs pos="100000">
                <a:srgbClr val="EAEAEA">
                  <a:gamma/>
                  <a:shade val="85882"/>
                  <a:invGamma/>
                </a:srgbClr>
              </a:gs>
            </a:gsLst>
            <a:lin ang="18900000" scaled="1"/>
            <a:tileRect/>
          </a:gradFill>
          <a:ln w="25400">
            <a:solidFill>
              <a:srgbClr val="737373"/>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0" name="TextBox 9"/>
          <p:cNvSpPr txBox="1"/>
          <p:nvPr/>
        </p:nvSpPr>
        <p:spPr>
          <a:xfrm>
            <a:off x="428625" y="1162814"/>
            <a:ext cx="8382000" cy="5345053"/>
          </a:xfrm>
          <a:prstGeom prst="rect">
            <a:avLst/>
          </a:prstGeom>
          <a:noFill/>
        </p:spPr>
        <p:txBody>
          <a:bodyPr wrap="square" rtlCol="0">
            <a:spAutoFit/>
          </a:bodyPr>
          <a:lstStyle/>
          <a:p>
            <a:pPr marL="0" indent="0">
              <a:spcBef>
                <a:spcPts val="0"/>
              </a:spcBef>
              <a:spcAft>
                <a:spcPts val="600"/>
              </a:spcAft>
              <a:buNone/>
            </a:pPr>
            <a:r>
              <a:rPr lang="en-US" sz="1200" b="1" i="1" dirty="0" smtClean="0"/>
              <a:t>Directions</a:t>
            </a:r>
          </a:p>
          <a:p>
            <a:pPr marL="0" indent="0" algn="just">
              <a:spcBef>
                <a:spcPts val="0"/>
              </a:spcBef>
              <a:spcAft>
                <a:spcPts val="600"/>
              </a:spcAft>
              <a:buNone/>
            </a:pPr>
            <a:r>
              <a:rPr lang="en-US" sz="1000" b="1" dirty="0" smtClean="0">
                <a:latin typeface="Times New Roman" pitchFamily="18" charset="0"/>
                <a:cs typeface="Times New Roman" pitchFamily="18" charset="0"/>
              </a:rPr>
              <a:t>Read the passage again. Then you will be asked to write about the passage.	</a:t>
            </a:r>
            <a:r>
              <a:rPr lang="en-US" sz="1000" b="1" smtClean="0">
                <a:latin typeface="Times New Roman" pitchFamily="18" charset="0"/>
                <a:cs typeface="Times New Roman" pitchFamily="18" charset="0"/>
              </a:rPr>
              <a:t>                                                             </a:t>
            </a:r>
            <a:r>
              <a:rPr lang="en-US" sz="1100" b="1" smtClean="0">
                <a:latin typeface="Arial" pitchFamily="34" charset="0"/>
                <a:cs typeface="Arial" pitchFamily="34" charset="0"/>
              </a:rPr>
              <a:t>Going </a:t>
            </a:r>
            <a:r>
              <a:rPr lang="en-US" sz="1100" b="1" dirty="0" smtClean="0">
                <a:latin typeface="Arial" pitchFamily="34" charset="0"/>
                <a:cs typeface="Arial" pitchFamily="34" charset="0"/>
              </a:rPr>
              <a:t>Green</a:t>
            </a:r>
          </a:p>
          <a:p>
            <a:pPr>
              <a:spcAft>
                <a:spcPts val="500"/>
              </a:spcAft>
              <a:tabLst>
                <a:tab pos="114300" algn="l"/>
                <a:tab pos="228600" algn="l"/>
              </a:tabLst>
            </a:pPr>
            <a:r>
              <a:rPr lang="en-US" sz="1000" dirty="0" smtClean="0">
                <a:latin typeface="Times New Roman" pitchFamily="18" charset="0"/>
                <a:cs typeface="Times New Roman" pitchFamily="18" charset="0"/>
              </a:rPr>
              <a:t>1		The phrase "Going Green" is popular these days. “Going Green” means people are trying to protect Earth</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from pollution and other damage humans cause. On April 22 each year, people around the world celebrate </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"Earth Day." However, we should try to reduce pollution and recycle every day. “Going Green” really </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refers to a way of life that focuses on saving our environment.</a:t>
            </a:r>
          </a:p>
          <a:p>
            <a:pPr>
              <a:spcAft>
                <a:spcPts val="500"/>
              </a:spcAft>
              <a:tabLst>
                <a:tab pos="114300" algn="l"/>
                <a:tab pos="228600" algn="l"/>
              </a:tabLst>
            </a:pPr>
            <a:r>
              <a:rPr lang="en-US" sz="1000" dirty="0" smtClean="0">
                <a:latin typeface="Times New Roman" pitchFamily="18" charset="0"/>
                <a:cs typeface="Times New Roman" pitchFamily="18" charset="0"/>
              </a:rPr>
              <a:t>2		We need to protect this planet so we have a clean, healthy place to live. One way to protect Earth is to </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keep garbage out of landfills, which are huge areas filled with trash. Picking up trash along roadsides and</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beaches can also help. Litter and landfill waste cause polluted soil, water, and air, and destroy the natural</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beauty of the land. </a:t>
            </a:r>
          </a:p>
          <a:p>
            <a:pPr>
              <a:spcAft>
                <a:spcPts val="500"/>
              </a:spcAft>
              <a:tabLst>
                <a:tab pos="114300" algn="l"/>
                <a:tab pos="228600" algn="l"/>
              </a:tabLst>
            </a:pPr>
            <a:r>
              <a:rPr lang="en-US" sz="1000" dirty="0" smtClean="0">
                <a:latin typeface="Times New Roman" pitchFamily="18" charset="0"/>
                <a:cs typeface="Times New Roman" pitchFamily="18" charset="0"/>
              </a:rPr>
              <a:t>3		We can also protect the planet in other ways. First, we can take shorter showers to save water. Second, we</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can walk or ride a bicycle instead of using gasoline-powered vehicles to reduce air pollution. Another </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option is to purchase used or recycled products instead of using valuable resources to create new products.</a:t>
            </a:r>
          </a:p>
          <a:p>
            <a:pPr>
              <a:spcAft>
                <a:spcPts val="500"/>
              </a:spcAft>
              <a:tabLst>
                <a:tab pos="114300" algn="l"/>
                <a:tab pos="228600" algn="l"/>
              </a:tabLst>
            </a:pPr>
            <a:r>
              <a:rPr lang="en-US" sz="1000" dirty="0" smtClean="0">
                <a:latin typeface="Times New Roman" pitchFamily="18" charset="0"/>
                <a:cs typeface="Times New Roman" pitchFamily="18" charset="0"/>
              </a:rPr>
              <a:t>4		How can we save our planet? The </a:t>
            </a:r>
            <a:r>
              <a:rPr lang="en-US" sz="1000" dirty="0" err="1" smtClean="0">
                <a:latin typeface="Times New Roman" pitchFamily="18" charset="0"/>
                <a:cs typeface="Times New Roman" pitchFamily="18" charset="0"/>
              </a:rPr>
              <a:t>Worldwatch</a:t>
            </a:r>
            <a:r>
              <a:rPr lang="en-US" sz="1000" dirty="0" smtClean="0">
                <a:latin typeface="Times New Roman" pitchFamily="18" charset="0"/>
                <a:cs typeface="Times New Roman" pitchFamily="18" charset="0"/>
              </a:rPr>
              <a:t> Institute offers helpful ideas about ways people can join </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“Going Green” efforts to be part of the solution, not part of the problem:</a:t>
            </a:r>
          </a:p>
          <a:p>
            <a:pPr lvl="1">
              <a:spcAft>
                <a:spcPts val="500"/>
              </a:spcAft>
              <a:buFont typeface="Arial" pitchFamily="34" charset="0"/>
              <a:buChar char="•"/>
              <a:tabLst>
                <a:tab pos="114300" algn="l"/>
                <a:tab pos="228600" algn="l"/>
                <a:tab pos="457200" algn="l"/>
              </a:tabLst>
            </a:pPr>
            <a:r>
              <a:rPr lang="en-US" sz="1000" dirty="0" smtClean="0">
                <a:latin typeface="Times New Roman" pitchFamily="18" charset="0"/>
                <a:cs typeface="Times New Roman" pitchFamily="18" charset="0"/>
              </a:rPr>
              <a:t>  Use water bottles that can be refilled. Don't buy plastic water bottles that will likely be thrown away.</a:t>
            </a:r>
          </a:p>
          <a:p>
            <a:pPr lvl="1">
              <a:spcAft>
                <a:spcPts val="500"/>
              </a:spcAft>
              <a:buFont typeface="Arial" pitchFamily="34" charset="0"/>
              <a:buChar char="•"/>
              <a:tabLst>
                <a:tab pos="114300" algn="l"/>
                <a:tab pos="228600" algn="l"/>
                <a:tab pos="457200" algn="l"/>
              </a:tabLst>
            </a:pPr>
            <a:r>
              <a:rPr lang="en-US" sz="1000" dirty="0" smtClean="0">
                <a:latin typeface="Times New Roman" pitchFamily="18" charset="0"/>
                <a:cs typeface="Times New Roman" pitchFamily="18" charset="0"/>
              </a:rPr>
              <a:t>  Save energy by turning down the heat in homes and unplugging appliances when they are not being used.</a:t>
            </a:r>
          </a:p>
          <a:p>
            <a:pPr lvl="1">
              <a:spcAft>
                <a:spcPts val="500"/>
              </a:spcAft>
              <a:buFont typeface="Arial" pitchFamily="34" charset="0"/>
              <a:buChar char="•"/>
              <a:tabLst>
                <a:tab pos="114300" algn="l"/>
                <a:tab pos="228600" algn="l"/>
                <a:tab pos="457200" algn="l"/>
              </a:tabLst>
            </a:pPr>
            <a:r>
              <a:rPr lang="en-US" sz="1000" dirty="0" smtClean="0">
                <a:latin typeface="Times New Roman" pitchFamily="18" charset="0"/>
                <a:cs typeface="Times New Roman" pitchFamily="18" charset="0"/>
              </a:rPr>
              <a:t>  Borrow and share items such as books, movies, or tools. This also saves resources.</a:t>
            </a:r>
          </a:p>
          <a:p>
            <a:pPr lvl="1">
              <a:spcAft>
                <a:spcPts val="500"/>
              </a:spcAft>
              <a:buFont typeface="Arial" pitchFamily="34" charset="0"/>
              <a:buChar char="•"/>
              <a:tabLst>
                <a:tab pos="114300" algn="l"/>
                <a:tab pos="228600" algn="l"/>
                <a:tab pos="571500" algn="l"/>
              </a:tabLst>
            </a:pPr>
            <a:r>
              <a:rPr lang="en-US" sz="1000" dirty="0" smtClean="0">
                <a:latin typeface="Times New Roman" pitchFamily="18" charset="0"/>
                <a:cs typeface="Times New Roman" pitchFamily="18" charset="0"/>
              </a:rPr>
              <a:t>  Keep electronic devices, such as cell phones and laptops, as long as possible. When it's time for a new device, don’t throw old ones away.</a:t>
            </a:r>
            <a:br>
              <a:rPr lang="en-US" sz="10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Instead,  donate or  recycle them.</a:t>
            </a:r>
          </a:p>
          <a:p>
            <a:pPr>
              <a:spcAft>
                <a:spcPts val="1000"/>
              </a:spcAft>
              <a:tabLst>
                <a:tab pos="114300" algn="l"/>
                <a:tab pos="228600" algn="l"/>
              </a:tabLst>
            </a:pPr>
            <a:r>
              <a:rPr lang="en-US" sz="1000" dirty="0" smtClean="0">
                <a:latin typeface="Times New Roman" pitchFamily="18" charset="0"/>
                <a:cs typeface="Times New Roman" pitchFamily="18" charset="0"/>
              </a:rPr>
              <a:t>9		Making better choices is good for all of us who want to live on a healthy planet. “Going Green” is one small step in the right direction.</a:t>
            </a:r>
            <a:endParaRPr lang="en-US" sz="1000" b="1" dirty="0" smtClean="0">
              <a:latin typeface="Times New Roman" pitchFamily="18" charset="0"/>
              <a:cs typeface="Times New Roman" pitchFamily="18" charset="0"/>
            </a:endParaRPr>
          </a:p>
          <a:p>
            <a:pPr>
              <a:spcAft>
                <a:spcPts val="1000"/>
              </a:spcAft>
            </a:pPr>
            <a:r>
              <a:rPr lang="en-US" sz="1000" b="1" dirty="0" smtClean="0">
                <a:latin typeface="Times New Roman" pitchFamily="18" charset="0"/>
                <a:cs typeface="Times New Roman" pitchFamily="18" charset="0"/>
              </a:rPr>
              <a:t>Now read the directions below.</a:t>
            </a:r>
          </a:p>
          <a:p>
            <a:pPr>
              <a:spcAft>
                <a:spcPts val="1000"/>
              </a:spcAft>
            </a:pPr>
            <a:r>
              <a:rPr lang="en-US" sz="1000" dirty="0" smtClean="0">
                <a:latin typeface="Times New Roman" pitchFamily="18" charset="0"/>
                <a:cs typeface="Times New Roman" pitchFamily="18" charset="0"/>
              </a:rPr>
              <a:t>Think about the steps to protect the environment given in the passage.  Which steps do you already do? What are some other ways you can help protect the environment? Write at least two paragraphs to explain how you and your friends can help protect the environment. Use information from the passage and your own ideas to support your response.</a:t>
            </a:r>
          </a:p>
          <a:p>
            <a:pPr>
              <a:spcAft>
                <a:spcPts val="500"/>
              </a:spcAft>
            </a:pPr>
            <a:endParaRPr lang="en-US" sz="1000" dirty="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cstate="print"/>
          <a:srcRect/>
          <a:stretch>
            <a:fillRect/>
          </a:stretch>
        </p:blipFill>
        <p:spPr bwMode="auto">
          <a:xfrm>
            <a:off x="6410325" y="1704974"/>
            <a:ext cx="2151021" cy="2156218"/>
          </a:xfrm>
          <a:prstGeom prst="rect">
            <a:avLst/>
          </a:prstGeom>
          <a:noFill/>
          <a:ln w="3175">
            <a:solidFill>
              <a:schemeClr val="tx1"/>
            </a:solidFill>
            <a:miter lim="800000"/>
            <a:headEnd/>
            <a:tailEnd/>
          </a:ln>
        </p:spPr>
      </p:pic>
      <p:sp>
        <p:nvSpPr>
          <p:cNvPr id="12" name="TextBox 11"/>
          <p:cNvSpPr txBox="1"/>
          <p:nvPr/>
        </p:nvSpPr>
        <p:spPr>
          <a:xfrm>
            <a:off x="428625" y="3895725"/>
            <a:ext cx="228600" cy="900246"/>
          </a:xfrm>
          <a:prstGeom prst="rect">
            <a:avLst/>
          </a:prstGeom>
          <a:noFill/>
        </p:spPr>
        <p:txBody>
          <a:bodyPr wrap="square" rtlCol="0">
            <a:spAutoFit/>
          </a:bodyPr>
          <a:lstStyle/>
          <a:p>
            <a:pPr>
              <a:spcAft>
                <a:spcPts val="500"/>
              </a:spcAft>
            </a:pPr>
            <a:r>
              <a:rPr lang="en-US" sz="1000" dirty="0" smtClean="0">
                <a:latin typeface="Times New Roman" pitchFamily="18" charset="0"/>
                <a:cs typeface="Times New Roman" pitchFamily="18" charset="0"/>
              </a:rPr>
              <a:t>5</a:t>
            </a:r>
          </a:p>
          <a:p>
            <a:pPr>
              <a:spcAft>
                <a:spcPts val="500"/>
              </a:spcAft>
            </a:pPr>
            <a:r>
              <a:rPr lang="en-US" sz="1000" dirty="0" smtClean="0">
                <a:latin typeface="Times New Roman" pitchFamily="18" charset="0"/>
                <a:cs typeface="Times New Roman" pitchFamily="18" charset="0"/>
              </a:rPr>
              <a:t>6</a:t>
            </a:r>
          </a:p>
          <a:p>
            <a:pPr>
              <a:spcAft>
                <a:spcPts val="500"/>
              </a:spcAft>
            </a:pPr>
            <a:r>
              <a:rPr lang="en-US" sz="1000" dirty="0" smtClean="0">
                <a:latin typeface="Times New Roman" pitchFamily="18" charset="0"/>
                <a:cs typeface="Times New Roman" pitchFamily="18" charset="0"/>
              </a:rPr>
              <a:t>7</a:t>
            </a:r>
          </a:p>
          <a:p>
            <a:pPr>
              <a:spcAft>
                <a:spcPts val="500"/>
              </a:spcAft>
            </a:pPr>
            <a:r>
              <a:rPr lang="en-US" sz="1000" dirty="0" smtClean="0">
                <a:latin typeface="Times New Roman" pitchFamily="18" charset="0"/>
                <a:cs typeface="Times New Roman" pitchFamily="18" charset="0"/>
              </a:rPr>
              <a:t>8</a:t>
            </a:r>
            <a:endParaRPr lang="en-US"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28811"/>
            <a:ext cx="8229600" cy="382587"/>
          </a:xfrm>
        </p:spPr>
        <p:txBody>
          <a:bodyPr/>
          <a:lstStyle/>
          <a:p>
            <a:r>
              <a:rPr lang="en-US" dirty="0" smtClean="0"/>
              <a:t>1:</a:t>
            </a:r>
            <a:r>
              <a:rPr lang="en-US" sz="2200" dirty="0" smtClean="0"/>
              <a:t> Measures CCLS and New Language Arts Progressions</a:t>
            </a:r>
            <a:endParaRPr lang="en-US" sz="2200" dirty="0"/>
          </a:p>
        </p:txBody>
      </p:sp>
      <p:sp>
        <p:nvSpPr>
          <p:cNvPr id="3" name="Content Placeholder 2"/>
          <p:cNvSpPr>
            <a:spLocks noGrp="1"/>
          </p:cNvSpPr>
          <p:nvPr>
            <p:ph idx="1"/>
          </p:nvPr>
        </p:nvSpPr>
        <p:spPr>
          <a:xfrm>
            <a:off x="306388" y="1278911"/>
            <a:ext cx="8561388" cy="4474894"/>
          </a:xfrm>
        </p:spPr>
        <p:txBody>
          <a:bodyPr/>
          <a:lstStyle/>
          <a:p>
            <a:pPr>
              <a:spcBef>
                <a:spcPts val="2000"/>
              </a:spcBef>
            </a:pPr>
            <a:r>
              <a:rPr lang="en-US" sz="2200" dirty="0" smtClean="0"/>
              <a:t>New Language Arts Progressions—</a:t>
            </a:r>
            <a:r>
              <a:rPr lang="en-US" sz="1800" dirty="0" smtClean="0"/>
              <a:t>analysis of CCLS showing Academic Demands vs. Linguistic Demands</a:t>
            </a:r>
          </a:p>
          <a:p>
            <a:pPr>
              <a:spcBef>
                <a:spcPts val="2000"/>
              </a:spcBef>
            </a:pPr>
            <a:r>
              <a:rPr lang="en-US" sz="2200" dirty="0" smtClean="0"/>
              <a:t>Linguistic Demands</a:t>
            </a:r>
            <a:r>
              <a:rPr lang="en-US" sz="1800" dirty="0" smtClean="0"/>
              <a:t>—the words, phrases, and forms of language that students will need to understand and use in order to participate successfully</a:t>
            </a:r>
            <a:br>
              <a:rPr lang="en-US" sz="1800" dirty="0" smtClean="0"/>
            </a:br>
            <a:r>
              <a:rPr lang="en-US" sz="1800" dirty="0" smtClean="0"/>
              <a:t>in instruction</a:t>
            </a:r>
          </a:p>
          <a:p>
            <a:pPr>
              <a:spcBef>
                <a:spcPts val="2000"/>
              </a:spcBef>
            </a:pPr>
            <a:r>
              <a:rPr lang="en-US" sz="2200" dirty="0" smtClean="0"/>
              <a:t>Targets of Measurement (</a:t>
            </a:r>
            <a:r>
              <a:rPr lang="en-US" sz="2200" dirty="0" err="1" smtClean="0"/>
              <a:t>ToMs</a:t>
            </a:r>
            <a:r>
              <a:rPr lang="en-US" sz="2200" dirty="0" smtClean="0"/>
              <a:t>)</a:t>
            </a:r>
            <a:r>
              <a:rPr lang="en-US" sz="1800" dirty="0" smtClean="0"/>
              <a:t>—information distilled from the linguistic demands and presented at a level for the four modalities of Reading, Listening, Writing, and Speaking that is necessary for the development of an assessment</a:t>
            </a:r>
          </a:p>
          <a:p>
            <a:pPr>
              <a:spcBef>
                <a:spcPts val="2000"/>
              </a:spcBef>
            </a:pPr>
            <a:r>
              <a:rPr lang="en-US" sz="2200" dirty="0" smtClean="0"/>
              <a:t>Performance Levels</a:t>
            </a:r>
            <a:r>
              <a:rPr lang="en-US" sz="1800" dirty="0" smtClean="0"/>
              <a:t>—the five </a:t>
            </a:r>
            <a:r>
              <a:rPr lang="en-US" sz="1800" dirty="0"/>
              <a:t>levels (Entering, Emerging, Transitioning, Expanding, Commanding) at </a:t>
            </a:r>
            <a:r>
              <a:rPr lang="en-US" sz="1800" dirty="0" smtClean="0"/>
              <a:t>which each student is identified by the NYSESLAT to describe the student’s academic English language proficiency</a:t>
            </a:r>
            <a:endParaRPr lang="en-US" sz="1800"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7–8: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0</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4024" y="1591056"/>
            <a:ext cx="4189476" cy="1087477"/>
          </a:xfrm>
          <a:prstGeom prst="rect">
            <a:avLst/>
          </a:prstGeom>
          <a:noFill/>
        </p:spPr>
        <p:txBody>
          <a:bodyPr wrap="square" rtlCol="0">
            <a:spAutoFit/>
          </a:bodyPr>
          <a:lstStyle/>
          <a:p>
            <a:pPr>
              <a:spcAft>
                <a:spcPts val="2000"/>
              </a:spcAft>
              <a:buSzPct val="105000"/>
              <a:buBlip>
                <a:blip r:embed="rId2"/>
              </a:buBlip>
              <a:tabLst>
                <a:tab pos="285750" algn="l"/>
              </a:tabLst>
            </a:pPr>
            <a:r>
              <a:rPr lang="en-US" sz="1600" dirty="0" smtClean="0"/>
              <a:t>  Response contains no claims, evidence, 	support, or closure (adapted or original) </a:t>
            </a:r>
          </a:p>
          <a:p>
            <a:pPr>
              <a:spcAft>
                <a:spcPts val="2000"/>
              </a:spcAft>
              <a:buSzPct val="105000"/>
              <a:buBlip>
                <a:blip r:embed="rId2"/>
              </a:buBlip>
              <a:tabLst>
                <a:tab pos="285750" algn="l"/>
              </a:tabLst>
            </a:pPr>
            <a:r>
              <a:rPr lang="en-US" sz="1600" dirty="0" smtClean="0"/>
              <a:t>  All text copied verbatim from the prompt</a:t>
            </a:r>
          </a:p>
        </p:txBody>
      </p:sp>
      <p:pic>
        <p:nvPicPr>
          <p:cNvPr id="7" name="Picture 6" descr="0 Sample 1.png"/>
          <p:cNvPicPr>
            <a:picLocks noChangeAspect="1"/>
          </p:cNvPicPr>
          <p:nvPr/>
        </p:nvPicPr>
        <p:blipFill>
          <a:blip r:embed="rId3" cstate="print"/>
          <a:stretch>
            <a:fillRect/>
          </a:stretch>
        </p:blipFill>
        <p:spPr>
          <a:xfrm>
            <a:off x="365760" y="1691640"/>
            <a:ext cx="4197954" cy="3447288"/>
          </a:xfrm>
          <a:prstGeom prst="rect">
            <a:avLst/>
          </a:prstGeom>
        </p:spPr>
      </p:pic>
      <p:sp>
        <p:nvSpPr>
          <p:cNvPr id="9" name="Slide Number Placeholder 8"/>
          <p:cNvSpPr>
            <a:spLocks noGrp="1"/>
          </p:cNvSpPr>
          <p:nvPr>
            <p:ph type="sldNum" sz="quarter" idx="10"/>
          </p:nvPr>
        </p:nvSpPr>
        <p:spPr/>
        <p:txBody>
          <a:bodyPr/>
          <a:lstStyle/>
          <a:p>
            <a:fld id="{C6C20FBB-DA0A-4D64-96F3-1BFC9EBDF0FB}" type="slidenum">
              <a:rPr lang="en-US" smtClean="0"/>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7–8: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0</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4024" y="1591056"/>
            <a:ext cx="4233672" cy="1087477"/>
          </a:xfrm>
          <a:prstGeom prst="rect">
            <a:avLst/>
          </a:prstGeom>
          <a:noFill/>
        </p:spPr>
        <p:txBody>
          <a:bodyPr wrap="square" rtlCol="0">
            <a:spAutoFit/>
          </a:bodyPr>
          <a:lstStyle/>
          <a:p>
            <a:pPr>
              <a:spcAft>
                <a:spcPts val="2000"/>
              </a:spcAft>
              <a:buSzPct val="105000"/>
              <a:buBlip>
                <a:blip r:embed="rId2"/>
              </a:buBlip>
              <a:tabLst>
                <a:tab pos="285750" algn="l"/>
              </a:tabLst>
            </a:pPr>
            <a:r>
              <a:rPr lang="en-US" sz="1600" dirty="0" smtClean="0"/>
              <a:t>  Response contains a short phrase</a:t>
            </a:r>
          </a:p>
          <a:p>
            <a:pPr>
              <a:spcAft>
                <a:spcPts val="2000"/>
              </a:spcAft>
              <a:buSzPct val="105000"/>
              <a:buBlip>
                <a:blip r:embed="rId2"/>
              </a:buBlip>
              <a:tabLst>
                <a:tab pos="285750" algn="l"/>
              </a:tabLst>
            </a:pPr>
            <a:r>
              <a:rPr lang="en-US" sz="1600" dirty="0" smtClean="0"/>
              <a:t>  Response contains errors that totally 	obscure meaning</a:t>
            </a:r>
          </a:p>
        </p:txBody>
      </p:sp>
      <p:pic>
        <p:nvPicPr>
          <p:cNvPr id="7" name="Picture 6" descr="0 Sample 2.png"/>
          <p:cNvPicPr>
            <a:picLocks noChangeAspect="1"/>
          </p:cNvPicPr>
          <p:nvPr/>
        </p:nvPicPr>
        <p:blipFill>
          <a:blip r:embed="rId3" cstate="print"/>
          <a:stretch>
            <a:fillRect/>
          </a:stretch>
        </p:blipFill>
        <p:spPr>
          <a:xfrm>
            <a:off x="365760" y="1691640"/>
            <a:ext cx="4197954" cy="3447288"/>
          </a:xfrm>
          <a:prstGeom prst="rect">
            <a:avLst/>
          </a:prstGeom>
        </p:spPr>
      </p:pic>
      <p:sp>
        <p:nvSpPr>
          <p:cNvPr id="9" name="Slide Number Placeholder 8"/>
          <p:cNvSpPr>
            <a:spLocks noGrp="1"/>
          </p:cNvSpPr>
          <p:nvPr>
            <p:ph type="sldNum" sz="quarter" idx="10"/>
          </p:nvPr>
        </p:nvSpPr>
        <p:spPr/>
        <p:txBody>
          <a:bodyPr/>
          <a:lstStyle/>
          <a:p>
            <a:fld id="{C6C20FBB-DA0A-4D64-96F3-1BFC9EBDF0FB}" type="slidenum">
              <a:rPr lang="en-US" smtClean="0"/>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7–8: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1</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4024" y="1591056"/>
            <a:ext cx="4233672" cy="1579920"/>
          </a:xfrm>
          <a:prstGeom prst="rect">
            <a:avLst/>
          </a:prstGeom>
          <a:noFill/>
        </p:spPr>
        <p:txBody>
          <a:bodyPr wrap="square" rtlCol="0">
            <a:spAutoFit/>
          </a:bodyPr>
          <a:lstStyle/>
          <a:p>
            <a:pPr>
              <a:spcAft>
                <a:spcPts val="2000"/>
              </a:spcAft>
              <a:buSzPct val="105000"/>
              <a:buBlip>
                <a:blip r:embed="rId2"/>
              </a:buBlip>
              <a:tabLst>
                <a:tab pos="285750" algn="l"/>
              </a:tabLst>
            </a:pPr>
            <a:r>
              <a:rPr lang="en-US" sz="1600" dirty="0" smtClean="0"/>
              <a:t>  Response contains some grade-	appropriate simple sentences that 	minimally orient the reader</a:t>
            </a:r>
          </a:p>
          <a:p>
            <a:pPr>
              <a:spcAft>
                <a:spcPts val="2000"/>
              </a:spcAft>
              <a:buSzPct val="105000"/>
              <a:buBlip>
                <a:blip r:embed="rId2"/>
              </a:buBlip>
              <a:tabLst>
                <a:tab pos="285750" algn="l"/>
              </a:tabLst>
            </a:pPr>
            <a:r>
              <a:rPr lang="en-US" sz="1600" dirty="0" smtClean="0"/>
              <a:t>  Response contains a few precisely</a:t>
            </a:r>
            <a:br>
              <a:rPr lang="en-US" sz="1600" dirty="0" smtClean="0"/>
            </a:br>
            <a:r>
              <a:rPr lang="en-US" sz="1600" dirty="0" smtClean="0"/>
              <a:t>	stated claims</a:t>
            </a:r>
          </a:p>
        </p:txBody>
      </p:sp>
      <p:pic>
        <p:nvPicPr>
          <p:cNvPr id="7" name="Picture 6" descr="1 Sample 2.png"/>
          <p:cNvPicPr>
            <a:picLocks noChangeAspect="1"/>
          </p:cNvPicPr>
          <p:nvPr/>
        </p:nvPicPr>
        <p:blipFill>
          <a:blip r:embed="rId3" cstate="print"/>
          <a:stretch>
            <a:fillRect/>
          </a:stretch>
        </p:blipFill>
        <p:spPr>
          <a:xfrm>
            <a:off x="365760" y="1691640"/>
            <a:ext cx="4197954" cy="3447288"/>
          </a:xfrm>
          <a:prstGeom prst="rect">
            <a:avLst/>
          </a:prstGeom>
        </p:spPr>
      </p:pic>
      <p:sp>
        <p:nvSpPr>
          <p:cNvPr id="9" name="Slide Number Placeholder 8"/>
          <p:cNvSpPr>
            <a:spLocks noGrp="1"/>
          </p:cNvSpPr>
          <p:nvPr>
            <p:ph type="sldNum" sz="quarter" idx="10"/>
          </p:nvPr>
        </p:nvSpPr>
        <p:spPr/>
        <p:txBody>
          <a:bodyPr/>
          <a:lstStyle/>
          <a:p>
            <a:fld id="{C6C20FBB-DA0A-4D64-96F3-1BFC9EBDF0FB}" type="slidenum">
              <a:rPr lang="en-US" smtClean="0"/>
              <a:pPr/>
              <a:t>92</a:t>
            </a:fld>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7–8: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pic>
        <p:nvPicPr>
          <p:cNvPr id="8" name="Picture 7" descr="3 Sample 2 (2p).png"/>
          <p:cNvPicPr>
            <a:picLocks noChangeAspect="1"/>
          </p:cNvPicPr>
          <p:nvPr/>
        </p:nvPicPr>
        <p:blipFill>
          <a:blip r:embed="rId2" cstate="print"/>
          <a:stretch>
            <a:fillRect/>
          </a:stretch>
        </p:blipFill>
        <p:spPr>
          <a:xfrm>
            <a:off x="365760" y="1219200"/>
            <a:ext cx="3964440" cy="4498848"/>
          </a:xfrm>
          <a:prstGeom prst="rect">
            <a:avLst/>
          </a:prstGeom>
        </p:spPr>
      </p:pic>
      <p:sp>
        <p:nvSpPr>
          <p:cNvPr id="9" name="TextBox 8"/>
          <p:cNvSpPr txBox="1"/>
          <p:nvPr/>
        </p:nvSpPr>
        <p:spPr>
          <a:xfrm>
            <a:off x="4762499" y="1057275"/>
            <a:ext cx="4160520" cy="1107996"/>
          </a:xfrm>
          <a:prstGeom prst="rect">
            <a:avLst/>
          </a:prstGeom>
          <a:noFill/>
        </p:spPr>
        <p:txBody>
          <a:bodyPr wrap="square" rtlCol="0">
            <a:spAutoFit/>
          </a:bodyPr>
          <a:lstStyle/>
          <a:p>
            <a:pPr algn="ctr"/>
            <a:r>
              <a:rPr lang="en-US" b="1" dirty="0" smtClean="0"/>
              <a:t>Score Point 1</a:t>
            </a:r>
          </a:p>
          <a:p>
            <a:pPr algn="ctr"/>
            <a:endParaRPr lang="en-US" b="1" dirty="0" smtClean="0"/>
          </a:p>
          <a:p>
            <a:pPr>
              <a:spcAft>
                <a:spcPts val="1000"/>
              </a:spcAft>
              <a:buSzPct val="111000"/>
              <a:buBlip>
                <a:blip r:embed="rId3"/>
              </a:buBlip>
              <a:tabLst>
                <a:tab pos="285750" algn="l"/>
              </a:tabLst>
            </a:pPr>
            <a:r>
              <a:rPr lang="en-US" sz="1500" dirty="0" smtClean="0"/>
              <a:t>  Response is completely irrelevant to</a:t>
            </a:r>
            <a:br>
              <a:rPr lang="en-US" sz="1500" dirty="0" smtClean="0"/>
            </a:br>
            <a:r>
              <a:rPr lang="en-US" sz="1500" dirty="0" smtClean="0"/>
              <a:t>	the prompt</a:t>
            </a:r>
            <a:endParaRPr lang="en-US" sz="1500" dirty="0"/>
          </a:p>
        </p:txBody>
      </p:sp>
      <p:cxnSp>
        <p:nvCxnSpPr>
          <p:cNvPr id="12" name="Straight Connector 11"/>
          <p:cNvCxnSpPr/>
          <p:nvPr/>
        </p:nvCxnSpPr>
        <p:spPr>
          <a:xfrm flipV="1">
            <a:off x="5707380" y="1407795"/>
            <a:ext cx="228600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p:txBody>
          <a:bodyPr/>
          <a:lstStyle/>
          <a:p>
            <a:fld id="{C6C20FBB-DA0A-4D64-96F3-1BFC9EBDF0FB}" type="slidenum">
              <a:rPr lang="en-US" smtClean="0"/>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7–8: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2</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4024" y="1591056"/>
            <a:ext cx="4233672" cy="3570208"/>
          </a:xfrm>
          <a:prstGeom prst="rect">
            <a:avLst/>
          </a:prstGeom>
          <a:noFill/>
        </p:spPr>
        <p:txBody>
          <a:bodyPr wrap="square" rtlCol="0">
            <a:spAutoFit/>
          </a:bodyPr>
          <a:lstStyle/>
          <a:p>
            <a:pPr>
              <a:spcAft>
                <a:spcPts val="2000"/>
              </a:spcAft>
              <a:buSzPct val="105000"/>
              <a:buBlip>
                <a:blip r:embed="rId2"/>
              </a:buBlip>
              <a:tabLst>
                <a:tab pos="285750" algn="l"/>
              </a:tabLst>
            </a:pPr>
            <a:r>
              <a:rPr lang="en-US" sz="1600" dirty="0" smtClean="0"/>
              <a:t>  Response contains mostly grade-	appropriate simple sentences and at least 	one complex sentence</a:t>
            </a:r>
            <a:br>
              <a:rPr lang="en-US" sz="1600" dirty="0" smtClean="0"/>
            </a:br>
            <a:r>
              <a:rPr lang="en-US" sz="1600" dirty="0" smtClean="0"/>
              <a:t>	(adapted complex sentence)</a:t>
            </a:r>
          </a:p>
          <a:p>
            <a:pPr>
              <a:spcAft>
                <a:spcPts val="2000"/>
              </a:spcAft>
              <a:buSzPct val="105000"/>
              <a:buBlip>
                <a:blip r:embed="rId2"/>
              </a:buBlip>
              <a:tabLst>
                <a:tab pos="285750" algn="l"/>
              </a:tabLst>
            </a:pPr>
            <a:r>
              <a:rPr lang="en-US" sz="1600" dirty="0" smtClean="0"/>
              <a:t>  Response includes a sentence structure 	that partially orients the reader</a:t>
            </a:r>
          </a:p>
          <a:p>
            <a:pPr>
              <a:spcAft>
                <a:spcPts val="2000"/>
              </a:spcAft>
              <a:buSzPct val="105000"/>
              <a:buBlip>
                <a:blip r:embed="rId2"/>
              </a:buBlip>
              <a:tabLst>
                <a:tab pos="285750" algn="l"/>
              </a:tabLst>
            </a:pPr>
            <a:r>
              <a:rPr lang="en-US" sz="1600" dirty="0" smtClean="0"/>
              <a:t>  Response contains some precisely stated 	claims and evidence</a:t>
            </a:r>
          </a:p>
          <a:p>
            <a:pPr>
              <a:spcAft>
                <a:spcPts val="2000"/>
              </a:spcAft>
              <a:buSzPct val="105000"/>
              <a:buBlip>
                <a:blip r:embed="rId2"/>
              </a:buBlip>
              <a:tabLst>
                <a:tab pos="285750" algn="l"/>
              </a:tabLst>
            </a:pPr>
            <a:r>
              <a:rPr lang="en-US" sz="1600" dirty="0" smtClean="0"/>
              <a:t>  Response is mostly clear, though there 	may be occasional errors that</a:t>
            </a:r>
            <a:br>
              <a:rPr lang="en-US" sz="1600" dirty="0" smtClean="0"/>
            </a:br>
            <a:r>
              <a:rPr lang="en-US" sz="1600" dirty="0" smtClean="0"/>
              <a:t>	obscure meaning</a:t>
            </a:r>
          </a:p>
        </p:txBody>
      </p:sp>
      <p:pic>
        <p:nvPicPr>
          <p:cNvPr id="7" name="Picture 6" descr="2 Sample 1.png"/>
          <p:cNvPicPr>
            <a:picLocks noChangeAspect="1"/>
          </p:cNvPicPr>
          <p:nvPr/>
        </p:nvPicPr>
        <p:blipFill>
          <a:blip r:embed="rId3" cstate="print"/>
          <a:stretch>
            <a:fillRect/>
          </a:stretch>
        </p:blipFill>
        <p:spPr>
          <a:xfrm>
            <a:off x="365760" y="1691640"/>
            <a:ext cx="4197954" cy="3447288"/>
          </a:xfrm>
          <a:prstGeom prst="rect">
            <a:avLst/>
          </a:prstGeom>
        </p:spPr>
      </p:pic>
      <p:sp>
        <p:nvSpPr>
          <p:cNvPr id="9" name="Slide Number Placeholder 8"/>
          <p:cNvSpPr>
            <a:spLocks noGrp="1"/>
          </p:cNvSpPr>
          <p:nvPr>
            <p:ph type="sldNum" sz="quarter" idx="10"/>
          </p:nvPr>
        </p:nvSpPr>
        <p:spPr/>
        <p:txBody>
          <a:bodyPr/>
          <a:lstStyle/>
          <a:p>
            <a:fld id="{C6C20FBB-DA0A-4D64-96F3-1BFC9EBDF0FB}" type="slidenum">
              <a:rPr lang="en-US" smtClean="0"/>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7–8: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2</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4024" y="1591056"/>
            <a:ext cx="4233672" cy="4072910"/>
          </a:xfrm>
          <a:prstGeom prst="rect">
            <a:avLst/>
          </a:prstGeom>
          <a:noFill/>
        </p:spPr>
        <p:txBody>
          <a:bodyPr wrap="square" rtlCol="0">
            <a:spAutoFit/>
          </a:bodyPr>
          <a:lstStyle/>
          <a:p>
            <a:pPr>
              <a:spcAft>
                <a:spcPts val="2000"/>
              </a:spcAft>
              <a:buSzPct val="105000"/>
              <a:buBlip>
                <a:blip r:embed="rId2"/>
              </a:buBlip>
              <a:tabLst>
                <a:tab pos="285750" algn="l"/>
              </a:tabLst>
            </a:pPr>
            <a:r>
              <a:rPr lang="en-US" sz="1600" dirty="0" smtClean="0"/>
              <a:t>  Response contains mostly grade-	appropriate simple sentences and at</a:t>
            </a:r>
            <a:br>
              <a:rPr lang="en-US" sz="1600" dirty="0" smtClean="0"/>
            </a:br>
            <a:r>
              <a:rPr lang="en-US" sz="1600" dirty="0" smtClean="0"/>
              <a:t>	least one complex sentence (remaining 	text is copied verbatim from prompt)</a:t>
            </a:r>
          </a:p>
          <a:p>
            <a:pPr>
              <a:spcAft>
                <a:spcPts val="2000"/>
              </a:spcAft>
              <a:buSzPct val="105000"/>
              <a:buBlip>
                <a:blip r:embed="rId2"/>
              </a:buBlip>
              <a:tabLst>
                <a:tab pos="285750" algn="l"/>
              </a:tabLst>
            </a:pPr>
            <a:r>
              <a:rPr lang="en-US" sz="1600" dirty="0" smtClean="0"/>
              <a:t>  Response includes sentence structures 	that partially orient the reader</a:t>
            </a:r>
          </a:p>
          <a:p>
            <a:pPr>
              <a:spcAft>
                <a:spcPts val="2000"/>
              </a:spcAft>
              <a:buSzPct val="105000"/>
              <a:buBlip>
                <a:blip r:embed="rId2"/>
              </a:buBlip>
              <a:tabLst>
                <a:tab pos="285750" algn="l"/>
              </a:tabLst>
            </a:pPr>
            <a:r>
              <a:rPr lang="en-US" sz="1600" dirty="0" smtClean="0"/>
              <a:t>  Response contains some precisely stated 	claims and evidence, a variety of support 	in response to prompt</a:t>
            </a:r>
          </a:p>
          <a:p>
            <a:pPr>
              <a:spcAft>
                <a:spcPts val="2000"/>
              </a:spcAft>
              <a:buSzPct val="105000"/>
              <a:buBlip>
                <a:blip r:embed="rId2"/>
              </a:buBlip>
              <a:tabLst>
                <a:tab pos="285750" algn="l"/>
              </a:tabLst>
            </a:pPr>
            <a:r>
              <a:rPr lang="en-US" sz="1600" dirty="0" smtClean="0"/>
              <a:t>  Response is mostly clear; may have 	occasional errors that obscure meaning</a:t>
            </a:r>
          </a:p>
          <a:p>
            <a:pPr>
              <a:spcAft>
                <a:spcPts val="2000"/>
              </a:spcAft>
              <a:buSzPct val="105000"/>
              <a:buBlip>
                <a:blip r:embed="rId2"/>
              </a:buBlip>
              <a:tabLst>
                <a:tab pos="285750" algn="l"/>
              </a:tabLst>
            </a:pPr>
            <a:r>
              <a:rPr lang="en-US" sz="1600" dirty="0" smtClean="0"/>
              <a:t>  May include inventive spelling</a:t>
            </a:r>
          </a:p>
        </p:txBody>
      </p:sp>
      <p:pic>
        <p:nvPicPr>
          <p:cNvPr id="7" name="Picture 6" descr="2 Sample 2.png"/>
          <p:cNvPicPr>
            <a:picLocks noChangeAspect="1"/>
          </p:cNvPicPr>
          <p:nvPr/>
        </p:nvPicPr>
        <p:blipFill>
          <a:blip r:embed="rId3" cstate="print"/>
          <a:stretch>
            <a:fillRect/>
          </a:stretch>
        </p:blipFill>
        <p:spPr>
          <a:xfrm>
            <a:off x="365760" y="1691640"/>
            <a:ext cx="4197954" cy="3447288"/>
          </a:xfrm>
          <a:prstGeom prst="rect">
            <a:avLst/>
          </a:prstGeom>
        </p:spPr>
      </p:pic>
      <p:sp>
        <p:nvSpPr>
          <p:cNvPr id="9" name="Slide Number Placeholder 8"/>
          <p:cNvSpPr>
            <a:spLocks noGrp="1"/>
          </p:cNvSpPr>
          <p:nvPr>
            <p:ph type="sldNum" sz="quarter" idx="10"/>
          </p:nvPr>
        </p:nvSpPr>
        <p:spPr/>
        <p:txBody>
          <a:bodyPr/>
          <a:lstStyle/>
          <a:p>
            <a:fld id="{C6C20FBB-DA0A-4D64-96F3-1BFC9EBDF0FB}" type="slidenum">
              <a:rPr lang="en-US" smtClean="0"/>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7–8: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4</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4024" y="1600200"/>
            <a:ext cx="4233672" cy="3375283"/>
          </a:xfrm>
          <a:prstGeom prst="rect">
            <a:avLst/>
          </a:prstGeom>
          <a:noFill/>
        </p:spPr>
        <p:txBody>
          <a:bodyPr wrap="square" rtlCol="0">
            <a:spAutoFit/>
          </a:bodyPr>
          <a:lstStyle/>
          <a:p>
            <a:pPr>
              <a:spcAft>
                <a:spcPts val="1000"/>
              </a:spcAft>
              <a:buSzPct val="111000"/>
              <a:buBlip>
                <a:blip r:embed="rId2"/>
              </a:buBlip>
              <a:tabLst>
                <a:tab pos="285750" algn="l"/>
              </a:tabLst>
            </a:pPr>
            <a:r>
              <a:rPr lang="en-US" sz="1500" dirty="0" smtClean="0"/>
              <a:t>  Response contains mostly grade-appropriate 	simple and complex sentences</a:t>
            </a:r>
          </a:p>
          <a:p>
            <a:pPr>
              <a:spcAft>
                <a:spcPts val="1000"/>
              </a:spcAft>
              <a:buSzPct val="111000"/>
              <a:buBlip>
                <a:blip r:embed="rId2"/>
              </a:buBlip>
              <a:tabLst>
                <a:tab pos="285750" algn="l"/>
              </a:tabLst>
            </a:pPr>
            <a:r>
              <a:rPr lang="en-US" sz="1500" dirty="0" smtClean="0"/>
              <a:t>  Response is related to the prompt 	</a:t>
            </a:r>
          </a:p>
          <a:p>
            <a:pPr>
              <a:spcAft>
                <a:spcPts val="1000"/>
              </a:spcAft>
              <a:buSzPct val="111000"/>
              <a:buBlip>
                <a:blip r:embed="rId2"/>
              </a:buBlip>
              <a:tabLst>
                <a:tab pos="285750" algn="l"/>
              </a:tabLst>
            </a:pPr>
            <a:r>
              <a:rPr lang="en-US" sz="1500" dirty="0" smtClean="0"/>
              <a:t>  Response includes many and varied 	transitional words and sentence structures 	that orient the reader, logically organize and 	connect ideas, and provide closure to a topic</a:t>
            </a:r>
          </a:p>
          <a:p>
            <a:pPr>
              <a:spcAft>
                <a:spcPts val="1000"/>
              </a:spcAft>
              <a:buSzPct val="111000"/>
              <a:buBlip>
                <a:blip r:embed="rId2"/>
              </a:buBlip>
              <a:tabLst>
                <a:tab pos="285750" algn="l"/>
              </a:tabLst>
            </a:pPr>
            <a:r>
              <a:rPr lang="en-US" sz="1500" dirty="0" smtClean="0"/>
              <a:t>  Response contains varied and sufficiently 	precisely stated and linked claims and 	evidence; a variety of support and closure</a:t>
            </a:r>
          </a:p>
          <a:p>
            <a:pPr>
              <a:spcAft>
                <a:spcPts val="1000"/>
              </a:spcAft>
              <a:buSzPct val="111000"/>
              <a:buBlip>
                <a:blip r:embed="rId2"/>
              </a:buBlip>
              <a:tabLst>
                <a:tab pos="285750" algn="l"/>
              </a:tabLst>
            </a:pPr>
            <a:r>
              <a:rPr lang="en-US" sz="1500" dirty="0" smtClean="0"/>
              <a:t>  Response has few or no errors that 	obscure meaning</a:t>
            </a:r>
          </a:p>
        </p:txBody>
      </p:sp>
      <p:pic>
        <p:nvPicPr>
          <p:cNvPr id="7" name="Picture 6" descr="4 Sample 1.png"/>
          <p:cNvPicPr>
            <a:picLocks noChangeAspect="1"/>
          </p:cNvPicPr>
          <p:nvPr/>
        </p:nvPicPr>
        <p:blipFill>
          <a:blip r:embed="rId3" cstate="print"/>
          <a:stretch>
            <a:fillRect/>
          </a:stretch>
        </p:blipFill>
        <p:spPr>
          <a:xfrm>
            <a:off x="365760" y="1691640"/>
            <a:ext cx="4197954" cy="3447288"/>
          </a:xfrm>
          <a:prstGeom prst="rect">
            <a:avLst/>
          </a:prstGeom>
        </p:spPr>
      </p:pic>
      <p:sp>
        <p:nvSpPr>
          <p:cNvPr id="9" name="Slide Number Placeholder 8"/>
          <p:cNvSpPr>
            <a:spLocks noGrp="1"/>
          </p:cNvSpPr>
          <p:nvPr>
            <p:ph type="sldNum" sz="quarter" idx="10"/>
          </p:nvPr>
        </p:nvSpPr>
        <p:spPr/>
        <p:txBody>
          <a:bodyPr/>
          <a:lstStyle/>
          <a:p>
            <a:fld id="{C6C20FBB-DA0A-4D64-96F3-1BFC9EBDF0FB}" type="slidenum">
              <a:rPr lang="en-US" smtClean="0"/>
              <a:pPr/>
              <a:t>96</a:t>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46063"/>
            <a:ext cx="8467725" cy="382587"/>
          </a:xfrm>
        </p:spPr>
        <p:txBody>
          <a:bodyPr/>
          <a:lstStyle/>
          <a:p>
            <a:r>
              <a:rPr lang="en-US" dirty="0" smtClean="0"/>
              <a:t>Grades 7–8: </a:t>
            </a:r>
            <a:r>
              <a:rPr lang="en-US" u="sng" dirty="0" smtClean="0"/>
              <a:t>E</a:t>
            </a:r>
            <a:r>
              <a:rPr lang="en-US" dirty="0" smtClean="0"/>
              <a:t>xtended </a:t>
            </a:r>
            <a:r>
              <a:rPr lang="en-US" u="sng" dirty="0" smtClean="0"/>
              <a:t>C</a:t>
            </a:r>
            <a:r>
              <a:rPr lang="en-US" dirty="0" smtClean="0"/>
              <a:t>onstructed </a:t>
            </a:r>
            <a:r>
              <a:rPr lang="en-US" u="sng" dirty="0" smtClean="0"/>
              <a:t>R</a:t>
            </a:r>
            <a:r>
              <a:rPr lang="en-US" dirty="0" smtClean="0"/>
              <a:t>esponse </a:t>
            </a:r>
            <a:endParaRPr lang="en-US" dirty="0"/>
          </a:p>
        </p:txBody>
      </p:sp>
      <p:sp>
        <p:nvSpPr>
          <p:cNvPr id="5" name="TextBox 4"/>
          <p:cNvSpPr txBox="1"/>
          <p:nvPr/>
        </p:nvSpPr>
        <p:spPr>
          <a:xfrm>
            <a:off x="3095626" y="6105525"/>
            <a:ext cx="2943224" cy="276999"/>
          </a:xfrm>
          <a:prstGeom prst="rect">
            <a:avLst/>
          </a:prstGeom>
          <a:noFill/>
        </p:spPr>
        <p:txBody>
          <a:bodyPr wrap="square" rtlCol="0">
            <a:spAutoFit/>
          </a:bodyPr>
          <a:lstStyle/>
          <a:p>
            <a:r>
              <a:rPr lang="en-US" sz="1200" dirty="0" smtClean="0"/>
              <a:t>*Please see your binder for a full rubric*</a:t>
            </a:r>
            <a:endParaRPr lang="en-US" sz="1200" dirty="0"/>
          </a:p>
        </p:txBody>
      </p:sp>
      <p:sp>
        <p:nvSpPr>
          <p:cNvPr id="10" name="TextBox 9"/>
          <p:cNvSpPr txBox="1"/>
          <p:nvPr/>
        </p:nvSpPr>
        <p:spPr>
          <a:xfrm>
            <a:off x="314325" y="1038225"/>
            <a:ext cx="1724025" cy="369332"/>
          </a:xfrm>
          <a:prstGeom prst="rect">
            <a:avLst/>
          </a:prstGeom>
          <a:noFill/>
        </p:spPr>
        <p:txBody>
          <a:bodyPr wrap="square" rtlCol="0">
            <a:spAutoFit/>
          </a:bodyPr>
          <a:lstStyle/>
          <a:p>
            <a:r>
              <a:rPr lang="en-US" b="1" dirty="0" smtClean="0"/>
              <a:t>Score Point 4</a:t>
            </a:r>
            <a:endParaRPr lang="en-US" b="1" dirty="0"/>
          </a:p>
        </p:txBody>
      </p:sp>
      <p:cxnSp>
        <p:nvCxnSpPr>
          <p:cNvPr id="11" name="Straight Connector 10"/>
          <p:cNvCxnSpPr/>
          <p:nvPr/>
        </p:nvCxnSpPr>
        <p:spPr>
          <a:xfrm flipV="1">
            <a:off x="363855" y="1407795"/>
            <a:ext cx="4206240" cy="9525"/>
          </a:xfrm>
          <a:prstGeom prst="line">
            <a:avLst/>
          </a:prstGeom>
          <a:ln w="25400">
            <a:solidFill>
              <a:srgbClr val="EBEBEB"/>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64024" y="1600581"/>
            <a:ext cx="4246626" cy="3734356"/>
          </a:xfrm>
          <a:prstGeom prst="rect">
            <a:avLst/>
          </a:prstGeom>
          <a:noFill/>
        </p:spPr>
        <p:txBody>
          <a:bodyPr wrap="square" rtlCol="0">
            <a:spAutoFit/>
          </a:bodyPr>
          <a:lstStyle/>
          <a:p>
            <a:pPr>
              <a:spcAft>
                <a:spcPts val="1000"/>
              </a:spcAft>
              <a:buSzPct val="111000"/>
              <a:buBlip>
                <a:blip r:embed="rId2"/>
              </a:buBlip>
              <a:tabLst>
                <a:tab pos="285750" algn="l"/>
              </a:tabLst>
            </a:pPr>
            <a:r>
              <a:rPr lang="en-US" sz="1500" dirty="0" smtClean="0"/>
              <a:t>  Response contains mostly grade-appropriate 	simple and complex sentences</a:t>
            </a:r>
          </a:p>
          <a:p>
            <a:pPr>
              <a:spcAft>
                <a:spcPts val="1000"/>
              </a:spcAft>
              <a:buSzPct val="111000"/>
              <a:buBlip>
                <a:blip r:embed="rId2"/>
              </a:buBlip>
              <a:tabLst>
                <a:tab pos="285750" algn="l"/>
              </a:tabLst>
            </a:pPr>
            <a:r>
              <a:rPr lang="en-US" sz="1500" dirty="0" smtClean="0"/>
              <a:t>  Response is relevant to the prompt</a:t>
            </a:r>
          </a:p>
          <a:p>
            <a:pPr>
              <a:spcAft>
                <a:spcPts val="1000"/>
              </a:spcAft>
              <a:buSzPct val="111000"/>
              <a:buBlip>
                <a:blip r:embed="rId2"/>
              </a:buBlip>
              <a:tabLst>
                <a:tab pos="285750" algn="l"/>
              </a:tabLst>
            </a:pPr>
            <a:r>
              <a:rPr lang="en-US" sz="1500" dirty="0" smtClean="0"/>
              <a:t>  Response includes many and varied 	transitional words and sentence structures 	that orient the reader, logically organize and 	connect ideas, and provide closure to a topic</a:t>
            </a:r>
          </a:p>
          <a:p>
            <a:pPr>
              <a:spcAft>
                <a:spcPts val="1000"/>
              </a:spcAft>
              <a:buSzPct val="111000"/>
              <a:buBlip>
                <a:blip r:embed="rId2"/>
              </a:buBlip>
              <a:tabLst>
                <a:tab pos="285750" algn="l"/>
              </a:tabLst>
            </a:pPr>
            <a:r>
              <a:rPr lang="en-US" sz="1500" dirty="0" smtClean="0"/>
              <a:t>  Response contains varied and sufficiently 	precisely stated and linked claims and 	evidence; a variety of support and closure</a:t>
            </a:r>
          </a:p>
          <a:p>
            <a:pPr>
              <a:spcAft>
                <a:spcPts val="1000"/>
              </a:spcAft>
              <a:buSzPct val="111000"/>
              <a:buBlip>
                <a:blip r:embed="rId2"/>
              </a:buBlip>
              <a:tabLst>
                <a:tab pos="285750" algn="l"/>
              </a:tabLst>
            </a:pPr>
            <a:r>
              <a:rPr lang="en-US" sz="1500" dirty="0" smtClean="0"/>
              <a:t>  Response has few or no errors that</a:t>
            </a:r>
            <a:br>
              <a:rPr lang="en-US" sz="1500" dirty="0" smtClean="0"/>
            </a:br>
            <a:r>
              <a:rPr lang="en-US" sz="1500" dirty="0" smtClean="0"/>
              <a:t>	obscure meaning</a:t>
            </a:r>
          </a:p>
          <a:p>
            <a:pPr>
              <a:spcAft>
                <a:spcPts val="1000"/>
              </a:spcAft>
              <a:buSzPct val="111000"/>
              <a:buBlip>
                <a:blip r:embed="rId2"/>
              </a:buBlip>
              <a:tabLst>
                <a:tab pos="285750" algn="l"/>
              </a:tabLst>
            </a:pPr>
            <a:r>
              <a:rPr lang="en-US" sz="1500" dirty="0" smtClean="0"/>
              <a:t>  May include inventive spelling</a:t>
            </a:r>
          </a:p>
        </p:txBody>
      </p:sp>
      <p:pic>
        <p:nvPicPr>
          <p:cNvPr id="8" name="Picture 7" descr="4 Sample 2.png"/>
          <p:cNvPicPr>
            <a:picLocks noChangeAspect="1"/>
          </p:cNvPicPr>
          <p:nvPr/>
        </p:nvPicPr>
        <p:blipFill>
          <a:blip r:embed="rId3" cstate="print"/>
          <a:stretch>
            <a:fillRect/>
          </a:stretch>
        </p:blipFill>
        <p:spPr>
          <a:xfrm>
            <a:off x="365760" y="1691640"/>
            <a:ext cx="4197954" cy="3447288"/>
          </a:xfrm>
          <a:prstGeom prst="rect">
            <a:avLst/>
          </a:prstGeom>
        </p:spPr>
      </p:pic>
      <p:sp>
        <p:nvSpPr>
          <p:cNvPr id="9" name="Slide Number Placeholder 8"/>
          <p:cNvSpPr>
            <a:spLocks noGrp="1"/>
          </p:cNvSpPr>
          <p:nvPr>
            <p:ph type="sldNum" sz="quarter" idx="10"/>
          </p:nvPr>
        </p:nvSpPr>
        <p:spPr/>
        <p:txBody>
          <a:bodyPr/>
          <a:lstStyle/>
          <a:p>
            <a:fld id="{C6C20FBB-DA0A-4D64-96F3-1BFC9EBDF0FB}" type="slidenum">
              <a:rPr lang="en-US" smtClean="0"/>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6C20FBB-DA0A-4D64-96F3-1BFC9EBDF0FB}" type="slidenum">
              <a:rPr lang="en-US" smtClean="0"/>
              <a:pPr/>
              <a:t>98</a:t>
            </a:fld>
            <a:endParaRPr lang="en-US" dirty="0"/>
          </a:p>
        </p:txBody>
      </p:sp>
      <p:sp>
        <p:nvSpPr>
          <p:cNvPr id="5" name="Rounded Rectangle 4"/>
          <p:cNvSpPr/>
          <p:nvPr/>
        </p:nvSpPr>
        <p:spPr>
          <a:xfrm>
            <a:off x="2095500" y="1009650"/>
            <a:ext cx="4933950" cy="5191125"/>
          </a:xfrm>
          <a:prstGeom prst="roundRect">
            <a:avLst/>
          </a:prstGeom>
          <a:solidFill>
            <a:srgbClr val="B2B2B2"/>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99011" y="5567660"/>
            <a:ext cx="3526928" cy="553998"/>
          </a:xfrm>
          <a:prstGeom prst="rect">
            <a:avLst/>
          </a:prstGeom>
          <a:noFill/>
        </p:spPr>
        <p:txBody>
          <a:bodyPr wrap="square" lIns="91440" tIns="45720" rIns="91440" bIns="45720">
            <a:spAutoFit/>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30 Minutes</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3066004" y="1081385"/>
            <a:ext cx="2973891"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Lunch Break</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7" descr="Plate.png"/>
          <p:cNvPicPr>
            <a:picLocks noChangeAspect="1"/>
          </p:cNvPicPr>
          <p:nvPr/>
        </p:nvPicPr>
        <p:blipFill>
          <a:blip r:embed="rId2" cstate="print"/>
          <a:stretch>
            <a:fillRect/>
          </a:stretch>
        </p:blipFill>
        <p:spPr>
          <a:xfrm>
            <a:off x="2819530" y="1962151"/>
            <a:ext cx="3486150" cy="3476625"/>
          </a:xfrm>
          <a:prstGeom prst="rect">
            <a:avLst/>
          </a:prstGeom>
        </p:spPr>
      </p:pic>
      <p:pic>
        <p:nvPicPr>
          <p:cNvPr id="9" name="Picture 8" descr="Knife.png"/>
          <p:cNvPicPr>
            <a:picLocks noChangeAspect="1"/>
          </p:cNvPicPr>
          <p:nvPr/>
        </p:nvPicPr>
        <p:blipFill>
          <a:blip r:embed="rId3" cstate="print"/>
          <a:stretch>
            <a:fillRect/>
          </a:stretch>
        </p:blipFill>
        <p:spPr>
          <a:xfrm rot="18898934">
            <a:off x="4342304" y="1942646"/>
            <a:ext cx="352044" cy="3438144"/>
          </a:xfrm>
          <a:prstGeom prst="rect">
            <a:avLst/>
          </a:prstGeom>
        </p:spPr>
      </p:pic>
      <p:pic>
        <p:nvPicPr>
          <p:cNvPr id="10" name="Picture 9" descr="Fork.png"/>
          <p:cNvPicPr>
            <a:picLocks noChangeAspect="1"/>
          </p:cNvPicPr>
          <p:nvPr/>
        </p:nvPicPr>
        <p:blipFill>
          <a:blip r:embed="rId4" cstate="print"/>
          <a:stretch>
            <a:fillRect/>
          </a:stretch>
        </p:blipFill>
        <p:spPr>
          <a:xfrm rot="2721604">
            <a:off x="4329111" y="2028825"/>
            <a:ext cx="423863" cy="33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par>
                          <p:cTn id="11" fill="hold">
                            <p:stCondLst>
                              <p:cond delay="1000"/>
                            </p:stCondLst>
                            <p:childTnLst>
                              <p:par>
                                <p:cTn id="12" presetID="58" presetClass="entr" presetSubtype="0" accel="100000" fill="hold" nodeType="afterEffect">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2.5"/>
                                          </p:val>
                                        </p:tav>
                                        <p:tav tm="100000">
                                          <p:val>
                                            <p:strVal val="#ppt_w"/>
                                          </p:val>
                                        </p:tav>
                                      </p:tavLst>
                                    </p:anim>
                                    <p:anim calcmode="lin" valueType="num">
                                      <p:cBhvr>
                                        <p:cTn id="15" dur="500" fill="hold"/>
                                        <p:tgtEl>
                                          <p:spTgt spid="9"/>
                                        </p:tgtEl>
                                        <p:attrNameLst>
                                          <p:attrName>ppt_h</p:attrName>
                                        </p:attrNameLst>
                                      </p:cBhvr>
                                      <p:tavLst>
                                        <p:tav tm="0">
                                          <p:val>
                                            <p:strVal val="#ppt_h*0.01"/>
                                          </p:val>
                                        </p:tav>
                                        <p:tav tm="100000">
                                          <p:val>
                                            <p:strVal val="#ppt_h"/>
                                          </p:val>
                                        </p:tav>
                                      </p:tavLst>
                                    </p:anim>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h+1"/>
                                          </p:val>
                                        </p:tav>
                                        <p:tav tm="100000">
                                          <p:val>
                                            <p:strVal val="#ppt_y"/>
                                          </p:val>
                                        </p:tav>
                                      </p:tavLst>
                                    </p:anim>
                                    <p:animEffect transition="in" filter="fade">
                                      <p:cBhvr>
                                        <p:cTn id="18" dur="500"/>
                                        <p:tgtEl>
                                          <p:spTgt spid="9"/>
                                        </p:tgtEl>
                                      </p:cBhvr>
                                    </p:animEffect>
                                  </p:childTnLst>
                                </p:cTn>
                              </p:par>
                            </p:childTnLst>
                          </p:cTn>
                        </p:par>
                        <p:par>
                          <p:cTn id="19" fill="hold">
                            <p:stCondLst>
                              <p:cond delay="1700"/>
                            </p:stCondLst>
                            <p:childTnLst>
                              <p:par>
                                <p:cTn id="20" presetID="58" presetClass="entr" presetSubtype="0" accel="100000" fill="hold" nodeType="afterEffect">
                                  <p:stCondLst>
                                    <p:cond delay="2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ppt_w*2.5"/>
                                          </p:val>
                                        </p:tav>
                                        <p:tav tm="100000">
                                          <p:val>
                                            <p:strVal val="#ppt_w"/>
                                          </p:val>
                                        </p:tav>
                                      </p:tavLst>
                                    </p:anim>
                                    <p:anim calcmode="lin" valueType="num">
                                      <p:cBhvr>
                                        <p:cTn id="23" dur="500" fill="hold"/>
                                        <p:tgtEl>
                                          <p:spTgt spid="10"/>
                                        </p:tgtEl>
                                        <p:attrNameLst>
                                          <p:attrName>ppt_h</p:attrName>
                                        </p:attrNameLst>
                                      </p:cBhvr>
                                      <p:tavLst>
                                        <p:tav tm="0">
                                          <p:val>
                                            <p:strVal val="#ppt_h*0.01"/>
                                          </p:val>
                                        </p:tav>
                                        <p:tav tm="100000">
                                          <p:val>
                                            <p:strVal val="#ppt_h"/>
                                          </p:val>
                                        </p:tav>
                                      </p:tavLst>
                                    </p:anim>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h+1"/>
                                          </p:val>
                                        </p:tav>
                                        <p:tav tm="100000">
                                          <p:val>
                                            <p:strVal val="#ppt_y"/>
                                          </p:val>
                                        </p:tav>
                                      </p:tavLst>
                                    </p:anim>
                                    <p:animEffect transition="in" filter="fade">
                                      <p:cBhvr>
                                        <p:cTn id="26" dur="500"/>
                                        <p:tgtEl>
                                          <p:spTgt spid="10"/>
                                        </p:tgtEl>
                                      </p:cBhvr>
                                    </p:animEffect>
                                  </p:childTnLst>
                                </p:cTn>
                              </p:par>
                            </p:childTnLst>
                          </p:cTn>
                        </p:par>
                        <p:par>
                          <p:cTn id="27" fill="hold">
                            <p:stCondLst>
                              <p:cond delay="2400"/>
                            </p:stCondLst>
                            <p:childTnLst>
                              <p:par>
                                <p:cTn id="28" presetID="47" presetClass="entr" presetSubtype="0" fill="hold" grpId="0" nodeType="afterEffect">
                                  <p:stCondLst>
                                    <p:cond delay="6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8" presetClass="entr" presetSubtype="0" accel="50000" fill="hold" grpId="0" nodeType="afterEffect">
                                  <p:stCondLst>
                                    <p:cond delay="0"/>
                                  </p:stCondLst>
                                  <p:iterate type="lt">
                                    <p:tmPct val="50000"/>
                                  </p:iterate>
                                  <p:childTnLst>
                                    <p:set>
                                      <p:cBhvr>
                                        <p:cTn id="35" dur="1" fill="hold">
                                          <p:stCondLst>
                                            <p:cond delay="0"/>
                                          </p:stCondLst>
                                        </p:cTn>
                                        <p:tgtEl>
                                          <p:spTgt spid="6"/>
                                        </p:tgtEl>
                                        <p:attrNameLst>
                                          <p:attrName>style.visibility</p:attrName>
                                        </p:attrNameLst>
                                      </p:cBhvr>
                                      <p:to>
                                        <p:strVal val="visible"/>
                                      </p:to>
                                    </p:set>
                                    <p:set>
                                      <p:cBhvr>
                                        <p:cTn id="36" dur="228" fill="hold">
                                          <p:stCondLst>
                                            <p:cond delay="0"/>
                                          </p:stCondLst>
                                        </p:cTn>
                                        <p:tgtEl>
                                          <p:spTgt spid="6"/>
                                        </p:tgtEl>
                                        <p:attrNameLst>
                                          <p:attrName>style.rotation</p:attrName>
                                        </p:attrNameLst>
                                      </p:cBhvr>
                                      <p:to>
                                        <p:strVal val="-45.0"/>
                                      </p:to>
                                    </p:set>
                                    <p:anim calcmode="lin" valueType="num">
                                      <p:cBhvr>
                                        <p:cTn id="37"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38"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39"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40"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3105</TotalTime>
  <Words>7255</Words>
  <Application>Microsoft Office PowerPoint</Application>
  <PresentationFormat>On-screen Show (4:3)</PresentationFormat>
  <Paragraphs>1188</Paragraphs>
  <Slides>98</Slides>
  <Notes>3</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Default Design</vt:lpstr>
      <vt:lpstr>Slide 1</vt:lpstr>
      <vt:lpstr>Test Times by Modality: Kindergarten</vt:lpstr>
      <vt:lpstr>Test Times by Modality: Grades 1–12</vt:lpstr>
      <vt:lpstr>What is the NYSESLAT?</vt:lpstr>
      <vt:lpstr>Who and What NYSESLAT Measures</vt:lpstr>
      <vt:lpstr>Administration Highlights</vt:lpstr>
      <vt:lpstr>Administration Highlights</vt:lpstr>
      <vt:lpstr>How the NYSESLAT is Changing</vt:lpstr>
      <vt:lpstr>1: Measures CCLS and New Language Arts Progressions</vt:lpstr>
      <vt:lpstr>NYSESLAT Foundations: ToMs</vt:lpstr>
      <vt:lpstr>NYSESLAT Foundations: ToMs</vt:lpstr>
      <vt:lpstr>2: Performance Levels</vt:lpstr>
      <vt:lpstr>NYSESLAT Foundations: PLDs</vt:lpstr>
      <vt:lpstr>3: Integrated Approach to Modalities</vt:lpstr>
      <vt:lpstr>4: Text Complexity</vt:lpstr>
      <vt:lpstr>5: Instructionally Relevant Academic Language</vt:lpstr>
      <vt:lpstr>Summary</vt:lpstr>
      <vt:lpstr>Application of the Holistic Writing Rubrics</vt:lpstr>
      <vt:lpstr>Kindergarten: Letter Writing Rubric</vt:lpstr>
      <vt:lpstr>Kindergarten: Letter Writing</vt:lpstr>
      <vt:lpstr>Kindergarten: Letter Writing</vt:lpstr>
      <vt:lpstr>Kindergarten: Letter Writing</vt:lpstr>
      <vt:lpstr>Kindergarten: Word Copying Rubric</vt:lpstr>
      <vt:lpstr>Kindergarten: Word Copying</vt:lpstr>
      <vt:lpstr>Kindergarten: Word Copying</vt:lpstr>
      <vt:lpstr>Kindergarten: Word Copying</vt:lpstr>
      <vt:lpstr>Kindergarten: Sentence Writing Rubric</vt:lpstr>
      <vt:lpstr>Kindergarten: Sentence Writing</vt:lpstr>
      <vt:lpstr>Kindergarten: Sentence Writing</vt:lpstr>
      <vt:lpstr>Kindergarten: Sentence Writing</vt:lpstr>
      <vt:lpstr>Kindergarten: Sentence Writing</vt:lpstr>
      <vt:lpstr>Kindergarten: Sentence Writing</vt:lpstr>
      <vt:lpstr>Kindergarten: Sentence Writing</vt:lpstr>
      <vt:lpstr>Kindergarten: Sentence Writing</vt:lpstr>
      <vt:lpstr>Kindergarten: Sentence Writing</vt:lpstr>
      <vt:lpstr>Kindergarten: Sentence Writing</vt:lpstr>
      <vt:lpstr>Kindergarten: Sentence Writing</vt:lpstr>
      <vt:lpstr>Kindergarten: SCR Rubric</vt:lpstr>
      <vt:lpstr>Kindergarten: SCR Scoring Notes</vt:lpstr>
      <vt:lpstr>Kindergarten: Short Constructed Response </vt:lpstr>
      <vt:lpstr>Kindergarten: Short Constructed Response </vt:lpstr>
      <vt:lpstr>Kindergarten: Short Constructed Response </vt:lpstr>
      <vt:lpstr>Kindergarten: Short Constructed Response </vt:lpstr>
      <vt:lpstr>Kindergarten: Short Constructed Response </vt:lpstr>
      <vt:lpstr>Kindergarten: Short Constructed Response </vt:lpstr>
      <vt:lpstr>Kindergarten: Short Constructed Response </vt:lpstr>
      <vt:lpstr>Kindergarten: Short Constructed Response </vt:lpstr>
      <vt:lpstr>Kindergarten: Short Constructed Response </vt:lpstr>
      <vt:lpstr>Kindergarten: Short Constructed Response </vt:lpstr>
      <vt:lpstr>Slide 50</vt:lpstr>
      <vt:lpstr>Slide 51</vt:lpstr>
      <vt:lpstr>Grades 1–2: Short Constructed Response </vt:lpstr>
      <vt:lpstr>Grades 1–2: Short Constructed Response </vt:lpstr>
      <vt:lpstr>Grades 1–2: Short Constructed Response </vt:lpstr>
      <vt:lpstr>Grades 1–2: Short Constructed Response </vt:lpstr>
      <vt:lpstr>Grades 1–2: Short Constructed Response </vt:lpstr>
      <vt:lpstr>Grades 1–2: Short Constructed Response </vt:lpstr>
      <vt:lpstr>Grades 1–2: Short Constructed Response </vt:lpstr>
      <vt:lpstr>Grades 1–2: Short Constructed Response </vt:lpstr>
      <vt:lpstr>Grades 1–2: Short Constructed Response </vt:lpstr>
      <vt:lpstr>Grades 1–2: Short Constructed Response </vt:lpstr>
      <vt:lpstr>Grades 5–6: SCR Rubric</vt:lpstr>
      <vt:lpstr>Grades 5–6: SCR Scoring Notes</vt:lpstr>
      <vt:lpstr>Grades 5–6: Short Constructed Response </vt:lpstr>
      <vt:lpstr>Grades 5–6: Short Constructed Response </vt:lpstr>
      <vt:lpstr>Grades 5–6: Short Constructed Response </vt:lpstr>
      <vt:lpstr>Grades 5–6: Short Constructed Response </vt:lpstr>
      <vt:lpstr>Grades 5–6: Short Constructed Response </vt:lpstr>
      <vt:lpstr>Grades 5–6: Short Constructed Response </vt:lpstr>
      <vt:lpstr>Grades 5–6: Short Constructed Response </vt:lpstr>
      <vt:lpstr>Grades 5–6: Short Constructed Response </vt:lpstr>
      <vt:lpstr>Grades 5–6: Short Constructed Response </vt:lpstr>
      <vt:lpstr>Grades 5–6: Short Constructed Response </vt:lpstr>
      <vt:lpstr>Slide 74</vt:lpstr>
      <vt:lpstr>Grades 3–4: ECR Rubric (Narrative)</vt:lpstr>
      <vt:lpstr>Grades 3–4: ECR Scoring Notes</vt:lpstr>
      <vt:lpstr>Grades 3–4: Extended Constructed Response </vt:lpstr>
      <vt:lpstr>Grades 3–4: Extended Constructed Response </vt:lpstr>
      <vt:lpstr>Grades 3–4: Extended Constructed Response </vt:lpstr>
      <vt:lpstr>Grades 3–4: Extended Constructed Response </vt:lpstr>
      <vt:lpstr>Grades 3–4: Extended Constructed Response </vt:lpstr>
      <vt:lpstr>Grades 3–4: Extended Constructed Response </vt:lpstr>
      <vt:lpstr>Grades 3–4: Extended Constructed Response </vt:lpstr>
      <vt:lpstr>Grades 3–4: Extended Constructed Response </vt:lpstr>
      <vt:lpstr>Grades 3–4: Extended Constructed Response </vt:lpstr>
      <vt:lpstr>Grades 3–4: Extended Constructed Response </vt:lpstr>
      <vt:lpstr>Grades 7–8: ECR Rubric (Informational) </vt:lpstr>
      <vt:lpstr>Grades 7–8: ECR Scoring Notes</vt:lpstr>
      <vt:lpstr>Grades 7–8: Extended Constructed Response </vt:lpstr>
      <vt:lpstr>Grades 7–8: Extended Constructed Response </vt:lpstr>
      <vt:lpstr>Grades 7–8: Extended Constructed Response </vt:lpstr>
      <vt:lpstr>Grades 7–8: Extended Constructed Response </vt:lpstr>
      <vt:lpstr>Grades 7–8: Extended Constructed Response </vt:lpstr>
      <vt:lpstr>Grades 7–8: Extended Constructed Response </vt:lpstr>
      <vt:lpstr>Grades 7–8: Extended Constructed Response </vt:lpstr>
      <vt:lpstr>Grades 7–8: Extended Constructed Response </vt:lpstr>
      <vt:lpstr>Grades 7–8: Extended Constructed Response </vt:lpstr>
      <vt:lpstr>Slide 98</vt:lpstr>
    </vt:vector>
  </TitlesOfParts>
  <Company>MetriTech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Heath</dc:creator>
  <cp:lastModifiedBy>Jason Heath</cp:lastModifiedBy>
  <cp:revision>329</cp:revision>
  <dcterms:created xsi:type="dcterms:W3CDTF">2015-01-13T15:00:01Z</dcterms:created>
  <dcterms:modified xsi:type="dcterms:W3CDTF">2015-04-02T17:45:10Z</dcterms:modified>
</cp:coreProperties>
</file>